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Lst>
  <p:notesMasterIdLst>
    <p:notesMasterId r:id="rId6"/>
  </p:notesMasterIdLst>
  <p:sldIdLst>
    <p:sldId id="256" r:id="rId4"/>
    <p:sldId id="386" r:id="rId5"/>
    <p:sldId id="258" r:id="rId7"/>
    <p:sldId id="387" r:id="rId8"/>
    <p:sldId id="388" r:id="rId9"/>
    <p:sldId id="389" r:id="rId10"/>
    <p:sldId id="259" r:id="rId11"/>
    <p:sldId id="261" r:id="rId12"/>
    <p:sldId id="262" r:id="rId13"/>
    <p:sldId id="263" r:id="rId14"/>
    <p:sldId id="390"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2" r:id="rId33"/>
    <p:sldId id="392" r:id="rId34"/>
    <p:sldId id="283" r:id="rId35"/>
    <p:sldId id="284" r:id="rId36"/>
    <p:sldId id="393" r:id="rId37"/>
    <p:sldId id="285" r:id="rId38"/>
    <p:sldId id="394" r:id="rId39"/>
    <p:sldId id="288" r:id="rId40"/>
    <p:sldId id="289" r:id="rId41"/>
    <p:sldId id="290" r:id="rId42"/>
    <p:sldId id="291" r:id="rId43"/>
    <p:sldId id="391" r:id="rId44"/>
    <p:sldId id="292" r:id="rId45"/>
    <p:sldId id="293" r:id="rId46"/>
    <p:sldId id="294" r:id="rId47"/>
    <p:sldId id="295" r:id="rId48"/>
    <p:sldId id="296" r:id="rId49"/>
    <p:sldId id="299" r:id="rId50"/>
    <p:sldId id="303" r:id="rId51"/>
    <p:sldId id="395" r:id="rId52"/>
    <p:sldId id="304" r:id="rId53"/>
    <p:sldId id="305" r:id="rId54"/>
    <p:sldId id="396" r:id="rId55"/>
    <p:sldId id="397" r:id="rId56"/>
    <p:sldId id="398" r:id="rId57"/>
    <p:sldId id="306" r:id="rId58"/>
    <p:sldId id="308" r:id="rId59"/>
    <p:sldId id="309" r:id="rId60"/>
    <p:sldId id="310" r:id="rId61"/>
    <p:sldId id="311" r:id="rId62"/>
    <p:sldId id="313" r:id="rId63"/>
    <p:sldId id="314" r:id="rId64"/>
    <p:sldId id="315" r:id="rId65"/>
    <p:sldId id="316" r:id="rId66"/>
    <p:sldId id="399" r:id="rId67"/>
    <p:sldId id="400" r:id="rId68"/>
    <p:sldId id="317" r:id="rId69"/>
    <p:sldId id="318" r:id="rId70"/>
    <p:sldId id="319" r:id="rId71"/>
    <p:sldId id="320" r:id="rId72"/>
    <p:sldId id="401"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402" r:id="rId89"/>
    <p:sldId id="403" r:id="rId90"/>
    <p:sldId id="404"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83" r:id="rId121"/>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636" y="-84"/>
      </p:cViewPr>
      <p:guideLst>
        <p:guide orient="horz" pos="2783"/>
        <p:guide pos="21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4" Type="http://schemas.openxmlformats.org/officeDocument/2006/relationships/tableStyles" Target="tableStyles.xml"/><Relationship Id="rId123" Type="http://schemas.openxmlformats.org/officeDocument/2006/relationships/viewProps" Target="viewProps.xml"/><Relationship Id="rId122" Type="http://schemas.openxmlformats.org/officeDocument/2006/relationships/presProps" Target="presProps.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9392356" cy="25806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12277295" y="0"/>
            <a:ext cx="9392356" cy="25806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9294283" y="642938"/>
            <a:ext cx="3086100" cy="1735931"/>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2167467" y="2475309"/>
            <a:ext cx="17339733" cy="2025253"/>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4885432"/>
            <a:ext cx="9392356" cy="25806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12277295" y="4885432"/>
            <a:ext cx="9392356" cy="258068"/>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幻灯片图像占位符 1"/>
          <p:cNvSpPr>
            <a:spLocks noGrp="1" noRot="1" noChangeAspect="1" noTextEdit="1"/>
          </p:cNvSpPr>
          <p:nvPr>
            <p:ph type="sldImg"/>
          </p:nvPr>
        </p:nvSpPr>
        <p:spPr>
          <a:ln>
            <a:solidFill>
              <a:srgbClr val="000000"/>
            </a:solidFill>
            <a:miter/>
          </a:ln>
        </p:spPr>
      </p:sp>
      <p:sp>
        <p:nvSpPr>
          <p:cNvPr id="44034" name="备注占位符 2"/>
          <p:cNvSpPr>
            <a:spLocks noGrp="1"/>
          </p:cNvSpPr>
          <p:nvPr>
            <p:ph type="body"/>
          </p:nvPr>
        </p:nvSpPr>
        <p:spPr/>
        <p:txBody>
          <a:bodyPr wrap="square" lIns="91440" tIns="45720" rIns="91440" bIns="45720" anchor="t"/>
          <a:lstStyle/>
          <a:p>
            <a:pPr lvl="0" eaLnBrk="1" hangingPunct="1">
              <a:spcBef>
                <a:spcPct val="0"/>
              </a:spcBef>
            </a:pPr>
            <a:endParaRPr lang="zh-CN" altLang="en-US" dirty="0">
              <a:ea typeface="宋体" panose="02010600030101010101" pitchFamily="2" charset="-122"/>
            </a:endParaRPr>
          </a:p>
        </p:txBody>
      </p:sp>
      <p:sp>
        <p:nvSpPr>
          <p:cNvPr id="44035" name="灯片编号占位符 3"/>
          <p:cNvSpPr txBox="1">
            <a:spLocks noGrp="1"/>
          </p:cNvSpPr>
          <p:nvPr>
            <p:ph type="sldNum" sz="quarter"/>
          </p:nvPr>
        </p:nvSpPr>
        <p:spPr>
          <a:xfrm>
            <a:off x="3884613" y="8685213"/>
            <a:ext cx="2971800" cy="457200"/>
          </a:xfrm>
          <a:prstGeom prst="rect">
            <a:avLst/>
          </a:prstGeom>
          <a:noFill/>
          <a:ln w="9525">
            <a:noFill/>
          </a:ln>
        </p:spPr>
        <p:txBody>
          <a:bodyPr vert="horz" lIns="91440" tIns="45720" rIns="91440" bIns="45720" anchor="b"/>
          <a:lstStyle/>
          <a:p>
            <a:pPr lvl="0" indent="0" algn="r"/>
            <a:fld id="{9A0DB2DC-4C9A-4742-B13C-FB6460FD3503}" type="slidenum">
              <a:rPr lang="en-US" altLang="en-US" sz="1200" dirty="0">
                <a:ea typeface="宋体" panose="02010600030101010101" pitchFamily="2" charset="-122"/>
              </a:rPr>
            </a:fld>
            <a:endParaRPr lang="en-US" altLang="en-US" sz="1200"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31"/>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Clr>
                <a:schemeClr val="accent1"/>
              </a:buClr>
              <a:buChar char="•"/>
            </a:pPr>
            <a:fld id="{9A0DB2DC-4C9A-4742-B13C-FB6460FD3503}" type="slidenum">
              <a:rPr lang="en-US" altLang="en-US" dirty="0"/>
            </a:fld>
            <a:endParaRPr lang="en-US" altLang="en-US" dirty="0"/>
          </a:p>
        </p:txBody>
      </p:sp>
      <p:sp>
        <p:nvSpPr>
          <p:cNvPr id="21507" name="Rectangle 2"/>
          <p:cNvSpPr>
            <a:spLocks noGrp="1" noRot="1" noChangeAspect="1" noTextEdit="1"/>
          </p:cNvSpPr>
          <p:nvPr>
            <p:ph type="sldImg"/>
          </p:nvPr>
        </p:nvSpPr>
        <p:spPr/>
      </p:sp>
      <p:sp>
        <p:nvSpPr>
          <p:cNvPr id="21508" name="Rectangle 3"/>
          <p:cNvSpPr>
            <a:spLocks noGrp="1"/>
          </p:cNvSpPr>
          <p:nvPr>
            <p:ph type="body"/>
          </p:nvPr>
        </p:nvSpPr>
        <p:spPr/>
        <p:txBody>
          <a:bodyPr wrap="square" lIns="91440" tIns="45720" rIns="91440" bIns="45720" anchor="t"/>
          <a:lstStyle/>
          <a:p>
            <a:pPr lvl="0" eaLnBrk="1" hangingPunct="1">
              <a:spcBef>
                <a:spcPct val="0"/>
              </a:spcBef>
            </a:pPr>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0" Type="http://schemas.openxmlformats.org/officeDocument/2006/relationships/tags" Target="../tags/tag45.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9.jpeg"/><Relationship Id="rId2" Type="http://schemas.openxmlformats.org/officeDocument/2006/relationships/tags" Target="../tags/tag1.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10.jpeg"/><Relationship Id="rId2" Type="http://schemas.openxmlformats.org/officeDocument/2006/relationships/tags" Target="../tags/tag23.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charset="-122"/>
                <a:ea typeface="微软雅黑" panose="020B0503020204020204" charset="-122"/>
              </a:defRPr>
            </a:lvl1pPr>
            <a:lvl2pPr>
              <a:defRPr sz="1600">
                <a:latin typeface="微软雅黑" panose="020B0503020204020204" charset="-122"/>
                <a:ea typeface="微软雅黑" panose="020B0503020204020204" charset="-122"/>
              </a:defRPr>
            </a:lvl2pPr>
            <a:lvl3pPr>
              <a:defRPr sz="1600">
                <a:latin typeface="微软雅黑" panose="020B0503020204020204" charset="-122"/>
                <a:ea typeface="微软雅黑" panose="020B0503020204020204" charset="-122"/>
              </a:defRPr>
            </a:lvl3pPr>
            <a:lvl4pPr>
              <a:defRPr sz="1600">
                <a:latin typeface="微软雅黑" panose="020B0503020204020204" charset="-122"/>
                <a:ea typeface="微软雅黑" panose="020B0503020204020204" charset="-122"/>
              </a:defRPr>
            </a:lvl4pPr>
            <a:lvl5pPr>
              <a:defRPr sz="1600">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10"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6"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5" name="KSO_TEMPLATE" hidden="1"/>
          <p:cNvSpPr/>
          <p:nvPr>
            <p:custDataLst>
              <p:tags r:id="rId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lvl1pPr>
              <a:defRPr>
                <a:latin typeface="微软雅黑" panose="020B0503020204020204" charset="-122"/>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lvl1pPr>
              <a:defRPr>
                <a:latin typeface="微软雅黑" panose="020B0503020204020204" charset="-122"/>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latin typeface="微软雅黑" panose="020B0503020204020204" charset="-122"/>
                <a:ea typeface="微软雅黑" panose="020B0503020204020204" charset="-122"/>
              </a:defRPr>
            </a:lvl1pPr>
          </a:lstStyle>
          <a:p>
            <a:fld id="{FABC47A4-756D-490B-A52F-7D9E2C9FC05F}" type="slidenum">
              <a:rPr lang="zh-CN" altLang="en-US" smtClean="0"/>
            </a:fld>
            <a:endParaRPr lang="zh-CN" altLang="en-US"/>
          </a:p>
        </p:txBody>
      </p:sp>
      <p:sp>
        <p:nvSpPr>
          <p:cNvPr id="8" name="KSO_TEMPLATE" hidden="1"/>
          <p:cNvSpPr/>
          <p:nvPr>
            <p:custDataLst>
              <p:tags r:id="rId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charset="-122"/>
                <a:ea typeface="微软雅黑" panose="020B0503020204020204" charset="-122"/>
              </a:defRPr>
            </a:lvl1pPr>
            <a:lvl2pPr indent="0" eaLnBrk="1" fontAlgn="auto" latinLnBrk="0" hangingPunct="1">
              <a:defRPr>
                <a:latin typeface="微软雅黑" panose="020B0503020204020204" charset="-122"/>
                <a:ea typeface="微软雅黑" panose="020B0503020204020204" charset="-122"/>
              </a:defRPr>
            </a:lvl2pPr>
            <a:lvl3pPr indent="0" eaLnBrk="1" fontAlgn="auto" latinLnBrk="0" hangingPunct="1">
              <a:defRPr>
                <a:latin typeface="微软雅黑" panose="020B0503020204020204" charset="-122"/>
                <a:ea typeface="微软雅黑" panose="020B0503020204020204" charset="-122"/>
              </a:defRPr>
            </a:lvl3pPr>
            <a:lvl4pPr indent="0" eaLnBrk="1" fontAlgn="auto" latinLnBrk="0" hangingPunct="1">
              <a:defRPr>
                <a:latin typeface="微软雅黑" panose="020B0503020204020204" charset="-122"/>
                <a:ea typeface="微软雅黑" panose="020B0503020204020204" charset="-122"/>
              </a:defRPr>
            </a:lvl4pPr>
            <a:lvl5pPr indent="0" eaLnBrk="1" fontAlgn="auto" latinLnBrk="0" hangingPunct="1">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7"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latin typeface="微软雅黑" panose="020B0503020204020204" charset="-122"/>
                <a:ea typeface="微软雅黑" panose="020B0503020204020204" charset="-122"/>
              </a:defRPr>
            </a:lvl1pPr>
            <a:lvl2pPr>
              <a:defRPr>
                <a:latin typeface="微软雅黑" panose="020B0503020204020204" charset="-122"/>
                <a:ea typeface="微软雅黑" panose="020B0503020204020204" charset="-122"/>
              </a:defRPr>
            </a:lvl2pPr>
            <a:lvl3pPr>
              <a:defRPr>
                <a:latin typeface="微软雅黑" panose="020B0503020204020204" charset="-122"/>
                <a:ea typeface="微软雅黑" panose="020B0503020204020204" charset="-122"/>
              </a:defRPr>
            </a:lvl3pPr>
            <a:lvl4pPr>
              <a:defRPr>
                <a:latin typeface="微软雅黑" panose="020B0503020204020204" charset="-122"/>
                <a:ea typeface="微软雅黑" panose="020B0503020204020204" charset="-122"/>
              </a:defRPr>
            </a:lvl4pPr>
            <a:lvl5pPr>
              <a:defRPr>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 name="KSO_TEMPLATE" hidden="1"/>
          <p:cNvSpPr/>
          <p:nvPr>
            <p:custDataLst>
              <p:tags r:id="rId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2" name="矩形 1"/>
          <p:cNvSpPr/>
          <p:nvPr>
            <p:custDataLst>
              <p:tags r:id="rId2"/>
            </p:custDataLst>
          </p:nvPr>
        </p:nvSpPr>
        <p:spPr>
          <a:xfrm>
            <a:off x="0" y="1"/>
            <a:ext cx="12192000" cy="19442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p:ph type="ctrTitle" hasCustomPrompt="1"/>
            <p:custDataLst>
              <p:tags r:id="rId3"/>
            </p:custDataLst>
          </p:nvPr>
        </p:nvSpPr>
        <p:spPr>
          <a:xfrm>
            <a:off x="2590801" y="2672292"/>
            <a:ext cx="7010400" cy="2145703"/>
          </a:xfrm>
        </p:spPr>
        <p:txBody>
          <a:bodyPr lIns="90000" tIns="46800" rIns="90000" bIns="46800" anchor="ctr">
            <a:normAutofit/>
          </a:bodyPr>
          <a:lstStyle>
            <a:lvl1pPr marL="0" indent="0" algn="ctr">
              <a:buFont typeface="Arial" panose="020B0604020202020204" pitchFamily="34" charset="0"/>
              <a:buNone/>
              <a:defRPr sz="11500">
                <a:solidFill>
                  <a:schemeClr val="accent1"/>
                </a:solidFill>
              </a:defRPr>
            </a:lvl1pPr>
          </a:lstStyle>
          <a:p>
            <a:r>
              <a:rPr lang="zh-CN" altLang="en-US" dirty="0"/>
              <a:t>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6"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body" idx="1"/>
          </p:nvPr>
        </p:nvSpPr>
        <p:spPr/>
        <p:txBody>
          <a:bodyPr lIns="0" tIns="0" rIns="0" bIns="0"/>
          <a:lstStyle>
            <a:lvl1pPr>
              <a:defRPr sz="2800" b="1"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tx1"/>
                </a:solidFill>
                <a:latin typeface="Microsoft JhengHei" panose="020B0604030504040204" charset="-120"/>
                <a:cs typeface="Microsoft JhengHei" panose="020B0604030504040204" charset="-120"/>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25309" y="856869"/>
            <a:ext cx="2344420" cy="4157979"/>
          </a:xfrm>
          <a:custGeom>
            <a:avLst/>
            <a:gdLst/>
            <a:ahLst/>
            <a:cxnLst/>
            <a:rect l="l" t="t" r="r" b="b"/>
            <a:pathLst>
              <a:path w="2344420" h="4157979">
                <a:moveTo>
                  <a:pt x="2069503" y="0"/>
                </a:moveTo>
                <a:lnTo>
                  <a:pt x="0" y="2069591"/>
                </a:lnTo>
                <a:lnTo>
                  <a:pt x="9283" y="2078863"/>
                </a:lnTo>
                <a:lnTo>
                  <a:pt x="0" y="2088133"/>
                </a:lnTo>
                <a:lnTo>
                  <a:pt x="2069503" y="4157599"/>
                </a:lnTo>
                <a:lnTo>
                  <a:pt x="2343950" y="3883152"/>
                </a:lnTo>
                <a:lnTo>
                  <a:pt x="539686" y="2078863"/>
                </a:lnTo>
                <a:lnTo>
                  <a:pt x="2343950" y="274446"/>
                </a:lnTo>
                <a:lnTo>
                  <a:pt x="2069503" y="0"/>
                </a:lnTo>
                <a:close/>
              </a:path>
            </a:pathLst>
          </a:custGeom>
          <a:solidFill>
            <a:srgbClr val="446C70"/>
          </a:solidFill>
        </p:spPr>
        <p:txBody>
          <a:bodyPr wrap="square" lIns="0" tIns="0" rIns="0" bIns="0" rtlCol="0"/>
          <a:lstStyle/>
          <a:p/>
        </p:txBody>
      </p:sp>
      <p:sp>
        <p:nvSpPr>
          <p:cNvPr id="17" name="bk object 17"/>
          <p:cNvSpPr/>
          <p:nvPr/>
        </p:nvSpPr>
        <p:spPr>
          <a:xfrm>
            <a:off x="625309" y="856869"/>
            <a:ext cx="2344420" cy="4157979"/>
          </a:xfrm>
          <a:custGeom>
            <a:avLst/>
            <a:gdLst/>
            <a:ahLst/>
            <a:cxnLst/>
            <a:rect l="l" t="t" r="r" b="b"/>
            <a:pathLst>
              <a:path w="2344420" h="4157979">
                <a:moveTo>
                  <a:pt x="2069503" y="0"/>
                </a:moveTo>
                <a:lnTo>
                  <a:pt x="2343950" y="274446"/>
                </a:lnTo>
                <a:lnTo>
                  <a:pt x="539686" y="2078863"/>
                </a:lnTo>
                <a:lnTo>
                  <a:pt x="2343950" y="3883152"/>
                </a:lnTo>
                <a:lnTo>
                  <a:pt x="2069503" y="4157599"/>
                </a:lnTo>
                <a:lnTo>
                  <a:pt x="0" y="2088133"/>
                </a:lnTo>
                <a:lnTo>
                  <a:pt x="9283" y="2078863"/>
                </a:lnTo>
                <a:lnTo>
                  <a:pt x="0" y="2069591"/>
                </a:lnTo>
                <a:lnTo>
                  <a:pt x="2069503" y="0"/>
                </a:lnTo>
                <a:close/>
              </a:path>
            </a:pathLst>
          </a:custGeom>
          <a:ln w="28575">
            <a:solidFill>
              <a:srgbClr val="446C70"/>
            </a:solidFill>
          </a:ln>
        </p:spPr>
        <p:txBody>
          <a:bodyPr wrap="square" lIns="0" tIns="0" rIns="0" bIns="0" rtlCol="0"/>
          <a:lstStyle/>
          <a:p/>
        </p:txBody>
      </p:sp>
      <p:sp>
        <p:nvSpPr>
          <p:cNvPr id="18" name="bk object 18"/>
          <p:cNvSpPr/>
          <p:nvPr/>
        </p:nvSpPr>
        <p:spPr>
          <a:xfrm>
            <a:off x="1661032" y="1184402"/>
            <a:ext cx="1874520" cy="3332479"/>
          </a:xfrm>
          <a:custGeom>
            <a:avLst/>
            <a:gdLst/>
            <a:ahLst/>
            <a:cxnLst/>
            <a:rect l="l" t="t" r="r" b="b"/>
            <a:pathLst>
              <a:path w="1874520" h="3332479">
                <a:moveTo>
                  <a:pt x="592709" y="1854835"/>
                </a:moveTo>
                <a:lnTo>
                  <a:pt x="201168" y="1854835"/>
                </a:lnTo>
                <a:lnTo>
                  <a:pt x="1678558" y="3332226"/>
                </a:lnTo>
                <a:lnTo>
                  <a:pt x="1874266" y="3136392"/>
                </a:lnTo>
                <a:lnTo>
                  <a:pt x="592709" y="1854835"/>
                </a:lnTo>
                <a:close/>
              </a:path>
              <a:path w="1874520" h="3332479">
                <a:moveTo>
                  <a:pt x="1664462" y="0"/>
                </a:moveTo>
                <a:lnTo>
                  <a:pt x="0" y="1664335"/>
                </a:lnTo>
                <a:lnTo>
                  <a:pt x="195834" y="1860169"/>
                </a:lnTo>
                <a:lnTo>
                  <a:pt x="201168" y="1854835"/>
                </a:lnTo>
                <a:lnTo>
                  <a:pt x="592709" y="1854835"/>
                </a:lnTo>
                <a:lnTo>
                  <a:pt x="396875" y="1659001"/>
                </a:lnTo>
                <a:lnTo>
                  <a:pt x="1860169" y="195707"/>
                </a:lnTo>
                <a:lnTo>
                  <a:pt x="1664462" y="0"/>
                </a:lnTo>
                <a:close/>
              </a:path>
            </a:pathLst>
          </a:custGeom>
          <a:solidFill>
            <a:srgbClr val="446C70"/>
          </a:solidFill>
        </p:spPr>
        <p:txBody>
          <a:bodyPr wrap="square" lIns="0" tIns="0" rIns="0" bIns="0" rtlCol="0"/>
          <a:lstStyle/>
          <a:p/>
        </p:txBody>
      </p:sp>
      <p:sp>
        <p:nvSpPr>
          <p:cNvPr id="19" name="bk object 19"/>
          <p:cNvSpPr/>
          <p:nvPr/>
        </p:nvSpPr>
        <p:spPr>
          <a:xfrm>
            <a:off x="1661032" y="1184402"/>
            <a:ext cx="1874520" cy="3332479"/>
          </a:xfrm>
          <a:custGeom>
            <a:avLst/>
            <a:gdLst/>
            <a:ahLst/>
            <a:cxnLst/>
            <a:rect l="l" t="t" r="r" b="b"/>
            <a:pathLst>
              <a:path w="1874520" h="3332479">
                <a:moveTo>
                  <a:pt x="1664462" y="0"/>
                </a:moveTo>
                <a:lnTo>
                  <a:pt x="1860169" y="195707"/>
                </a:lnTo>
                <a:lnTo>
                  <a:pt x="396875" y="1659001"/>
                </a:lnTo>
                <a:lnTo>
                  <a:pt x="1874266" y="3136392"/>
                </a:lnTo>
                <a:lnTo>
                  <a:pt x="1678558" y="3332226"/>
                </a:lnTo>
                <a:lnTo>
                  <a:pt x="201168" y="1854835"/>
                </a:lnTo>
                <a:lnTo>
                  <a:pt x="195834" y="1860169"/>
                </a:lnTo>
                <a:lnTo>
                  <a:pt x="0" y="1664335"/>
                </a:lnTo>
                <a:lnTo>
                  <a:pt x="1664462" y="0"/>
                </a:lnTo>
                <a:close/>
              </a:path>
            </a:pathLst>
          </a:custGeom>
          <a:ln w="28575">
            <a:solidFill>
              <a:srgbClr val="446C70"/>
            </a:solidFill>
          </a:ln>
        </p:spPr>
        <p:txBody>
          <a:bodyPr wrap="square" lIns="0" tIns="0" rIns="0" bIns="0" rtlCol="0"/>
          <a:lstStyle/>
          <a:p/>
        </p:txBody>
      </p:sp>
      <p:sp>
        <p:nvSpPr>
          <p:cNvPr id="20" name="bk object 20"/>
          <p:cNvSpPr/>
          <p:nvPr/>
        </p:nvSpPr>
        <p:spPr>
          <a:xfrm>
            <a:off x="9174480" y="939419"/>
            <a:ext cx="2344420" cy="4157979"/>
          </a:xfrm>
          <a:custGeom>
            <a:avLst/>
            <a:gdLst/>
            <a:ahLst/>
            <a:cxnLst/>
            <a:rect l="l" t="t" r="r" b="b"/>
            <a:pathLst>
              <a:path w="2344420" h="4157979">
                <a:moveTo>
                  <a:pt x="274574" y="0"/>
                </a:moveTo>
                <a:lnTo>
                  <a:pt x="0" y="274573"/>
                </a:lnTo>
                <a:lnTo>
                  <a:pt x="1804416" y="2078863"/>
                </a:lnTo>
                <a:lnTo>
                  <a:pt x="0" y="3883152"/>
                </a:lnTo>
                <a:lnTo>
                  <a:pt x="274574" y="4157726"/>
                </a:lnTo>
                <a:lnTo>
                  <a:pt x="2344039" y="2088133"/>
                </a:lnTo>
                <a:lnTo>
                  <a:pt x="2334768" y="2078863"/>
                </a:lnTo>
                <a:lnTo>
                  <a:pt x="2344039" y="2069591"/>
                </a:lnTo>
                <a:lnTo>
                  <a:pt x="274574" y="0"/>
                </a:lnTo>
                <a:close/>
              </a:path>
            </a:pathLst>
          </a:custGeom>
          <a:solidFill>
            <a:srgbClr val="446C70"/>
          </a:solidFill>
        </p:spPr>
        <p:txBody>
          <a:bodyPr wrap="square" lIns="0" tIns="0" rIns="0" bIns="0" rtlCol="0"/>
          <a:lstStyle/>
          <a:p/>
        </p:txBody>
      </p:sp>
      <p:sp>
        <p:nvSpPr>
          <p:cNvPr id="21" name="bk object 21"/>
          <p:cNvSpPr/>
          <p:nvPr/>
        </p:nvSpPr>
        <p:spPr>
          <a:xfrm>
            <a:off x="9174480" y="939419"/>
            <a:ext cx="2344420" cy="4157979"/>
          </a:xfrm>
          <a:custGeom>
            <a:avLst/>
            <a:gdLst/>
            <a:ahLst/>
            <a:cxnLst/>
            <a:rect l="l" t="t" r="r" b="b"/>
            <a:pathLst>
              <a:path w="2344420" h="4157979">
                <a:moveTo>
                  <a:pt x="274574" y="0"/>
                </a:moveTo>
                <a:lnTo>
                  <a:pt x="0" y="274573"/>
                </a:lnTo>
                <a:lnTo>
                  <a:pt x="1804416" y="2078863"/>
                </a:lnTo>
                <a:lnTo>
                  <a:pt x="0" y="3883152"/>
                </a:lnTo>
                <a:lnTo>
                  <a:pt x="274574" y="4157726"/>
                </a:lnTo>
                <a:lnTo>
                  <a:pt x="2344039" y="2088133"/>
                </a:lnTo>
                <a:lnTo>
                  <a:pt x="2334768" y="2078863"/>
                </a:lnTo>
                <a:lnTo>
                  <a:pt x="2344039" y="2069591"/>
                </a:lnTo>
                <a:lnTo>
                  <a:pt x="274574" y="0"/>
                </a:lnTo>
                <a:close/>
              </a:path>
            </a:pathLst>
          </a:custGeom>
          <a:ln w="28574">
            <a:solidFill>
              <a:srgbClr val="446C70"/>
            </a:solidFill>
          </a:ln>
        </p:spPr>
        <p:txBody>
          <a:bodyPr wrap="square" lIns="0" tIns="0" rIns="0" bIns="0" rtlCol="0"/>
          <a:lstStyle/>
          <a:p/>
        </p:txBody>
      </p:sp>
      <p:sp>
        <p:nvSpPr>
          <p:cNvPr id="22" name="bk object 22"/>
          <p:cNvSpPr/>
          <p:nvPr/>
        </p:nvSpPr>
        <p:spPr>
          <a:xfrm>
            <a:off x="8608568" y="1266952"/>
            <a:ext cx="1874520" cy="3332479"/>
          </a:xfrm>
          <a:custGeom>
            <a:avLst/>
            <a:gdLst/>
            <a:ahLst/>
            <a:cxnLst/>
            <a:rect l="l" t="t" r="r" b="b"/>
            <a:pathLst>
              <a:path w="1874520" h="3332479">
                <a:moveTo>
                  <a:pt x="209803" y="0"/>
                </a:moveTo>
                <a:lnTo>
                  <a:pt x="14097" y="195707"/>
                </a:lnTo>
                <a:lnTo>
                  <a:pt x="1477390" y="1659001"/>
                </a:lnTo>
                <a:lnTo>
                  <a:pt x="0" y="3136392"/>
                </a:lnTo>
                <a:lnTo>
                  <a:pt x="195706" y="3332226"/>
                </a:lnTo>
                <a:lnTo>
                  <a:pt x="1673098" y="1854835"/>
                </a:lnTo>
                <a:lnTo>
                  <a:pt x="1683762" y="1854835"/>
                </a:lnTo>
                <a:lnTo>
                  <a:pt x="1874138" y="1664335"/>
                </a:lnTo>
                <a:lnTo>
                  <a:pt x="209803" y="0"/>
                </a:lnTo>
                <a:close/>
              </a:path>
              <a:path w="1874520" h="3332479">
                <a:moveTo>
                  <a:pt x="1683762" y="1854835"/>
                </a:moveTo>
                <a:lnTo>
                  <a:pt x="1673098" y="1854835"/>
                </a:lnTo>
                <a:lnTo>
                  <a:pt x="1678431" y="1860169"/>
                </a:lnTo>
                <a:lnTo>
                  <a:pt x="1683762" y="1854835"/>
                </a:lnTo>
                <a:close/>
              </a:path>
            </a:pathLst>
          </a:custGeom>
          <a:solidFill>
            <a:srgbClr val="446C70"/>
          </a:solidFill>
        </p:spPr>
        <p:txBody>
          <a:bodyPr wrap="square" lIns="0" tIns="0" rIns="0" bIns="0" rtlCol="0"/>
          <a:lstStyle/>
          <a:p/>
        </p:txBody>
      </p:sp>
      <p:sp>
        <p:nvSpPr>
          <p:cNvPr id="23" name="bk object 23"/>
          <p:cNvSpPr/>
          <p:nvPr/>
        </p:nvSpPr>
        <p:spPr>
          <a:xfrm>
            <a:off x="8608568" y="1266952"/>
            <a:ext cx="1874520" cy="3332479"/>
          </a:xfrm>
          <a:custGeom>
            <a:avLst/>
            <a:gdLst/>
            <a:ahLst/>
            <a:cxnLst/>
            <a:rect l="l" t="t" r="r" b="b"/>
            <a:pathLst>
              <a:path w="1874520" h="3332479">
                <a:moveTo>
                  <a:pt x="209803" y="0"/>
                </a:moveTo>
                <a:lnTo>
                  <a:pt x="14097" y="195707"/>
                </a:lnTo>
                <a:lnTo>
                  <a:pt x="1477390" y="1659001"/>
                </a:lnTo>
                <a:lnTo>
                  <a:pt x="0" y="3136392"/>
                </a:lnTo>
                <a:lnTo>
                  <a:pt x="195706" y="3332226"/>
                </a:lnTo>
                <a:lnTo>
                  <a:pt x="1673098" y="1854835"/>
                </a:lnTo>
                <a:lnTo>
                  <a:pt x="1678431" y="1860169"/>
                </a:lnTo>
                <a:lnTo>
                  <a:pt x="1874138" y="1664335"/>
                </a:lnTo>
                <a:lnTo>
                  <a:pt x="209803" y="0"/>
                </a:lnTo>
                <a:close/>
              </a:path>
            </a:pathLst>
          </a:custGeom>
          <a:ln w="28575">
            <a:solidFill>
              <a:srgbClr val="446C70"/>
            </a:solidFill>
          </a:ln>
        </p:spPr>
        <p:txBody>
          <a:bodyPr wrap="square" lIns="0" tIns="0" rIns="0" bIns="0" rtlCol="0"/>
          <a:lstStyle/>
          <a:p/>
        </p:txBody>
      </p:sp>
      <p:sp>
        <p:nvSpPr>
          <p:cNvPr id="24" name="bk object 24"/>
          <p:cNvSpPr/>
          <p:nvPr/>
        </p:nvSpPr>
        <p:spPr>
          <a:xfrm>
            <a:off x="2694432" y="0"/>
            <a:ext cx="6645021" cy="5166741"/>
          </a:xfrm>
          <a:prstGeom prst="rect">
            <a:avLst/>
          </a:prstGeom>
          <a:blipFill>
            <a:blip r:embed="rId2" cstate="print"/>
            <a:stretch>
              <a:fillRect/>
            </a:stretch>
          </a:blipFill>
        </p:spPr>
        <p:txBody>
          <a:bodyPr wrap="square" lIns="0" tIns="0" rIns="0" bIns="0" rtlCol="0"/>
          <a:lstStyle/>
          <a:p/>
        </p:txBody>
      </p:sp>
      <p:sp>
        <p:nvSpPr>
          <p:cNvPr id="25" name="bk object 25"/>
          <p:cNvSpPr/>
          <p:nvPr/>
        </p:nvSpPr>
        <p:spPr>
          <a:xfrm>
            <a:off x="2694432" y="629412"/>
            <a:ext cx="6645021" cy="4537329"/>
          </a:xfrm>
          <a:prstGeom prst="rect">
            <a:avLst/>
          </a:prstGeom>
          <a:blipFill>
            <a:blip r:embed="rId3" cstate="print"/>
            <a:stretch>
              <a:fillRect/>
            </a:stretch>
          </a:blipFill>
        </p:spPr>
        <p:txBody>
          <a:bodyPr wrap="square" lIns="0" tIns="0" rIns="0" bIns="0" rtlCol="0"/>
          <a:lstStyle/>
          <a:p/>
        </p:txBody>
      </p:sp>
      <p:sp>
        <p:nvSpPr>
          <p:cNvPr id="26" name="bk object 26"/>
          <p:cNvSpPr/>
          <p:nvPr/>
        </p:nvSpPr>
        <p:spPr>
          <a:xfrm>
            <a:off x="0" y="0"/>
            <a:ext cx="1346200" cy="1346200"/>
          </a:xfrm>
          <a:custGeom>
            <a:avLst/>
            <a:gdLst/>
            <a:ahLst/>
            <a:cxnLst/>
            <a:rect l="l" t="t" r="r" b="b"/>
            <a:pathLst>
              <a:path w="1346200" h="1346200">
                <a:moveTo>
                  <a:pt x="1345815" y="0"/>
                </a:moveTo>
                <a:lnTo>
                  <a:pt x="0" y="0"/>
                </a:lnTo>
                <a:lnTo>
                  <a:pt x="0" y="1345771"/>
                </a:lnTo>
                <a:lnTo>
                  <a:pt x="1345815" y="0"/>
                </a:lnTo>
                <a:close/>
              </a:path>
            </a:pathLst>
          </a:custGeom>
          <a:solidFill>
            <a:srgbClr val="446C70">
              <a:alpha val="39999"/>
            </a:srgbClr>
          </a:solidFill>
        </p:spPr>
        <p:txBody>
          <a:bodyPr wrap="square" lIns="0" tIns="0" rIns="0" bIns="0" rtlCol="0"/>
          <a:lstStyle/>
          <a:p/>
        </p:txBody>
      </p:sp>
      <p:sp>
        <p:nvSpPr>
          <p:cNvPr id="27" name="bk object 27"/>
          <p:cNvSpPr/>
          <p:nvPr/>
        </p:nvSpPr>
        <p:spPr>
          <a:xfrm>
            <a:off x="0" y="3826128"/>
            <a:ext cx="3046095" cy="3032125"/>
          </a:xfrm>
          <a:custGeom>
            <a:avLst/>
            <a:gdLst/>
            <a:ahLst/>
            <a:cxnLst/>
            <a:rect l="l" t="t" r="r" b="b"/>
            <a:pathLst>
              <a:path w="3046095" h="3032125">
                <a:moveTo>
                  <a:pt x="14142" y="0"/>
                </a:moveTo>
                <a:lnTo>
                  <a:pt x="0" y="14142"/>
                </a:lnTo>
                <a:lnTo>
                  <a:pt x="0" y="1332847"/>
                </a:lnTo>
                <a:lnTo>
                  <a:pt x="1699036" y="3031870"/>
                </a:lnTo>
                <a:lnTo>
                  <a:pt x="3046041" y="3031870"/>
                </a:lnTo>
                <a:lnTo>
                  <a:pt x="14142" y="0"/>
                </a:lnTo>
                <a:close/>
              </a:path>
            </a:pathLst>
          </a:custGeom>
          <a:solidFill>
            <a:srgbClr val="446C70">
              <a:alpha val="39999"/>
            </a:srgbClr>
          </a:solidFill>
        </p:spPr>
        <p:txBody>
          <a:bodyPr wrap="square" lIns="0" tIns="0" rIns="0" bIns="0" rtlCol="0"/>
          <a:lstStyle/>
          <a:p/>
        </p:txBody>
      </p:sp>
      <p:sp>
        <p:nvSpPr>
          <p:cNvPr id="28" name="bk object 28"/>
          <p:cNvSpPr/>
          <p:nvPr/>
        </p:nvSpPr>
        <p:spPr>
          <a:xfrm>
            <a:off x="10835518" y="0"/>
            <a:ext cx="1356995" cy="1356360"/>
          </a:xfrm>
          <a:custGeom>
            <a:avLst/>
            <a:gdLst/>
            <a:ahLst/>
            <a:cxnLst/>
            <a:rect l="l" t="t" r="r" b="b"/>
            <a:pathLst>
              <a:path w="1356995" h="1356360">
                <a:moveTo>
                  <a:pt x="1349307" y="0"/>
                </a:moveTo>
                <a:lnTo>
                  <a:pt x="0" y="0"/>
                </a:lnTo>
                <a:lnTo>
                  <a:pt x="1356481" y="1356361"/>
                </a:lnTo>
                <a:lnTo>
                  <a:pt x="1356481" y="7173"/>
                </a:lnTo>
                <a:lnTo>
                  <a:pt x="1349307" y="0"/>
                </a:lnTo>
                <a:close/>
              </a:path>
            </a:pathLst>
          </a:custGeom>
          <a:solidFill>
            <a:srgbClr val="446C70">
              <a:alpha val="39999"/>
            </a:srgbClr>
          </a:solidFill>
        </p:spPr>
        <p:txBody>
          <a:bodyPr wrap="square" lIns="0" tIns="0" rIns="0" bIns="0" rtlCol="0"/>
          <a:lstStyle/>
          <a:p/>
        </p:txBody>
      </p:sp>
      <p:sp>
        <p:nvSpPr>
          <p:cNvPr id="29" name="bk object 29"/>
          <p:cNvSpPr/>
          <p:nvPr/>
        </p:nvSpPr>
        <p:spPr>
          <a:xfrm>
            <a:off x="9148285" y="3814317"/>
            <a:ext cx="3044190" cy="3044190"/>
          </a:xfrm>
          <a:custGeom>
            <a:avLst/>
            <a:gdLst/>
            <a:ahLst/>
            <a:cxnLst/>
            <a:rect l="l" t="t" r="r" b="b"/>
            <a:pathLst>
              <a:path w="3044190" h="3044190">
                <a:moveTo>
                  <a:pt x="3043715" y="0"/>
                </a:moveTo>
                <a:lnTo>
                  <a:pt x="0" y="3043679"/>
                </a:lnTo>
                <a:lnTo>
                  <a:pt x="1347125" y="3043679"/>
                </a:lnTo>
                <a:lnTo>
                  <a:pt x="3043715" y="1347089"/>
                </a:lnTo>
                <a:lnTo>
                  <a:pt x="3043715" y="0"/>
                </a:lnTo>
                <a:close/>
              </a:path>
            </a:pathLst>
          </a:custGeom>
          <a:solidFill>
            <a:srgbClr val="446C70">
              <a:alpha val="39999"/>
            </a:srgbClr>
          </a:solidFill>
        </p:spPr>
        <p:txBody>
          <a:bodyPr wrap="square" lIns="0" tIns="0" rIns="0" bIns="0" rtlCol="0"/>
          <a:lstStyle/>
          <a:p/>
        </p:txBody>
      </p:sp>
      <p:sp>
        <p:nvSpPr>
          <p:cNvPr id="30" name="bk object 30"/>
          <p:cNvSpPr/>
          <p:nvPr/>
        </p:nvSpPr>
        <p:spPr>
          <a:xfrm>
            <a:off x="2766060" y="2004060"/>
            <a:ext cx="6659880" cy="2001520"/>
          </a:xfrm>
          <a:custGeom>
            <a:avLst/>
            <a:gdLst/>
            <a:ahLst/>
            <a:cxnLst/>
            <a:rect l="l" t="t" r="r" b="b"/>
            <a:pathLst>
              <a:path w="6659880" h="2001520">
                <a:moveTo>
                  <a:pt x="0" y="2001012"/>
                </a:moveTo>
                <a:lnTo>
                  <a:pt x="6659880" y="2001012"/>
                </a:lnTo>
                <a:lnTo>
                  <a:pt x="6659880" y="0"/>
                </a:lnTo>
                <a:lnTo>
                  <a:pt x="0" y="0"/>
                </a:lnTo>
                <a:lnTo>
                  <a:pt x="0" y="2001012"/>
                </a:lnTo>
                <a:close/>
              </a:path>
            </a:pathLst>
          </a:custGeom>
          <a:solidFill>
            <a:srgbClr val="FFFFFF">
              <a:alpha val="30979"/>
            </a:srgbClr>
          </a:solidFill>
        </p:spPr>
        <p:txBody>
          <a:bodyPr wrap="square" lIns="0" tIns="0" rIns="0" bIns="0" rtlCol="0"/>
          <a:lstStyle/>
          <a:p/>
        </p:txBody>
      </p:sp>
      <p:sp>
        <p:nvSpPr>
          <p:cNvPr id="31" name="bk object 31"/>
          <p:cNvSpPr/>
          <p:nvPr/>
        </p:nvSpPr>
        <p:spPr>
          <a:xfrm>
            <a:off x="2759964" y="1940051"/>
            <a:ext cx="2944241" cy="1499489"/>
          </a:xfrm>
          <a:prstGeom prst="rect">
            <a:avLst/>
          </a:prstGeom>
          <a:blipFill>
            <a:blip r:embed="rId4" cstate="print"/>
            <a:stretch>
              <a:fillRect/>
            </a:stretch>
          </a:blipFill>
        </p:spPr>
        <p:txBody>
          <a:bodyPr wrap="square" lIns="0" tIns="0" rIns="0" bIns="0" rtlCol="0"/>
          <a:lstStyle/>
          <a:p/>
        </p:txBody>
      </p:sp>
      <p:sp>
        <p:nvSpPr>
          <p:cNvPr id="32" name="bk object 32"/>
          <p:cNvSpPr/>
          <p:nvPr/>
        </p:nvSpPr>
        <p:spPr>
          <a:xfrm>
            <a:off x="5154167" y="1940051"/>
            <a:ext cx="4315841" cy="1499489"/>
          </a:xfrm>
          <a:prstGeom prst="rect">
            <a:avLst/>
          </a:prstGeom>
          <a:blipFill>
            <a:blip r:embed="rId5" cstate="print"/>
            <a:stretch>
              <a:fillRect/>
            </a:stretch>
          </a:blipFill>
        </p:spPr>
        <p:txBody>
          <a:bodyPr wrap="square" lIns="0" tIns="0" rIns="0" bIns="0" rtlCol="0"/>
          <a:lstStyle/>
          <a:p/>
        </p:txBody>
      </p:sp>
      <p:sp>
        <p:nvSpPr>
          <p:cNvPr id="33" name="bk object 33"/>
          <p:cNvSpPr/>
          <p:nvPr/>
        </p:nvSpPr>
        <p:spPr>
          <a:xfrm>
            <a:off x="3956303" y="2927604"/>
            <a:ext cx="4315840" cy="1499489"/>
          </a:xfrm>
          <a:prstGeom prst="rect">
            <a:avLst/>
          </a:prstGeom>
          <a:blipFill>
            <a:blip r:embed="rId6" cstate="print"/>
            <a:stretch>
              <a:fillRect/>
            </a:stretch>
          </a:blipFill>
        </p:spPr>
        <p:txBody>
          <a:bodyPr wrap="square" lIns="0" tIns="0" rIns="0" bIns="0" rtlCol="0"/>
          <a:lstStyle/>
          <a:p/>
        </p:txBody>
      </p:sp>
      <p:sp>
        <p:nvSpPr>
          <p:cNvPr id="2" name="Holder 2"/>
          <p:cNvSpPr>
            <a:spLocks noGrp="1"/>
          </p:cNvSpPr>
          <p:nvPr>
            <p:ph type="title"/>
          </p:nvPr>
        </p:nvSpPr>
        <p:spPr/>
        <p:txBody>
          <a:bodyPr lIns="0" tIns="0" rIns="0" bIns="0"/>
          <a:lstStyle>
            <a:lvl1pPr>
              <a:defRPr sz="3600" b="1" i="0">
                <a:solidFill>
                  <a:schemeClr val="tx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AA454A"/>
          </a:solidFill>
        </p:spPr>
        <p:txBody>
          <a:bodyPr wrap="square" lIns="0" tIns="0" rIns="0" bIns="0" rtlCol="0"/>
          <a:lstStyle/>
          <a:p/>
        </p:txBody>
      </p:sp>
      <p:sp>
        <p:nvSpPr>
          <p:cNvPr id="17" name="bk object 17"/>
          <p:cNvSpPr/>
          <p:nvPr/>
        </p:nvSpPr>
        <p:spPr>
          <a:xfrm>
            <a:off x="290322" y="0"/>
            <a:ext cx="0" cy="688975"/>
          </a:xfrm>
          <a:custGeom>
            <a:avLst/>
            <a:gdLst/>
            <a:ahLst/>
            <a:cxnLst/>
            <a:rect l="l" t="t" r="r" b="b"/>
            <a:pathLst>
              <a:path h="688975">
                <a:moveTo>
                  <a:pt x="0" y="0"/>
                </a:moveTo>
                <a:lnTo>
                  <a:pt x="0" y="688848"/>
                </a:lnTo>
              </a:path>
            </a:pathLst>
          </a:custGeom>
          <a:ln w="44196">
            <a:solidFill>
              <a:srgbClr val="AA454A"/>
            </a:solidFill>
          </a:ln>
        </p:spPr>
        <p:txBody>
          <a:bodyPr wrap="square" lIns="0" tIns="0" rIns="0" bIns="0" rtlCol="0"/>
          <a:lstStyle/>
          <a:p/>
        </p:txBody>
      </p:sp>
      <p:sp>
        <p:nvSpPr>
          <p:cNvPr id="18" name="bk object 18"/>
          <p:cNvSpPr/>
          <p:nvPr/>
        </p:nvSpPr>
        <p:spPr>
          <a:xfrm>
            <a:off x="463295" y="0"/>
            <a:ext cx="9953625" cy="688975"/>
          </a:xfrm>
          <a:custGeom>
            <a:avLst/>
            <a:gdLst/>
            <a:ahLst/>
            <a:cxnLst/>
            <a:rect l="l" t="t" r="r" b="b"/>
            <a:pathLst>
              <a:path w="9953625" h="688975">
                <a:moveTo>
                  <a:pt x="0" y="688848"/>
                </a:moveTo>
                <a:lnTo>
                  <a:pt x="9953244" y="688848"/>
                </a:lnTo>
                <a:lnTo>
                  <a:pt x="9953244" y="0"/>
                </a:lnTo>
                <a:lnTo>
                  <a:pt x="0" y="0"/>
                </a:lnTo>
                <a:lnTo>
                  <a:pt x="0" y="688848"/>
                </a:lnTo>
                <a:close/>
              </a:path>
            </a:pathLst>
          </a:custGeom>
          <a:solidFill>
            <a:srgbClr val="AA454A"/>
          </a:solidFill>
        </p:spPr>
        <p:txBody>
          <a:bodyPr wrap="square" lIns="0" tIns="0" rIns="0" bIns="0" rtlCol="0"/>
          <a:lstStyle/>
          <a:p/>
        </p:txBody>
      </p:sp>
      <p:sp>
        <p:nvSpPr>
          <p:cNvPr id="19" name="bk object 19"/>
          <p:cNvSpPr/>
          <p:nvPr/>
        </p:nvSpPr>
        <p:spPr>
          <a:xfrm>
            <a:off x="62484" y="0"/>
            <a:ext cx="0" cy="688975"/>
          </a:xfrm>
          <a:custGeom>
            <a:avLst/>
            <a:gdLst/>
            <a:ahLst/>
            <a:cxnLst/>
            <a:rect l="l" t="t" r="r" b="b"/>
            <a:pathLst>
              <a:path h="688975">
                <a:moveTo>
                  <a:pt x="0" y="0"/>
                </a:moveTo>
                <a:lnTo>
                  <a:pt x="0" y="688848"/>
                </a:lnTo>
              </a:path>
            </a:pathLst>
          </a:custGeom>
          <a:ln w="45720">
            <a:solidFill>
              <a:srgbClr val="AA454A"/>
            </a:solidFill>
          </a:ln>
        </p:spPr>
        <p:txBody>
          <a:bodyPr wrap="square" lIns="0" tIns="0" rIns="0" bIns="0" rtlCol="0"/>
          <a:lstStyle/>
          <a:p/>
        </p:txBody>
      </p:sp>
      <p:sp>
        <p:nvSpPr>
          <p:cNvPr id="20" name="bk object 20"/>
          <p:cNvSpPr/>
          <p:nvPr/>
        </p:nvSpPr>
        <p:spPr>
          <a:xfrm>
            <a:off x="0" y="4942332"/>
            <a:ext cx="12191999" cy="1655064"/>
          </a:xfrm>
          <a:prstGeom prst="rect">
            <a:avLst/>
          </a:prstGeom>
          <a:blipFill>
            <a:blip r:embed="rId2" cstate="print"/>
            <a:stretch>
              <a:fillRect/>
            </a:stretch>
          </a:blipFill>
        </p:spPr>
        <p:txBody>
          <a:bodyPr wrap="square" lIns="0" tIns="0" rIns="0" bIns="0" rtlCol="0"/>
          <a:lstStyle/>
          <a:p/>
        </p:txBody>
      </p:sp>
      <p:sp>
        <p:nvSpPr>
          <p:cNvPr id="21" name="bk object 21"/>
          <p:cNvSpPr/>
          <p:nvPr/>
        </p:nvSpPr>
        <p:spPr>
          <a:xfrm>
            <a:off x="0" y="710183"/>
            <a:ext cx="12191999" cy="6147814"/>
          </a:xfrm>
          <a:prstGeom prst="rect">
            <a:avLst/>
          </a:prstGeom>
          <a:blipFill>
            <a:blip r:embed="rId3" cstate="print"/>
            <a:stretch>
              <a:fillRect/>
            </a:stretch>
          </a:blipFill>
        </p:spPr>
        <p:txBody>
          <a:bodyPr wrap="square" lIns="0" tIns="0" rIns="0" bIns="0" rtlCol="0"/>
          <a:lstStyle/>
          <a:p/>
        </p:txBody>
      </p:sp>
      <p:sp>
        <p:nvSpPr>
          <p:cNvPr id="22" name="bk object 22"/>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23" name="bk object 23"/>
          <p:cNvSpPr/>
          <p:nvPr/>
        </p:nvSpPr>
        <p:spPr>
          <a:xfrm>
            <a:off x="10533888" y="86868"/>
            <a:ext cx="1539240" cy="512063"/>
          </a:xfrm>
          <a:prstGeom prst="rect">
            <a:avLst/>
          </a:prstGeom>
          <a:blipFill>
            <a:blip r:embed="rId4" cstate="print"/>
            <a:stretch>
              <a:fillRect/>
            </a:stretch>
          </a:blipFill>
        </p:spPr>
        <p:txBody>
          <a:bodyPr wrap="square" lIns="0" tIns="0" rIns="0" bIns="0" rtlCol="0"/>
          <a:lstStyle/>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chemeClr val="bg1"/>
        </a:solidFill>
        <a:effectLst/>
      </p:bgPr>
    </p:bg>
    <p:spTree>
      <p:nvGrpSpPr>
        <p:cNvPr id="1" name=""/>
        <p:cNvGrpSpPr/>
        <p:nvPr/>
      </p:nvGrpSpPr>
      <p:grpSpPr>
        <a:xfrm>
          <a:off x="0" y="0"/>
          <a:ext cx="0" cy="0"/>
          <a:chOff x="0" y="0"/>
          <a:chExt cx="0" cy="0"/>
        </a:xfrm>
      </p:grpSpPr>
      <p:sp>
        <p:nvSpPr>
          <p:cNvPr id="17" name="Rounded Rectangle 11"/>
          <p:cNvSpPr/>
          <p:nvPr/>
        </p:nvSpPr>
        <p:spPr>
          <a:xfrm>
            <a:off x="304800" y="228600"/>
            <a:ext cx="11595100" cy="1427163"/>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cs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smtClean="0">
              <a:ln>
                <a:noFill/>
              </a:ln>
              <a:solidFill>
                <a:srgbClr val="FFFFFF"/>
              </a:solidFill>
              <a:effectLst/>
              <a:uLnTx/>
              <a:uFillTx/>
              <a:latin typeface="Candara" panose="020E0502030303020204" pitchFamily="34" charset="0"/>
              <a:ea typeface="宋体" panose="02010600030101010101" pitchFamily="2" charset="-122"/>
              <a:cs typeface="Arial" panose="020B0604020202020204" pitchFamily="34" charset="0"/>
            </a:endParaRPr>
          </a:p>
        </p:txBody>
      </p:sp>
      <p:grpSp>
        <p:nvGrpSpPr>
          <p:cNvPr id="5123" name="Group 5"/>
          <p:cNvGrpSpPr>
            <a:grpSpLocks noChangeAspect="1"/>
          </p:cNvGrpSpPr>
          <p:nvPr/>
        </p:nvGrpSpPr>
        <p:grpSpPr>
          <a:xfrm>
            <a:off x="281517" y="714375"/>
            <a:ext cx="11631083" cy="1330325"/>
            <a:chOff x="-3905251" y="4294188"/>
            <a:chExt cx="13027839" cy="1892300"/>
          </a:xfrm>
        </p:grpSpPr>
        <p:sp>
          <p:nvSpPr>
            <p:cNvPr id="19" name="Freeform 14"/>
            <p:cNvSpPr>
              <a:spLocks noChangeArrowheads="1"/>
            </p:cNvSpPr>
            <p:nvPr/>
          </p:nvSpPr>
          <p:spPr bwMode="auto">
            <a:xfrm>
              <a:off x="4810125" y="4500563"/>
              <a:ext cx="4295775" cy="1016000"/>
            </a:xfrm>
            <a:custGeom>
              <a:avLst/>
              <a:gdLst>
                <a:gd name="T0" fmla="*/ 2700 w 2706"/>
                <a:gd name="T1" fmla="*/ 0 h 640"/>
                <a:gd name="T2" fmla="*/ 2700 w 2706"/>
                <a:gd name="T3" fmla="*/ 0 h 640"/>
                <a:gd name="T4" fmla="*/ 2586 w 2706"/>
                <a:gd name="T5" fmla="*/ 18 h 640"/>
                <a:gd name="T6" fmla="*/ 2470 w 2706"/>
                <a:gd name="T7" fmla="*/ 38 h 640"/>
                <a:gd name="T8" fmla="*/ 2352 w 2706"/>
                <a:gd name="T9" fmla="*/ 60 h 640"/>
                <a:gd name="T10" fmla="*/ 2230 w 2706"/>
                <a:gd name="T11" fmla="*/ 82 h 640"/>
                <a:gd name="T12" fmla="*/ 2106 w 2706"/>
                <a:gd name="T13" fmla="*/ 108 h 640"/>
                <a:gd name="T14" fmla="*/ 1978 w 2706"/>
                <a:gd name="T15" fmla="*/ 134 h 640"/>
                <a:gd name="T16" fmla="*/ 1848 w 2706"/>
                <a:gd name="T17" fmla="*/ 164 h 640"/>
                <a:gd name="T18" fmla="*/ 1714 w 2706"/>
                <a:gd name="T19" fmla="*/ 194 h 640"/>
                <a:gd name="T20" fmla="*/ 1472 w 2706"/>
                <a:gd name="T21" fmla="*/ 252 h 640"/>
                <a:gd name="T22" fmla="*/ 1236 w 2706"/>
                <a:gd name="T23" fmla="*/ 304 h 640"/>
                <a:gd name="T24" fmla="*/ 1010 w 2706"/>
                <a:gd name="T25" fmla="*/ 352 h 640"/>
                <a:gd name="T26" fmla="*/ 792 w 2706"/>
                <a:gd name="T27" fmla="*/ 398 h 640"/>
                <a:gd name="T28" fmla="*/ 584 w 2706"/>
                <a:gd name="T29" fmla="*/ 438 h 640"/>
                <a:gd name="T30" fmla="*/ 382 w 2706"/>
                <a:gd name="T31" fmla="*/ 474 h 640"/>
                <a:gd name="T32" fmla="*/ 188 w 2706"/>
                <a:gd name="T33" fmla="*/ 508 h 640"/>
                <a:gd name="T34" fmla="*/ 0 w 2706"/>
                <a:gd name="T35" fmla="*/ 538 h 640"/>
                <a:gd name="T36" fmla="*/ 130 w 2706"/>
                <a:gd name="T37" fmla="*/ 556 h 640"/>
                <a:gd name="T38" fmla="*/ 254 w 2706"/>
                <a:gd name="T39" fmla="*/ 572 h 640"/>
                <a:gd name="T40" fmla="*/ 374 w 2706"/>
                <a:gd name="T41" fmla="*/ 586 h 640"/>
                <a:gd name="T42" fmla="*/ 492 w 2706"/>
                <a:gd name="T43" fmla="*/ 598 h 640"/>
                <a:gd name="T44" fmla="*/ 606 w 2706"/>
                <a:gd name="T45" fmla="*/ 610 h 640"/>
                <a:gd name="T46" fmla="*/ 716 w 2706"/>
                <a:gd name="T47" fmla="*/ 618 h 640"/>
                <a:gd name="T48" fmla="*/ 822 w 2706"/>
                <a:gd name="T49" fmla="*/ 626 h 640"/>
                <a:gd name="T50" fmla="*/ 926 w 2706"/>
                <a:gd name="T51" fmla="*/ 632 h 640"/>
                <a:gd name="T52" fmla="*/ 1028 w 2706"/>
                <a:gd name="T53" fmla="*/ 636 h 640"/>
                <a:gd name="T54" fmla="*/ 1126 w 2706"/>
                <a:gd name="T55" fmla="*/ 638 h 640"/>
                <a:gd name="T56" fmla="*/ 1220 w 2706"/>
                <a:gd name="T57" fmla="*/ 640 h 640"/>
                <a:gd name="T58" fmla="*/ 1312 w 2706"/>
                <a:gd name="T59" fmla="*/ 640 h 640"/>
                <a:gd name="T60" fmla="*/ 1402 w 2706"/>
                <a:gd name="T61" fmla="*/ 638 h 640"/>
                <a:gd name="T62" fmla="*/ 1490 w 2706"/>
                <a:gd name="T63" fmla="*/ 636 h 640"/>
                <a:gd name="T64" fmla="*/ 1574 w 2706"/>
                <a:gd name="T65" fmla="*/ 632 h 640"/>
                <a:gd name="T66" fmla="*/ 1656 w 2706"/>
                <a:gd name="T67" fmla="*/ 626 h 640"/>
                <a:gd name="T68" fmla="*/ 1734 w 2706"/>
                <a:gd name="T69" fmla="*/ 620 h 640"/>
                <a:gd name="T70" fmla="*/ 1812 w 2706"/>
                <a:gd name="T71" fmla="*/ 612 h 640"/>
                <a:gd name="T72" fmla="*/ 1886 w 2706"/>
                <a:gd name="T73" fmla="*/ 602 h 640"/>
                <a:gd name="T74" fmla="*/ 1960 w 2706"/>
                <a:gd name="T75" fmla="*/ 592 h 640"/>
                <a:gd name="T76" fmla="*/ 2030 w 2706"/>
                <a:gd name="T77" fmla="*/ 580 h 640"/>
                <a:gd name="T78" fmla="*/ 2100 w 2706"/>
                <a:gd name="T79" fmla="*/ 568 h 640"/>
                <a:gd name="T80" fmla="*/ 2166 w 2706"/>
                <a:gd name="T81" fmla="*/ 554 h 640"/>
                <a:gd name="T82" fmla="*/ 2232 w 2706"/>
                <a:gd name="T83" fmla="*/ 540 h 640"/>
                <a:gd name="T84" fmla="*/ 2296 w 2706"/>
                <a:gd name="T85" fmla="*/ 524 h 640"/>
                <a:gd name="T86" fmla="*/ 2358 w 2706"/>
                <a:gd name="T87" fmla="*/ 508 h 640"/>
                <a:gd name="T88" fmla="*/ 2418 w 2706"/>
                <a:gd name="T89" fmla="*/ 490 h 640"/>
                <a:gd name="T90" fmla="*/ 2478 w 2706"/>
                <a:gd name="T91" fmla="*/ 472 h 640"/>
                <a:gd name="T92" fmla="*/ 2592 w 2706"/>
                <a:gd name="T93" fmla="*/ 432 h 640"/>
                <a:gd name="T94" fmla="*/ 2702 w 2706"/>
                <a:gd name="T95" fmla="*/ 390 h 640"/>
                <a:gd name="T96" fmla="*/ 2706 w 2706"/>
                <a:gd name="T97" fmla="*/ 388 h 640"/>
                <a:gd name="T98" fmla="*/ 2706 w 2706"/>
                <a:gd name="T99" fmla="*/ 0 h 640"/>
                <a:gd name="T100" fmla="*/ 2700 w 2706"/>
                <a:gd name="T101" fmla="*/ 0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472" y="252"/>
                  </a:lnTo>
                  <a:lnTo>
                    <a:pt x="1236" y="304"/>
                  </a:lnTo>
                  <a:lnTo>
                    <a:pt x="1010" y="352"/>
                  </a:lnTo>
                  <a:lnTo>
                    <a:pt x="792" y="398"/>
                  </a:lnTo>
                  <a:lnTo>
                    <a:pt x="584" y="438"/>
                  </a:lnTo>
                  <a:lnTo>
                    <a:pt x="382" y="474"/>
                  </a:lnTo>
                  <a:lnTo>
                    <a:pt x="188" y="50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6" y="388"/>
                  </a:lnTo>
                  <a:lnTo>
                    <a:pt x="2706" y="0"/>
                  </a:lnTo>
                  <a:lnTo>
                    <a:pt x="2700" y="0"/>
                  </a:lnTo>
                  <a:close/>
                </a:path>
              </a:pathLst>
            </a:custGeom>
            <a:solidFill>
              <a:schemeClr val="bg2">
                <a:alpha val="2901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 name="Freeform 18"/>
            <p:cNvSpPr>
              <a:spLocks noChangeArrowheads="1"/>
            </p:cNvSpPr>
            <p:nvPr/>
          </p:nvSpPr>
          <p:spPr bwMode="auto">
            <a:xfrm>
              <a:off x="-309563" y="4318000"/>
              <a:ext cx="8280401" cy="1209675"/>
            </a:xfrm>
            <a:custGeom>
              <a:avLst/>
              <a:gdLst>
                <a:gd name="T0" fmla="*/ 5216 w 5216"/>
                <a:gd name="T1" fmla="*/ 714 h 762"/>
                <a:gd name="T2" fmla="*/ 4984 w 5216"/>
                <a:gd name="T3" fmla="*/ 686 h 762"/>
                <a:gd name="T4" fmla="*/ 4478 w 5216"/>
                <a:gd name="T5" fmla="*/ 610 h 762"/>
                <a:gd name="T6" fmla="*/ 3914 w 5216"/>
                <a:gd name="T7" fmla="*/ 508 h 762"/>
                <a:gd name="T8" fmla="*/ 3286 w 5216"/>
                <a:gd name="T9" fmla="*/ 374 h 762"/>
                <a:gd name="T10" fmla="*/ 2812 w 5216"/>
                <a:gd name="T11" fmla="*/ 266 h 762"/>
                <a:gd name="T12" fmla="*/ 2556 w 5216"/>
                <a:gd name="T13" fmla="*/ 210 h 762"/>
                <a:gd name="T14" fmla="*/ 2308 w 5216"/>
                <a:gd name="T15" fmla="*/ 162 h 762"/>
                <a:gd name="T16" fmla="*/ 2074 w 5216"/>
                <a:gd name="T17" fmla="*/ 120 h 762"/>
                <a:gd name="T18" fmla="*/ 1850 w 5216"/>
                <a:gd name="T19" fmla="*/ 86 h 762"/>
                <a:gd name="T20" fmla="*/ 1532 w 5216"/>
                <a:gd name="T21" fmla="*/ 46 h 762"/>
                <a:gd name="T22" fmla="*/ 1148 w 5216"/>
                <a:gd name="T23" fmla="*/ 14 h 762"/>
                <a:gd name="T24" fmla="*/ 802 w 5216"/>
                <a:gd name="T25" fmla="*/ 0 h 762"/>
                <a:gd name="T26" fmla="*/ 496 w 5216"/>
                <a:gd name="T27" fmla="*/ 4 h 762"/>
                <a:gd name="T28" fmla="*/ 230 w 5216"/>
                <a:gd name="T29" fmla="*/ 20 h 762"/>
                <a:gd name="T30" fmla="*/ 0 w 5216"/>
                <a:gd name="T31" fmla="*/ 48 h 762"/>
                <a:gd name="T32" fmla="*/ 314 w 5216"/>
                <a:gd name="T33" fmla="*/ 86 h 762"/>
                <a:gd name="T34" fmla="*/ 652 w 5216"/>
                <a:gd name="T35" fmla="*/ 140 h 762"/>
                <a:gd name="T36" fmla="*/ 1014 w 5216"/>
                <a:gd name="T37" fmla="*/ 210 h 762"/>
                <a:gd name="T38" fmla="*/ 1402 w 5216"/>
                <a:gd name="T39" fmla="*/ 296 h 762"/>
                <a:gd name="T40" fmla="*/ 2092 w 5216"/>
                <a:gd name="T41" fmla="*/ 450 h 762"/>
                <a:gd name="T42" fmla="*/ 2562 w 5216"/>
                <a:gd name="T43" fmla="*/ 544 h 762"/>
                <a:gd name="T44" fmla="*/ 2852 w 5216"/>
                <a:gd name="T45" fmla="*/ 598 h 762"/>
                <a:gd name="T46" fmla="*/ 3128 w 5216"/>
                <a:gd name="T47" fmla="*/ 642 h 762"/>
                <a:gd name="T48" fmla="*/ 3388 w 5216"/>
                <a:gd name="T49" fmla="*/ 678 h 762"/>
                <a:gd name="T50" fmla="*/ 3632 w 5216"/>
                <a:gd name="T51" fmla="*/ 708 h 762"/>
                <a:gd name="T52" fmla="*/ 3864 w 5216"/>
                <a:gd name="T53" fmla="*/ 732 h 762"/>
                <a:gd name="T54" fmla="*/ 4080 w 5216"/>
                <a:gd name="T55" fmla="*/ 748 h 762"/>
                <a:gd name="T56" fmla="*/ 4286 w 5216"/>
                <a:gd name="T57" fmla="*/ 758 h 762"/>
                <a:gd name="T58" fmla="*/ 4478 w 5216"/>
                <a:gd name="T59" fmla="*/ 762 h 762"/>
                <a:gd name="T60" fmla="*/ 4660 w 5216"/>
                <a:gd name="T61" fmla="*/ 760 h 762"/>
                <a:gd name="T62" fmla="*/ 4830 w 5216"/>
                <a:gd name="T63" fmla="*/ 754 h 762"/>
                <a:gd name="T64" fmla="*/ 4992 w 5216"/>
                <a:gd name="T65" fmla="*/ 740 h 762"/>
                <a:gd name="T66" fmla="*/ 5144 w 5216"/>
                <a:gd name="T67" fmla="*/ 724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154" y="66"/>
                  </a:lnTo>
                  <a:lnTo>
                    <a:pt x="314" y="86"/>
                  </a:lnTo>
                  <a:lnTo>
                    <a:pt x="480" y="112"/>
                  </a:lnTo>
                  <a:lnTo>
                    <a:pt x="652" y="140"/>
                  </a:lnTo>
                  <a:lnTo>
                    <a:pt x="830" y="174"/>
                  </a:lnTo>
                  <a:lnTo>
                    <a:pt x="1014" y="210"/>
                  </a:lnTo>
                  <a:lnTo>
                    <a:pt x="1206" y="250"/>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close/>
                </a:path>
              </a:pathLst>
            </a:custGeom>
            <a:solidFill>
              <a:schemeClr val="bg2">
                <a:alpha val="39999"/>
              </a:schemeClr>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Freeform 22"/>
            <p:cNvSpPr>
              <a:spLocks noChangeArrowheads="1"/>
            </p:cNvSpPr>
            <p:nvPr/>
          </p:nvSpPr>
          <p:spPr bwMode="auto">
            <a:xfrm>
              <a:off x="3175" y="4335463"/>
              <a:ext cx="8166100" cy="1101725"/>
            </a:xfrm>
            <a:custGeom>
              <a:avLst/>
              <a:gdLst>
                <a:gd name="T0" fmla="*/ 0 w 5144"/>
                <a:gd name="T1" fmla="*/ 70 h 694"/>
                <a:gd name="T2" fmla="*/ 0 w 5144"/>
                <a:gd name="T3" fmla="*/ 70 h 694"/>
                <a:gd name="T4" fmla="*/ 18 w 5144"/>
                <a:gd name="T5" fmla="*/ 66 h 694"/>
                <a:gd name="T6" fmla="*/ 72 w 5144"/>
                <a:gd name="T7" fmla="*/ 56 h 694"/>
                <a:gd name="T8" fmla="*/ 164 w 5144"/>
                <a:gd name="T9" fmla="*/ 42 h 694"/>
                <a:gd name="T10" fmla="*/ 224 w 5144"/>
                <a:gd name="T11" fmla="*/ 34 h 694"/>
                <a:gd name="T12" fmla="*/ 294 w 5144"/>
                <a:gd name="T13" fmla="*/ 26 h 694"/>
                <a:gd name="T14" fmla="*/ 372 w 5144"/>
                <a:gd name="T15" fmla="*/ 20 h 694"/>
                <a:gd name="T16" fmla="*/ 462 w 5144"/>
                <a:gd name="T17" fmla="*/ 14 h 694"/>
                <a:gd name="T18" fmla="*/ 560 w 5144"/>
                <a:gd name="T19" fmla="*/ 8 h 694"/>
                <a:gd name="T20" fmla="*/ 670 w 5144"/>
                <a:gd name="T21" fmla="*/ 4 h 694"/>
                <a:gd name="T22" fmla="*/ 790 w 5144"/>
                <a:gd name="T23" fmla="*/ 2 h 694"/>
                <a:gd name="T24" fmla="*/ 920 w 5144"/>
                <a:gd name="T25" fmla="*/ 0 h 694"/>
                <a:gd name="T26" fmla="*/ 1060 w 5144"/>
                <a:gd name="T27" fmla="*/ 2 h 694"/>
                <a:gd name="T28" fmla="*/ 1210 w 5144"/>
                <a:gd name="T29" fmla="*/ 6 h 694"/>
                <a:gd name="T30" fmla="*/ 1372 w 5144"/>
                <a:gd name="T31" fmla="*/ 14 h 694"/>
                <a:gd name="T32" fmla="*/ 1544 w 5144"/>
                <a:gd name="T33" fmla="*/ 24 h 694"/>
                <a:gd name="T34" fmla="*/ 1726 w 5144"/>
                <a:gd name="T35" fmla="*/ 40 h 694"/>
                <a:gd name="T36" fmla="*/ 1920 w 5144"/>
                <a:gd name="T37" fmla="*/ 58 h 694"/>
                <a:gd name="T38" fmla="*/ 2126 w 5144"/>
                <a:gd name="T39" fmla="*/ 80 h 694"/>
                <a:gd name="T40" fmla="*/ 2342 w 5144"/>
                <a:gd name="T41" fmla="*/ 106 h 694"/>
                <a:gd name="T42" fmla="*/ 2570 w 5144"/>
                <a:gd name="T43" fmla="*/ 138 h 694"/>
                <a:gd name="T44" fmla="*/ 2808 w 5144"/>
                <a:gd name="T45" fmla="*/ 174 h 694"/>
                <a:gd name="T46" fmla="*/ 3058 w 5144"/>
                <a:gd name="T47" fmla="*/ 216 h 694"/>
                <a:gd name="T48" fmla="*/ 3320 w 5144"/>
                <a:gd name="T49" fmla="*/ 266 h 694"/>
                <a:gd name="T50" fmla="*/ 3594 w 5144"/>
                <a:gd name="T51" fmla="*/ 320 h 694"/>
                <a:gd name="T52" fmla="*/ 3880 w 5144"/>
                <a:gd name="T53" fmla="*/ 380 h 694"/>
                <a:gd name="T54" fmla="*/ 4178 w 5144"/>
                <a:gd name="T55" fmla="*/ 448 h 694"/>
                <a:gd name="T56" fmla="*/ 4488 w 5144"/>
                <a:gd name="T57" fmla="*/ 522 h 694"/>
                <a:gd name="T58" fmla="*/ 4810 w 5144"/>
                <a:gd name="T59" fmla="*/ 604 h 694"/>
                <a:gd name="T60" fmla="*/ 5144 w 5144"/>
                <a:gd name="T61"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Freeform 26"/>
            <p:cNvSpPr>
              <a:spLocks noChangeArrowheads="1"/>
            </p:cNvSpPr>
            <p:nvPr/>
          </p:nvSpPr>
          <p:spPr bwMode="auto">
            <a:xfrm>
              <a:off x="4156075" y="4316413"/>
              <a:ext cx="4940300" cy="927100"/>
            </a:xfrm>
            <a:custGeom>
              <a:avLst/>
              <a:gdLst>
                <a:gd name="T0" fmla="*/ 0 w 3112"/>
                <a:gd name="T1" fmla="*/ 584 h 584"/>
                <a:gd name="T2" fmla="*/ 0 w 3112"/>
                <a:gd name="T3" fmla="*/ 584 h 584"/>
                <a:gd name="T4" fmla="*/ 90 w 3112"/>
                <a:gd name="T5" fmla="*/ 560 h 584"/>
                <a:gd name="T6" fmla="*/ 336 w 3112"/>
                <a:gd name="T7" fmla="*/ 498 h 584"/>
                <a:gd name="T8" fmla="*/ 506 w 3112"/>
                <a:gd name="T9" fmla="*/ 456 h 584"/>
                <a:gd name="T10" fmla="*/ 702 w 3112"/>
                <a:gd name="T11" fmla="*/ 410 h 584"/>
                <a:gd name="T12" fmla="*/ 920 w 3112"/>
                <a:gd name="T13" fmla="*/ 360 h 584"/>
                <a:gd name="T14" fmla="*/ 1154 w 3112"/>
                <a:gd name="T15" fmla="*/ 306 h 584"/>
                <a:gd name="T16" fmla="*/ 1402 w 3112"/>
                <a:gd name="T17" fmla="*/ 254 h 584"/>
                <a:gd name="T18" fmla="*/ 1656 w 3112"/>
                <a:gd name="T19" fmla="*/ 202 h 584"/>
                <a:gd name="T20" fmla="*/ 1916 w 3112"/>
                <a:gd name="T21" fmla="*/ 154 h 584"/>
                <a:gd name="T22" fmla="*/ 2174 w 3112"/>
                <a:gd name="T23" fmla="*/ 108 h 584"/>
                <a:gd name="T24" fmla="*/ 2302 w 3112"/>
                <a:gd name="T25" fmla="*/ 88 h 584"/>
                <a:gd name="T26" fmla="*/ 2426 w 3112"/>
                <a:gd name="T27" fmla="*/ 68 h 584"/>
                <a:gd name="T28" fmla="*/ 2550 w 3112"/>
                <a:gd name="T29" fmla="*/ 52 h 584"/>
                <a:gd name="T30" fmla="*/ 2670 w 3112"/>
                <a:gd name="T31" fmla="*/ 36 h 584"/>
                <a:gd name="T32" fmla="*/ 2788 w 3112"/>
                <a:gd name="T33" fmla="*/ 24 h 584"/>
                <a:gd name="T34" fmla="*/ 2900 w 3112"/>
                <a:gd name="T35" fmla="*/ 14 h 584"/>
                <a:gd name="T36" fmla="*/ 3008 w 3112"/>
                <a:gd name="T37" fmla="*/ 6 h 584"/>
                <a:gd name="T38" fmla="*/ 3112 w 3112"/>
                <a:gd name="T39" fmla="*/ 0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rou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useBgFill="1">
          <p:nvSpPr>
            <p:cNvPr id="23" name="Freeform 10"/>
            <p:cNvSpPr>
              <a:spLocks noChangeArrowheads="1"/>
            </p:cNvSpPr>
            <p:nvPr/>
          </p:nvSpPr>
          <p:spPr bwMode="auto">
            <a:xfrm>
              <a:off x="-3905251" y="4294188"/>
              <a:ext cx="13027839" cy="1892300"/>
            </a:xfrm>
            <a:custGeom>
              <a:avLst/>
              <a:gdLst>
                <a:gd name="T0" fmla="*/ 8192 w 8196"/>
                <a:gd name="T1" fmla="*/ 512 h 1192"/>
                <a:gd name="T2" fmla="*/ 8040 w 8196"/>
                <a:gd name="T3" fmla="*/ 570 h 1192"/>
                <a:gd name="T4" fmla="*/ 7878 w 8196"/>
                <a:gd name="T5" fmla="*/ 620 h 1192"/>
                <a:gd name="T6" fmla="*/ 7706 w 8196"/>
                <a:gd name="T7" fmla="*/ 666 h 1192"/>
                <a:gd name="T8" fmla="*/ 7522 w 8196"/>
                <a:gd name="T9" fmla="*/ 702 h 1192"/>
                <a:gd name="T10" fmla="*/ 7322 w 8196"/>
                <a:gd name="T11" fmla="*/ 730 h 1192"/>
                <a:gd name="T12" fmla="*/ 7106 w 8196"/>
                <a:gd name="T13" fmla="*/ 750 h 1192"/>
                <a:gd name="T14" fmla="*/ 6872 w 8196"/>
                <a:gd name="T15" fmla="*/ 762 h 1192"/>
                <a:gd name="T16" fmla="*/ 6618 w 8196"/>
                <a:gd name="T17" fmla="*/ 760 h 1192"/>
                <a:gd name="T18" fmla="*/ 6342 w 8196"/>
                <a:gd name="T19" fmla="*/ 750 h 1192"/>
                <a:gd name="T20" fmla="*/ 6042 w 8196"/>
                <a:gd name="T21" fmla="*/ 726 h 1192"/>
                <a:gd name="T22" fmla="*/ 5716 w 8196"/>
                <a:gd name="T23" fmla="*/ 690 h 1192"/>
                <a:gd name="T24" fmla="*/ 5364 w 8196"/>
                <a:gd name="T25" fmla="*/ 642 h 1192"/>
                <a:gd name="T26" fmla="*/ 4982 w 8196"/>
                <a:gd name="T27" fmla="*/ 578 h 1192"/>
                <a:gd name="T28" fmla="*/ 4568 w 8196"/>
                <a:gd name="T29" fmla="*/ 500 h 1192"/>
                <a:gd name="T30" fmla="*/ 4122 w 8196"/>
                <a:gd name="T31" fmla="*/ 406 h 1192"/>
                <a:gd name="T32" fmla="*/ 3640 w 8196"/>
                <a:gd name="T33" fmla="*/ 296 h 1192"/>
                <a:gd name="T34" fmla="*/ 3160 w 8196"/>
                <a:gd name="T35" fmla="*/ 192 h 1192"/>
                <a:gd name="T36" fmla="*/ 2718 w 8196"/>
                <a:gd name="T37" fmla="*/ 112 h 1192"/>
                <a:gd name="T38" fmla="*/ 2314 w 8196"/>
                <a:gd name="T39" fmla="*/ 56 h 1192"/>
                <a:gd name="T40" fmla="*/ 1948 w 8196"/>
                <a:gd name="T41" fmla="*/ 20 h 1192"/>
                <a:gd name="T42" fmla="*/ 1616 w 8196"/>
                <a:gd name="T43" fmla="*/ 2 h 1192"/>
                <a:gd name="T44" fmla="*/ 1318 w 8196"/>
                <a:gd name="T45" fmla="*/ 0 h 1192"/>
                <a:gd name="T46" fmla="*/ 1054 w 8196"/>
                <a:gd name="T47" fmla="*/ 10 h 1192"/>
                <a:gd name="T48" fmla="*/ 822 w 8196"/>
                <a:gd name="T49" fmla="*/ 30 h 1192"/>
                <a:gd name="T50" fmla="*/ 620 w 8196"/>
                <a:gd name="T51" fmla="*/ 58 h 1192"/>
                <a:gd name="T52" fmla="*/ 450 w 8196"/>
                <a:gd name="T53" fmla="*/ 92 h 1192"/>
                <a:gd name="T54" fmla="*/ 308 w 8196"/>
                <a:gd name="T55" fmla="*/ 126 h 1192"/>
                <a:gd name="T56" fmla="*/ 194 w 8196"/>
                <a:gd name="T57" fmla="*/ 160 h 1192"/>
                <a:gd name="T58" fmla="*/ 108 w 8196"/>
                <a:gd name="T59" fmla="*/ 192 h 1192"/>
                <a:gd name="T60" fmla="*/ 12 w 8196"/>
                <a:gd name="T61" fmla="*/ 234 h 1192"/>
                <a:gd name="T62" fmla="*/ 0 w 8196"/>
                <a:gd name="T63" fmla="*/ 1192 h 1192"/>
                <a:gd name="T64" fmla="*/ 8196 w 8196"/>
                <a:gd name="T65" fmla="*/ 1186 h 1192"/>
                <a:gd name="T66" fmla="*/ 8192 w 8196"/>
                <a:gd name="T67" fmla="*/ 512 h 1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6" y="1186"/>
                  </a:lnTo>
                  <a:lnTo>
                    <a:pt x="8196" y="510"/>
                  </a:lnTo>
                  <a:lnTo>
                    <a:pt x="8192" y="512"/>
                  </a:lnTo>
                  <a:close/>
                </a:path>
              </a:pathLst>
            </a:custGeom>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4" name="Date Placeholder 1"/>
          <p:cNvSpPr>
            <a:spLocks noGrp="1"/>
          </p:cNvSpPr>
          <p:nvPr>
            <p:ph type="dt" sz="half" idx="2"/>
          </p:nvPr>
        </p:nvSpPr>
        <p:spPr>
          <a:xfrm>
            <a:off x="6885517" y="6249988"/>
            <a:ext cx="5048251"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C19B3CBF-BA29-4C02-8141-2DEEFCE1238A}" type="datetime2">
              <a:rPr kumimoji="0" lang="en-US" altLang="zh-CN" sz="10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Arial" panose="020B0604020202020204" pitchFamily="34" charset="0"/>
              </a:rPr>
            </a:fld>
            <a:endParaRPr kumimoji="0" lang="en-US" altLang="zh-CN" sz="10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5" name="Footer Placeholder 2"/>
          <p:cNvSpPr>
            <a:spLocks noGrp="1"/>
          </p:cNvSpPr>
          <p:nvPr>
            <p:ph type="ftr" sz="quarter" idx="3"/>
          </p:nvPr>
        </p:nvSpPr>
        <p:spPr>
          <a:xfrm>
            <a:off x="258233" y="6249988"/>
            <a:ext cx="5048251" cy="365125"/>
          </a:xfrm>
          <a:prstGeom prst="rect">
            <a:avLst/>
          </a:prstGeom>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000" b="0" i="0" u="none" strike="noStrike" kern="1200" cap="none" spc="0" normalizeH="0" baseline="0" noProof="0">
              <a:ln>
                <a:noFill/>
              </a:ln>
              <a:solidFill>
                <a:schemeClr val="tx2"/>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26" name="Slide Number Placeholder 3"/>
          <p:cNvSpPr>
            <a:spLocks noGrp="1"/>
          </p:cNvSpPr>
          <p:nvPr>
            <p:ph type="sldNum" sz="quarter" idx="4"/>
          </p:nvPr>
        </p:nvSpPr>
        <p:spPr>
          <a:xfrm>
            <a:off x="5321300" y="6249988"/>
            <a:ext cx="1549400" cy="365125"/>
          </a:xfrm>
          <a:prstGeom prst="rect">
            <a:avLst/>
          </a:prstGeom>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fld id="{36BFD230-7DDC-48BB-8A95-553814A90EFE}" type="slidenum">
              <a:rPr kumimoji="0" lang="en-US" altLang="zh-CN" sz="1000" b="0" i="0" u="none" strike="noStrike" kern="1200" cap="none" spc="0" normalizeH="0" baseline="0" noProof="1" dirty="0">
                <a:ln>
                  <a:noFill/>
                </a:ln>
                <a:solidFill>
                  <a:schemeClr val="tx2"/>
                </a:solidFill>
                <a:effectLst/>
                <a:uLnTx/>
                <a:uFillTx/>
                <a:latin typeface="Arial" panose="020B0604020202020204" pitchFamily="34" charset="0"/>
                <a:ea typeface="宋体" panose="02010600030101010101" pitchFamily="2" charset="-122"/>
                <a:cs typeface="+mn-cs"/>
              </a:rPr>
            </a:fld>
            <a:endParaRPr kumimoji="0" lang="en-US" altLang="zh-CN" sz="1000" b="0" i="0" u="none" strike="noStrike" kern="1200" cap="none" spc="0" normalizeH="0" baseline="0" noProof="1">
              <a:ln>
                <a:noFill/>
              </a:ln>
              <a:solidFill>
                <a:schemeClr val="tx2"/>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userDrawn="1">
  <p:cSld name="标题幻灯片">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rotWithShape="1">
          <a:blip r:embed="rId3" cstate="print">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6" name="直角三角形 5"/>
          <p:cNvSpPr/>
          <p:nvPr>
            <p:custDataLst>
              <p:tags r:id="rId4"/>
            </p:custDataLst>
          </p:nvPr>
        </p:nvSpPr>
        <p:spPr>
          <a:xfrm flipH="1" flipV="1">
            <a:off x="2882899" y="-5"/>
            <a:ext cx="9309099" cy="391789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custDataLst>
              <p:tags r:id="rId5"/>
            </p:custDataLst>
          </p:nvPr>
        </p:nvSpPr>
        <p:spPr>
          <a:xfrm>
            <a:off x="6096000" y="1127412"/>
            <a:ext cx="5424487" cy="4603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802" name="标题 1"/>
          <p:cNvSpPr>
            <a:spLocks noGrp="1"/>
          </p:cNvSpPr>
          <p:nvPr>
            <p:ph type="ctrTitle" hasCustomPrompt="1"/>
            <p:custDataLst>
              <p:tags r:id="rId6"/>
            </p:custDataLst>
          </p:nvPr>
        </p:nvSpPr>
        <p:spPr>
          <a:xfrm>
            <a:off x="6733498" y="2110137"/>
            <a:ext cx="4577102" cy="802164"/>
          </a:xfrm>
        </p:spPr>
        <p:txBody>
          <a:bodyPr lIns="90000" tIns="46800" rIns="90000" bIns="46800" anchor="b">
            <a:normAutofit/>
          </a:bodyPr>
          <a:lstStyle>
            <a:lvl1pPr algn="l">
              <a:defRPr sz="4000">
                <a:solidFill>
                  <a:schemeClr val="accent1"/>
                </a:solidFill>
                <a:latin typeface="汉仪旗黑-85S" panose="00020600040101010101" pitchFamily="18" charset="-122"/>
                <a:ea typeface="汉仪旗黑-85S" panose="00020600040101010101" pitchFamily="18" charset="-122"/>
              </a:defRPr>
            </a:lvl1pPr>
          </a:lstStyle>
          <a:p>
            <a:r>
              <a:rPr lang="zh-CN" altLang="en-US" dirty="0"/>
              <a:t>单击此处编辑标题</a:t>
            </a:r>
            <a:endParaRPr lang="zh-CN" altLang="en-US" dirty="0"/>
          </a:p>
        </p:txBody>
      </p:sp>
      <p:sp>
        <p:nvSpPr>
          <p:cNvPr id="9801" name="副标题 2"/>
          <p:cNvSpPr>
            <a:spLocks noGrp="1"/>
          </p:cNvSpPr>
          <p:nvPr>
            <p:ph type="subTitle" idx="1" hasCustomPrompt="1"/>
            <p:custDataLst>
              <p:tags r:id="rId7"/>
            </p:custDataLst>
          </p:nvPr>
        </p:nvSpPr>
        <p:spPr>
          <a:xfrm>
            <a:off x="6733498" y="2981895"/>
            <a:ext cx="4577102" cy="558798"/>
          </a:xfrm>
        </p:spPr>
        <p:txBody>
          <a:bodyPr lIns="90000" tIns="46800" rIns="90000" bIns="46800" anchor="t">
            <a:normAutofit/>
          </a:bodyPr>
          <a:lstStyle>
            <a:lvl1pPr marL="0" indent="0" algn="l">
              <a:buNone/>
              <a:defRPr sz="2000">
                <a:solidFill>
                  <a:schemeClr val="accent1"/>
                </a:solidFill>
                <a:latin typeface="微软雅黑" panose="020B0503020204020204" charset="-122"/>
                <a:ea typeface="微软雅黑"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en-US" dirty="0"/>
          </a:p>
        </p:txBody>
      </p:sp>
      <p:sp>
        <p:nvSpPr>
          <p:cNvPr id="12" name="文本占位符 13"/>
          <p:cNvSpPr>
            <a:spLocks noGrp="1"/>
          </p:cNvSpPr>
          <p:nvPr>
            <p:ph type="body" sz="quarter" idx="10" hasCustomPrompt="1"/>
            <p:custDataLst>
              <p:tags r:id="rId8"/>
            </p:custDataLst>
          </p:nvPr>
        </p:nvSpPr>
        <p:spPr>
          <a:xfrm>
            <a:off x="9043693" y="4284006"/>
            <a:ext cx="2266907" cy="418257"/>
          </a:xfrm>
          <a:prstGeom prst="roundRect">
            <a:avLst>
              <a:gd name="adj" fmla="val 50000"/>
            </a:avLst>
          </a:prstGeom>
          <a:solidFill>
            <a:schemeClr val="accent1"/>
          </a:solidFill>
        </p:spPr>
        <p:txBody>
          <a:bodyPr vert="horz" lIns="90000" rIns="90000" anchor="ctr">
            <a:normAutofit/>
          </a:bodyPr>
          <a:lstStyle>
            <a:lvl1pPr marL="0" indent="0" algn="r">
              <a:buNone/>
              <a:defRPr sz="1600" b="0">
                <a:solidFill>
                  <a:schemeClr val="bg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en-US" altLang="zh-CN" dirty="0"/>
          </a:p>
        </p:txBody>
      </p:sp>
      <p:sp>
        <p:nvSpPr>
          <p:cNvPr id="13" name="文本占位符 13"/>
          <p:cNvSpPr>
            <a:spLocks noGrp="1"/>
          </p:cNvSpPr>
          <p:nvPr>
            <p:ph type="body" sz="quarter" idx="11" hasCustomPrompt="1"/>
            <p:custDataLst>
              <p:tags r:id="rId9"/>
            </p:custDataLst>
          </p:nvPr>
        </p:nvSpPr>
        <p:spPr>
          <a:xfrm>
            <a:off x="9043693" y="4789652"/>
            <a:ext cx="2266907" cy="418257"/>
          </a:xfrm>
        </p:spPr>
        <p:txBody>
          <a:bodyPr vert="horz" lIns="90000" rIns="90000" anchor="ctr">
            <a:normAutofit/>
          </a:bodyPr>
          <a:lstStyle>
            <a:lvl1pPr marL="0" indent="0" algn="r">
              <a:buNone/>
              <a:defRPr sz="1600" b="0">
                <a:solidFill>
                  <a:schemeClr val="accent1"/>
                </a:solidFill>
                <a:latin typeface="微软雅黑" panose="020B0503020204020204" charset="-122"/>
                <a:ea typeface="微软雅黑" panose="020B0503020204020204"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编辑文本</a:t>
            </a:r>
            <a:endParaRPr lang="zh-CN" altLang="en-US" dirty="0"/>
          </a:p>
        </p:txBody>
      </p:sp>
      <p:sp>
        <p:nvSpPr>
          <p:cNvPr id="7" name="图文框 6"/>
          <p:cNvSpPr/>
          <p:nvPr>
            <p:custDataLst>
              <p:tags r:id="rId10"/>
            </p:custDataLst>
          </p:nvPr>
        </p:nvSpPr>
        <p:spPr>
          <a:xfrm>
            <a:off x="5178056" y="4702263"/>
            <a:ext cx="1813337" cy="1538199"/>
          </a:xfrm>
          <a:prstGeom prst="frame">
            <a:avLst>
              <a:gd name="adj1" fmla="val 278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日期占位符 1"/>
          <p:cNvSpPr>
            <a:spLocks noGrp="1"/>
          </p:cNvSpPr>
          <p:nvPr>
            <p:ph type="dt" sz="half" idx="12"/>
            <p:custDataLst>
              <p:tags r:id="rId11"/>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3"/>
            <p:custDataLst>
              <p:tags r:id="rId12"/>
            </p:custDataLst>
          </p:nvPr>
        </p:nvSpPr>
        <p:spPr/>
        <p:txBody>
          <a:bodyPr/>
          <a:lstStyle/>
          <a:p>
            <a:endParaRPr lang="zh-CN" altLang="en-US" dirty="0"/>
          </a:p>
        </p:txBody>
      </p:sp>
      <p:sp>
        <p:nvSpPr>
          <p:cNvPr id="5" name="灯片编号占位符 4"/>
          <p:cNvSpPr>
            <a:spLocks noGrp="1"/>
          </p:cNvSpPr>
          <p:nvPr>
            <p:ph type="sldNum" sz="quarter" idx="14"/>
            <p:custDataLst>
              <p:tags r:id="rId13"/>
            </p:custDataLst>
          </p:nvPr>
        </p:nvSpPr>
        <p:spPr/>
        <p:txBody>
          <a:bodyPr/>
          <a:lstStyle/>
          <a:p>
            <a:fld id="{49AE70B2-8BF9-45C0-BB95-33D1B9D3A854}" type="slidenum">
              <a:rPr lang="zh-CN" altLang="en-US" smtClean="0"/>
            </a:fld>
            <a:endParaRPr lang="zh-CN" altLang="en-US" dirty="0"/>
          </a:p>
        </p:txBody>
      </p:sp>
      <p:cxnSp>
        <p:nvCxnSpPr>
          <p:cNvPr id="14" name="直接连接符 13"/>
          <p:cNvCxnSpPr/>
          <p:nvPr>
            <p:custDataLst>
              <p:tags r:id="rId14"/>
            </p:custDataLst>
          </p:nvPr>
        </p:nvCxnSpPr>
        <p:spPr>
          <a:xfrm>
            <a:off x="6611611" y="1670538"/>
            <a:ext cx="0" cy="2048608"/>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9" name="矩形 8"/>
          <p:cNvSpPr/>
          <p:nvPr>
            <p:custDataLst>
              <p:tags r:id="rId2"/>
            </p:custDataLst>
          </p:nvPr>
        </p:nvSpPr>
        <p:spPr>
          <a:xfrm>
            <a:off x="669880" y="869866"/>
            <a:ext cx="10852237" cy="546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custDataLst>
              <p:tags r:id="rId3"/>
            </p:custDataLst>
          </p:nvPr>
        </p:nvSpPr>
        <p:spPr>
          <a:xfrm>
            <a:off x="-9525" y="6541200"/>
            <a:ext cx="12201525" cy="3168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直角三角形 6"/>
          <p:cNvSpPr/>
          <p:nvPr>
            <p:custDataLst>
              <p:tags r:id="rId4"/>
            </p:custDataLst>
          </p:nvPr>
        </p:nvSpPr>
        <p:spPr>
          <a:xfrm flipH="1" flipV="1">
            <a:off x="9725890" y="-6"/>
            <a:ext cx="2466107" cy="103790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custDataLst>
              <p:tags r:id="rId5"/>
            </p:custDataLst>
          </p:nvPr>
        </p:nvSpPr>
        <p:spPr>
          <a:xfrm>
            <a:off x="669882" y="383859"/>
            <a:ext cx="10852237" cy="441964"/>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latin typeface="微软雅黑" panose="020B0503020204020204" charset="-122"/>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a:p>
        </p:txBody>
      </p:sp>
      <p:sp>
        <p:nvSpPr>
          <p:cNvPr id="8" name="KSO_TEMPLATE" hidden="1"/>
          <p:cNvSpPr/>
          <p:nvPr>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userDrawn="1">
  <p:cSld name="节标题">
    <p:spTree>
      <p:nvGrpSpPr>
        <p:cNvPr id="1" name=""/>
        <p:cNvGrpSpPr/>
        <p:nvPr/>
      </p:nvGrpSpPr>
      <p:grpSpPr>
        <a:xfrm>
          <a:off x="0" y="0"/>
          <a:ext cx="0" cy="0"/>
          <a:chOff x="0" y="0"/>
          <a:chExt cx="0" cy="0"/>
        </a:xfrm>
      </p:grpSpPr>
      <p:sp>
        <p:nvSpPr>
          <p:cNvPr id="3" name="矩形 2"/>
          <p:cNvSpPr/>
          <p:nvPr>
            <p:custDataLst>
              <p:tags r:id="rId2"/>
            </p:custDataLst>
          </p:nvPr>
        </p:nvSpPr>
        <p:spPr>
          <a:xfrm>
            <a:off x="0" y="4324350"/>
            <a:ext cx="12192000" cy="2533650"/>
          </a:xfrm>
          <a:prstGeom prst="rect">
            <a:avLst/>
          </a:prstGeom>
          <a:blipFill>
            <a:blip r:embed="rId3"/>
            <a:stretch>
              <a:fillRect t="-110892" b="-1097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日期占位符 1"/>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6" name="KSO_TEMPLATE" hidden="1"/>
          <p:cNvSpPr/>
          <p:nvPr>
            <p:custDataLst>
              <p:tags r:id="rId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
          <p:cNvSpPr>
            <a:spLocks noGrp="1"/>
          </p:cNvSpPr>
          <p:nvPr>
            <p:ph type="title" hasCustomPrompt="1"/>
            <p:custDataLst>
              <p:tags r:id="rId8"/>
            </p:custDataLst>
          </p:nvPr>
        </p:nvSpPr>
        <p:spPr>
          <a:xfrm>
            <a:off x="5035426" y="1733005"/>
            <a:ext cx="5419185" cy="985347"/>
          </a:xfrm>
        </p:spPr>
        <p:txBody>
          <a:bodyPr lIns="90000" tIns="46800" rIns="90000" bIns="46800" anchor="b">
            <a:normAutofit/>
          </a:bodyPr>
          <a:lstStyle>
            <a:lvl1pPr algn="l">
              <a:defRPr sz="4800" b="1">
                <a:solidFill>
                  <a:schemeClr val="accent1"/>
                </a:solidFill>
                <a:latin typeface="汉仪旗黑-85S" panose="00020600040101010101" pitchFamily="18" charset="-122"/>
                <a:ea typeface="汉仪旗黑-85S" panose="00020600040101010101" pitchFamily="18" charset="-122"/>
              </a:defRPr>
            </a:lvl1pPr>
          </a:lstStyle>
          <a:p>
            <a:r>
              <a:rPr lang="zh-CN" altLang="en-US" dirty="0"/>
              <a:t>单击此处编辑标题</a:t>
            </a:r>
            <a:endParaRPr lang="zh-CN" altLang="en-US" dirty="0"/>
          </a:p>
        </p:txBody>
      </p:sp>
      <p:sp>
        <p:nvSpPr>
          <p:cNvPr id="21" name="文本占位符 2"/>
          <p:cNvSpPr>
            <a:spLocks noGrp="1"/>
          </p:cNvSpPr>
          <p:nvPr>
            <p:ph type="body" idx="1" hasCustomPrompt="1"/>
            <p:custDataLst>
              <p:tags r:id="rId9"/>
            </p:custDataLst>
          </p:nvPr>
        </p:nvSpPr>
        <p:spPr>
          <a:xfrm>
            <a:off x="5036542" y="2777729"/>
            <a:ext cx="5419185" cy="593602"/>
          </a:xfrm>
        </p:spPr>
        <p:txBody>
          <a:bodyPr lIns="90000" tIns="46800" rIns="90000" bIns="46800" anchor="t">
            <a:normAutofit/>
          </a:bodyPr>
          <a:lstStyle>
            <a:lvl1pPr marL="0" indent="0" algn="l">
              <a:lnSpc>
                <a:spcPct val="100000"/>
              </a:lnSpc>
              <a:buNone/>
              <a:defRPr sz="2400">
                <a:solidFill>
                  <a:schemeClr val="accent1"/>
                </a:solidFill>
                <a:latin typeface="微软雅黑" panose="020B0503020204020204" charset="-122"/>
                <a:ea typeface="微软雅黑" panose="020B050302020402020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8" Type="http://schemas.openxmlformats.org/officeDocument/2006/relationships/theme" Target="../theme/theme2.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AA454A"/>
          </a:solidFill>
        </p:spPr>
        <p:txBody>
          <a:bodyPr wrap="square" lIns="0" tIns="0" rIns="0" bIns="0" rtlCol="0"/>
          <a:lstStyle/>
          <a:p/>
        </p:txBody>
      </p:sp>
      <p:sp>
        <p:nvSpPr>
          <p:cNvPr id="17" name="bk object 17"/>
          <p:cNvSpPr/>
          <p:nvPr/>
        </p:nvSpPr>
        <p:spPr>
          <a:xfrm>
            <a:off x="290322" y="0"/>
            <a:ext cx="0" cy="688975"/>
          </a:xfrm>
          <a:custGeom>
            <a:avLst/>
            <a:gdLst/>
            <a:ahLst/>
            <a:cxnLst/>
            <a:rect l="l" t="t" r="r" b="b"/>
            <a:pathLst>
              <a:path h="688975">
                <a:moveTo>
                  <a:pt x="0" y="0"/>
                </a:moveTo>
                <a:lnTo>
                  <a:pt x="0" y="688848"/>
                </a:lnTo>
              </a:path>
            </a:pathLst>
          </a:custGeom>
          <a:ln w="44196">
            <a:solidFill>
              <a:srgbClr val="AA454A"/>
            </a:solidFill>
          </a:ln>
        </p:spPr>
        <p:txBody>
          <a:bodyPr wrap="square" lIns="0" tIns="0" rIns="0" bIns="0" rtlCol="0"/>
          <a:lstStyle/>
          <a:p/>
        </p:txBody>
      </p:sp>
      <p:sp>
        <p:nvSpPr>
          <p:cNvPr id="18" name="bk object 18"/>
          <p:cNvSpPr/>
          <p:nvPr/>
        </p:nvSpPr>
        <p:spPr>
          <a:xfrm>
            <a:off x="463295" y="0"/>
            <a:ext cx="9953625" cy="688975"/>
          </a:xfrm>
          <a:custGeom>
            <a:avLst/>
            <a:gdLst/>
            <a:ahLst/>
            <a:cxnLst/>
            <a:rect l="l" t="t" r="r" b="b"/>
            <a:pathLst>
              <a:path w="9953625" h="688975">
                <a:moveTo>
                  <a:pt x="0" y="688848"/>
                </a:moveTo>
                <a:lnTo>
                  <a:pt x="9953244" y="688848"/>
                </a:lnTo>
                <a:lnTo>
                  <a:pt x="9953244" y="0"/>
                </a:lnTo>
                <a:lnTo>
                  <a:pt x="0" y="0"/>
                </a:lnTo>
                <a:lnTo>
                  <a:pt x="0" y="688848"/>
                </a:lnTo>
                <a:close/>
              </a:path>
            </a:pathLst>
          </a:custGeom>
          <a:solidFill>
            <a:srgbClr val="AA454A"/>
          </a:solidFill>
        </p:spPr>
        <p:txBody>
          <a:bodyPr wrap="square" lIns="0" tIns="0" rIns="0" bIns="0" rtlCol="0"/>
          <a:lstStyle/>
          <a:p/>
        </p:txBody>
      </p:sp>
      <p:sp>
        <p:nvSpPr>
          <p:cNvPr id="19" name="bk object 19"/>
          <p:cNvSpPr/>
          <p:nvPr/>
        </p:nvSpPr>
        <p:spPr>
          <a:xfrm>
            <a:off x="62484" y="0"/>
            <a:ext cx="0" cy="688975"/>
          </a:xfrm>
          <a:custGeom>
            <a:avLst/>
            <a:gdLst/>
            <a:ahLst/>
            <a:cxnLst/>
            <a:rect l="l" t="t" r="r" b="b"/>
            <a:pathLst>
              <a:path h="688975">
                <a:moveTo>
                  <a:pt x="0" y="0"/>
                </a:moveTo>
                <a:lnTo>
                  <a:pt x="0" y="688848"/>
                </a:lnTo>
              </a:path>
            </a:pathLst>
          </a:custGeom>
          <a:ln w="45720">
            <a:solidFill>
              <a:srgbClr val="AA454A"/>
            </a:solidFill>
          </a:ln>
        </p:spPr>
        <p:txBody>
          <a:bodyPr wrap="square" lIns="0" tIns="0" rIns="0" bIns="0" rtlCol="0"/>
          <a:lstStyle/>
          <a:p/>
        </p:txBody>
      </p:sp>
      <p:sp>
        <p:nvSpPr>
          <p:cNvPr id="20" name="bk object 20"/>
          <p:cNvSpPr/>
          <p:nvPr/>
        </p:nvSpPr>
        <p:spPr>
          <a:xfrm>
            <a:off x="0" y="4942332"/>
            <a:ext cx="12191999" cy="1655064"/>
          </a:xfrm>
          <a:prstGeom prst="rect">
            <a:avLst/>
          </a:prstGeom>
          <a:blipFill>
            <a:blip r:embed="rId7" cstate="print"/>
            <a:stretch>
              <a:fillRect/>
            </a:stretch>
          </a:blipFill>
        </p:spPr>
        <p:txBody>
          <a:bodyPr wrap="square" lIns="0" tIns="0" rIns="0" bIns="0" rtlCol="0"/>
          <a:lstStyle/>
          <a:p/>
        </p:txBody>
      </p:sp>
      <p:sp>
        <p:nvSpPr>
          <p:cNvPr id="2" name="Holder 2"/>
          <p:cNvSpPr>
            <a:spLocks noGrp="1"/>
          </p:cNvSpPr>
          <p:nvPr>
            <p:ph type="title"/>
          </p:nvPr>
        </p:nvSpPr>
        <p:spPr>
          <a:xfrm>
            <a:off x="1638426" y="1121105"/>
            <a:ext cx="5060315" cy="574675"/>
          </a:xfrm>
          <a:prstGeom prst="rect">
            <a:avLst/>
          </a:prstGeom>
        </p:spPr>
        <p:txBody>
          <a:bodyPr wrap="square" lIns="0" tIns="0" rIns="0" bIns="0">
            <a:spAutoFit/>
          </a:bodyPr>
          <a:lstStyle>
            <a:lvl1pPr>
              <a:defRPr sz="3600" b="1" i="0">
                <a:solidFill>
                  <a:schemeClr val="tx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body" idx="1"/>
          </p:nvPr>
        </p:nvSpPr>
        <p:spPr>
          <a:xfrm>
            <a:off x="2056129" y="1700294"/>
            <a:ext cx="8079740" cy="4349115"/>
          </a:xfrm>
          <a:prstGeom prst="rect">
            <a:avLst/>
          </a:prstGeom>
        </p:spPr>
        <p:txBody>
          <a:bodyPr wrap="square" lIns="0" tIns="0" rIns="0" bIns="0">
            <a:spAutoFit/>
          </a:bodyPr>
          <a:lstStyle>
            <a:lvl1pPr>
              <a:defRPr sz="2800" b="1"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latin typeface="微软雅黑" panose="020B0503020204020204" charset="-122"/>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latin typeface="微软雅黑" panose="020B0503020204020204" charset="-122"/>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latin typeface="微软雅黑" panose="020B0503020204020204" charset="-122"/>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7.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7.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7.png"/></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7.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6.xml.rels><?xml version="1.0" encoding="UTF-8" standalone="yes"?>
<Relationships xmlns="http://schemas.openxmlformats.org/package/2006/relationships"><Relationship Id="rId9" Type="http://schemas.openxmlformats.org/officeDocument/2006/relationships/image" Target="../media/image107.jpe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0" Type="http://schemas.openxmlformats.org/officeDocument/2006/relationships/slideLayout" Target="../slideLayouts/slideLayout2.xml"/><Relationship Id="rId1" Type="http://schemas.openxmlformats.org/officeDocument/2006/relationships/image" Target="../media/image7.png"/></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11.jpeg"/><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oleObject" Target="../embeddings/oleObject1.bin"/><Relationship Id="rId2" Type="http://schemas.openxmlformats.org/officeDocument/2006/relationships/image" Target="../media/image29.jpe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29.jpeg"/><Relationship Id="rId3" Type="http://schemas.openxmlformats.org/officeDocument/2006/relationships/image" Target="../media/image30.png"/><Relationship Id="rId2" Type="http://schemas.openxmlformats.org/officeDocument/2006/relationships/oleObject" Target="../embeddings/oleObject2.bin"/><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4.jpe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jpeg"/><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wmf"/><Relationship Id="rId1" Type="http://schemas.openxmlformats.org/officeDocument/2006/relationships/image" Target="../media/image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7.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7.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png"/></Relationships>
</file>

<file path=ppt/slides/_rels/slide7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png"/><Relationship Id="rId1" Type="http://schemas.openxmlformats.org/officeDocument/2006/relationships/image" Target="../media/image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image" Target="../media/image7.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801111" y="5480303"/>
            <a:ext cx="6591300" cy="0"/>
          </a:xfrm>
          <a:custGeom>
            <a:avLst/>
            <a:gdLst/>
            <a:ahLst/>
            <a:cxnLst/>
            <a:rect l="l" t="t" r="r" b="b"/>
            <a:pathLst>
              <a:path w="6591300">
                <a:moveTo>
                  <a:pt x="0" y="0"/>
                </a:moveTo>
                <a:lnTo>
                  <a:pt x="6591300" y="0"/>
                </a:lnTo>
              </a:path>
            </a:pathLst>
          </a:custGeom>
          <a:ln w="9144">
            <a:solidFill>
              <a:srgbClr val="AA454A"/>
            </a:solidFill>
          </a:ln>
        </p:spPr>
        <p:txBody>
          <a:bodyPr wrap="square" lIns="0" tIns="0" rIns="0" bIns="0" rtlCol="0"/>
          <a:lstStyle/>
          <a:p/>
        </p:txBody>
      </p:sp>
      <p:sp>
        <p:nvSpPr>
          <p:cNvPr id="4" name="object 4"/>
          <p:cNvSpPr/>
          <p:nvPr/>
        </p:nvSpPr>
        <p:spPr>
          <a:xfrm>
            <a:off x="3851147" y="5358384"/>
            <a:ext cx="243839" cy="245363"/>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254752" y="5358384"/>
            <a:ext cx="243839" cy="245363"/>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6658356" y="5358384"/>
            <a:ext cx="245364" cy="245363"/>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8061959" y="5358384"/>
            <a:ext cx="245363" cy="245363"/>
          </a:xfrm>
          <a:prstGeom prst="rect">
            <a:avLst/>
          </a:prstGeom>
          <a:blipFill>
            <a:blip r:embed="rId4" cstate="print"/>
            <a:stretch>
              <a:fillRect/>
            </a:stretch>
          </a:blipFill>
        </p:spPr>
        <p:txBody>
          <a:bodyPr wrap="square" lIns="0" tIns="0" rIns="0" bIns="0" rtlCol="0"/>
          <a:lstStyle/>
          <a:p/>
        </p:txBody>
      </p:sp>
      <p:sp>
        <p:nvSpPr>
          <p:cNvPr id="9" name="object 9"/>
          <p:cNvSpPr txBox="1"/>
          <p:nvPr/>
        </p:nvSpPr>
        <p:spPr>
          <a:xfrm>
            <a:off x="1574038" y="4376165"/>
            <a:ext cx="9044940" cy="696595"/>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446C70"/>
                </a:solidFill>
                <a:latin typeface="Microsoft JhengHei" panose="020B0604030504040204" charset="-120"/>
                <a:cs typeface="Microsoft JhengHei" panose="020B0604030504040204" charset="-120"/>
              </a:rPr>
              <a:t>马</a:t>
            </a:r>
            <a:r>
              <a:rPr sz="4400" b="1" spc="15" dirty="0">
                <a:solidFill>
                  <a:srgbClr val="446C70"/>
                </a:solidFill>
                <a:latin typeface="Microsoft JhengHei" panose="020B0604030504040204" charset="-120"/>
                <a:cs typeface="Microsoft JhengHei" panose="020B0604030504040204" charset="-120"/>
              </a:rPr>
              <a:t>克</a:t>
            </a:r>
            <a:r>
              <a:rPr sz="4400" b="1" dirty="0">
                <a:solidFill>
                  <a:srgbClr val="446C70"/>
                </a:solidFill>
                <a:latin typeface="Microsoft JhengHei" panose="020B0604030504040204" charset="-120"/>
                <a:cs typeface="Microsoft JhengHei" panose="020B0604030504040204" charset="-120"/>
              </a:rPr>
              <a:t>思主义基本</a:t>
            </a:r>
            <a:r>
              <a:rPr sz="4400" b="1" spc="-25" dirty="0">
                <a:solidFill>
                  <a:srgbClr val="446C70"/>
                </a:solidFill>
                <a:latin typeface="Microsoft JhengHei" panose="020B0604030504040204" charset="-120"/>
                <a:cs typeface="Microsoft JhengHei" panose="020B0604030504040204" charset="-120"/>
              </a:rPr>
              <a:t>原</a:t>
            </a:r>
            <a:r>
              <a:rPr sz="4400" b="1" dirty="0">
                <a:solidFill>
                  <a:srgbClr val="446C70"/>
                </a:solidFill>
                <a:latin typeface="Microsoft JhengHei" panose="020B0604030504040204" charset="-120"/>
                <a:cs typeface="Microsoft JhengHei" panose="020B0604030504040204" charset="-120"/>
              </a:rPr>
              <a:t>理概论</a:t>
            </a:r>
            <a:r>
              <a:rPr sz="4400" b="1" spc="-225" dirty="0">
                <a:solidFill>
                  <a:srgbClr val="446C70"/>
                </a:solidFill>
                <a:latin typeface="Microsoft JhengHei" panose="020B0604030504040204" charset="-120"/>
                <a:cs typeface="Microsoft JhengHei" panose="020B0604030504040204" charset="-120"/>
              </a:rPr>
              <a:t>（2018</a:t>
            </a:r>
            <a:r>
              <a:rPr sz="4400" b="1" dirty="0">
                <a:solidFill>
                  <a:srgbClr val="446C70"/>
                </a:solidFill>
                <a:latin typeface="Microsoft JhengHei" panose="020B0604030504040204" charset="-120"/>
                <a:cs typeface="Microsoft JhengHei" panose="020B0604030504040204" charset="-120"/>
              </a:rPr>
              <a:t>版）</a:t>
            </a:r>
            <a:endParaRPr sz="4400">
              <a:latin typeface="Microsoft JhengHei" panose="020B0604030504040204" charset="-120"/>
              <a:cs typeface="Microsoft JhengHei" panose="020B0604030504040204" charset="-120"/>
            </a:endParaRPr>
          </a:p>
        </p:txBody>
      </p:sp>
      <p:sp>
        <p:nvSpPr>
          <p:cNvPr id="10" name="object 10"/>
          <p:cNvSpPr txBox="1"/>
          <p:nvPr/>
        </p:nvSpPr>
        <p:spPr>
          <a:xfrm>
            <a:off x="4095115" y="5885180"/>
            <a:ext cx="4211955" cy="381635"/>
          </a:xfrm>
          <a:prstGeom prst="rect">
            <a:avLst/>
          </a:prstGeom>
        </p:spPr>
        <p:txBody>
          <a:bodyPr vert="horz" wrap="square" lIns="0" tIns="12700" rIns="0" bIns="0" rtlCol="0">
            <a:spAutoFit/>
          </a:bodyPr>
          <a:lstStyle/>
          <a:p>
            <a:pPr marL="12700">
              <a:lnSpc>
                <a:spcPct val="100000"/>
              </a:lnSpc>
              <a:spcBef>
                <a:spcPts val="100"/>
              </a:spcBef>
            </a:pPr>
            <a:r>
              <a:rPr lang="zh-CN" sz="2400" dirty="0">
                <a:solidFill>
                  <a:srgbClr val="446C70"/>
                </a:solidFill>
                <a:latin typeface="宋体" panose="02010600030101010101" pitchFamily="2" charset="-122"/>
                <a:cs typeface="宋体" panose="02010600030101010101" pitchFamily="2" charset="-122"/>
              </a:rPr>
              <a:t>华南农业大学</a:t>
            </a:r>
            <a:r>
              <a:rPr sz="2400" dirty="0">
                <a:solidFill>
                  <a:srgbClr val="446C70"/>
                </a:solidFill>
                <a:latin typeface="宋体" panose="02010600030101010101" pitchFamily="2" charset="-122"/>
                <a:cs typeface="宋体" panose="02010600030101010101" pitchFamily="2" charset="-122"/>
              </a:rPr>
              <a:t>马克思主义学院</a:t>
            </a:r>
            <a:endParaRPr sz="2400">
              <a:latin typeface="宋体" panose="02010600030101010101" pitchFamily="2" charset="-122"/>
              <a:cs typeface="宋体" panose="02010600030101010101" pitchFamily="2" charset="-122"/>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4" y="152402"/>
            <a:ext cx="12187239"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3093720" y="3546475"/>
            <a:ext cx="5789295" cy="829945"/>
          </a:xfrm>
          <a:prstGeom prst="rect">
            <a:avLst/>
          </a:prstGeom>
          <a:noFill/>
        </p:spPr>
        <p:txBody>
          <a:bodyPr wrap="square" rtlCol="0">
            <a:spAutoFit/>
          </a:bodyPr>
          <a:p>
            <a:r>
              <a:rPr lang="zh-CN" altLang="en-US" sz="2400" b="1">
                <a:solidFill>
                  <a:srgbClr val="FF0000"/>
                </a:solidFill>
              </a:rPr>
              <a:t>注意：该课件只可在本班传阅！！！请勿上传于网页或用于其他！</a:t>
            </a:r>
            <a:endParaRPr lang="zh-CN" altLang="en-US" sz="2400" b="1">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5082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22" name="object 22"/>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23" name="object 23"/>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21" name="object 21"/>
          <p:cNvSpPr txBox="1">
            <a:spLocks noGrp="1"/>
          </p:cNvSpPr>
          <p:nvPr>
            <p:ph type="title"/>
          </p:nvPr>
        </p:nvSpPr>
        <p:spPr>
          <a:xfrm>
            <a:off x="615315" y="63500"/>
            <a:ext cx="531431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14341" name="AutoShape 5"/>
          <p:cNvSpPr/>
          <p:nvPr/>
        </p:nvSpPr>
        <p:spPr>
          <a:xfrm>
            <a:off x="306388" y="2682875"/>
            <a:ext cx="5778500" cy="723900"/>
          </a:xfrm>
          <a:prstGeom prst="bracePair">
            <a:avLst>
              <a:gd name="adj" fmla="val 8333"/>
            </a:avLst>
          </a:prstGeom>
          <a:solidFill>
            <a:schemeClr val="accent1"/>
          </a:solidFill>
          <a:ln w="9525" cap="flat" cmpd="sng">
            <a:solidFill>
              <a:schemeClr val="tx1"/>
            </a:solidFill>
            <a:prstDash val="solid"/>
            <a:round/>
            <a:headEnd type="none" w="med" len="med"/>
            <a:tailEnd type="none" w="med" len="med"/>
          </a:ln>
        </p:spPr>
        <p:txBody>
          <a:bodyPr wrap="none" anchor="ctr"/>
          <a:lstStyle/>
          <a:p>
            <a:pPr algn="ctr"/>
            <a:r>
              <a:rPr lang="zh-CN" altLang="en-US" sz="2400" b="1" dirty="0">
                <a:latin typeface="楷体_GB2312" pitchFamily="1" charset="-122"/>
                <a:ea typeface="楷体_GB2312" pitchFamily="1" charset="-122"/>
              </a:rPr>
              <a:t>生产资料和劳动产品分属于不同的所有者</a:t>
            </a:r>
            <a:r>
              <a:rPr lang="zh-CN" altLang="en-US" sz="2400" b="1" dirty="0">
                <a:solidFill>
                  <a:schemeClr val="bg1"/>
                </a:solidFill>
                <a:latin typeface="楷体_GB2312" pitchFamily="1" charset="-122"/>
                <a:ea typeface="楷体_GB2312" pitchFamily="1" charset="-122"/>
              </a:rPr>
              <a:t> </a:t>
            </a:r>
            <a:endParaRPr lang="zh-CN" altLang="en-US" sz="2400" b="1" dirty="0">
              <a:solidFill>
                <a:schemeClr val="bg1"/>
              </a:solidFill>
              <a:latin typeface="楷体_GB2312" pitchFamily="1" charset="-122"/>
              <a:ea typeface="楷体_GB2312" pitchFamily="1" charset="-122"/>
            </a:endParaRPr>
          </a:p>
        </p:txBody>
      </p:sp>
      <p:sp>
        <p:nvSpPr>
          <p:cNvPr id="14342" name="AutoShape 6"/>
          <p:cNvSpPr/>
          <p:nvPr/>
        </p:nvSpPr>
        <p:spPr>
          <a:xfrm>
            <a:off x="395288" y="1125538"/>
            <a:ext cx="8064500" cy="647700"/>
          </a:xfrm>
          <a:prstGeom prst="bracePair">
            <a:avLst>
              <a:gd name="adj" fmla="val 8333"/>
            </a:avLst>
          </a:prstGeom>
          <a:solidFill>
            <a:schemeClr val="accent1"/>
          </a:solidFill>
          <a:ln w="9525" cap="flat" cmpd="sng">
            <a:solidFill>
              <a:schemeClr val="tx1"/>
            </a:solidFill>
            <a:prstDash val="solid"/>
            <a:round/>
            <a:headEnd type="none" w="med" len="med"/>
            <a:tailEnd type="none" w="med" len="med"/>
          </a:ln>
        </p:spPr>
        <p:txBody>
          <a:bodyPr wrap="none" anchor="ctr"/>
          <a:lstStyle/>
          <a:p>
            <a:r>
              <a:rPr lang="zh-CN" altLang="en-US" sz="2400" b="1" dirty="0">
                <a:latin typeface="楷体_GB2312" pitchFamily="1" charset="-122"/>
                <a:ea typeface="楷体_GB2312" pitchFamily="1" charset="-122"/>
              </a:rPr>
              <a:t>社会分工（不同的人做不同的事）：一般基础和条件</a:t>
            </a:r>
            <a:endParaRPr lang="zh-CN" altLang="en-US" sz="2400" b="1" dirty="0">
              <a:latin typeface="宋体" panose="02010600030101010101" pitchFamily="2" charset="-122"/>
              <a:ea typeface="楷体_GB2312" pitchFamily="1" charset="-122"/>
            </a:endParaRPr>
          </a:p>
        </p:txBody>
      </p:sp>
      <p:pic>
        <p:nvPicPr>
          <p:cNvPr id="24580" name="Picture 9" descr="u=391494517,1453678116&amp;fm=23&amp;gp=0"/>
          <p:cNvPicPr>
            <a:picLocks noChangeAspect="1"/>
          </p:cNvPicPr>
          <p:nvPr/>
        </p:nvPicPr>
        <p:blipFill>
          <a:blip r:embed="rId2"/>
          <a:stretch>
            <a:fillRect/>
          </a:stretch>
        </p:blipFill>
        <p:spPr>
          <a:xfrm>
            <a:off x="5867400" y="4078288"/>
            <a:ext cx="3059113" cy="2139950"/>
          </a:xfrm>
          <a:prstGeom prst="rect">
            <a:avLst/>
          </a:prstGeom>
          <a:noFill/>
          <a:ln w="9525">
            <a:noFill/>
          </a:ln>
        </p:spPr>
      </p:pic>
      <p:pic>
        <p:nvPicPr>
          <p:cNvPr id="24581" name="Picture 10" descr="u=3723623760,4070129858&amp;fm=21&amp;gp=0"/>
          <p:cNvPicPr>
            <a:picLocks noChangeAspect="1"/>
          </p:cNvPicPr>
          <p:nvPr/>
        </p:nvPicPr>
        <p:blipFill>
          <a:blip r:embed="rId3"/>
          <a:stretch>
            <a:fillRect/>
          </a:stretch>
        </p:blipFill>
        <p:spPr>
          <a:xfrm>
            <a:off x="2544763" y="4048125"/>
            <a:ext cx="3162300" cy="2311400"/>
          </a:xfrm>
          <a:prstGeom prst="rect">
            <a:avLst/>
          </a:prstGeom>
          <a:noFill/>
          <a:ln w="9525">
            <a:noFill/>
          </a:ln>
        </p:spPr>
      </p:pic>
      <p:sp>
        <p:nvSpPr>
          <p:cNvPr id="24582" name="Text Box 11"/>
          <p:cNvSpPr txBox="1"/>
          <p:nvPr/>
        </p:nvSpPr>
        <p:spPr>
          <a:xfrm>
            <a:off x="9118918" y="4965065"/>
            <a:ext cx="1943100" cy="366713"/>
          </a:xfrm>
          <a:prstGeom prst="rect">
            <a:avLst/>
          </a:prstGeom>
          <a:noFill/>
          <a:ln w="9525">
            <a:noFill/>
          </a:ln>
        </p:spPr>
        <p:txBody>
          <a:bodyPr anchor="t">
            <a:spAutoFit/>
          </a:bodyPr>
          <a:lstStyle/>
          <a:p>
            <a:pPr>
              <a:spcBef>
                <a:spcPct val="50000"/>
              </a:spcBef>
            </a:pPr>
            <a:r>
              <a:rPr lang="zh-CN" altLang="en-US" b="1" dirty="0">
                <a:latin typeface="Arial" panose="020B0604020202020204" pitchFamily="34" charset="0"/>
                <a:ea typeface="宋体" panose="02010600030101010101" pitchFamily="2" charset="-122"/>
              </a:rPr>
              <a:t>同鸡不同命</a:t>
            </a:r>
            <a:endParaRPr lang="zh-CN" altLang="en-US" b="1" dirty="0">
              <a:latin typeface="Arial" panose="020B0604020202020204" pitchFamily="34" charset="0"/>
              <a:ea typeface="宋体" panose="02010600030101010101" pitchFamily="2" charset="-122"/>
            </a:endParaRPr>
          </a:p>
        </p:txBody>
      </p:sp>
      <p:sp>
        <p:nvSpPr>
          <p:cNvPr id="34" name="左弧形箭头 33"/>
          <p:cNvSpPr/>
          <p:nvPr/>
        </p:nvSpPr>
        <p:spPr>
          <a:xfrm>
            <a:off x="684213" y="1916113"/>
            <a:ext cx="358775" cy="36036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24584" name="TextBox 3"/>
          <p:cNvSpPr txBox="1"/>
          <p:nvPr/>
        </p:nvSpPr>
        <p:spPr>
          <a:xfrm>
            <a:off x="1116965" y="2043430"/>
            <a:ext cx="2231390" cy="460375"/>
          </a:xfrm>
          <a:prstGeom prst="rect">
            <a:avLst/>
          </a:prstGeom>
          <a:noFill/>
          <a:ln w="9525" cap="flat" cmpd="sng">
            <a:solidFill>
              <a:schemeClr val="tx1"/>
            </a:solidFill>
            <a:prstDash val="solid"/>
            <a:miter/>
            <a:headEnd type="none" w="med" len="med"/>
            <a:tailEnd type="none" w="med" len="med"/>
          </a:ln>
        </p:spPr>
        <p:txBody>
          <a:bodyPr wrap="square" anchor="t">
            <a:spAutoFit/>
          </a:bodyPr>
          <a:lstStyle/>
          <a:p>
            <a:r>
              <a:rPr lang="zh-CN" altLang="en-US" sz="2400" b="1" dirty="0">
                <a:latin typeface="Arial" panose="020B0604020202020204" pitchFamily="34" charset="0"/>
                <a:ea typeface="华文楷体" pitchFamily="2" charset="-122"/>
              </a:rPr>
              <a:t>生产不同产品</a:t>
            </a:r>
            <a:endParaRPr lang="zh-CN" altLang="en-US" sz="2400" b="1" dirty="0">
              <a:latin typeface="Arial" panose="020B0604020202020204" pitchFamily="34" charset="0"/>
              <a:ea typeface="华文楷体" pitchFamily="2" charset="-122"/>
            </a:endParaRPr>
          </a:p>
        </p:txBody>
      </p:sp>
      <p:sp>
        <p:nvSpPr>
          <p:cNvPr id="35" name="右箭头 34"/>
          <p:cNvSpPr/>
          <p:nvPr/>
        </p:nvSpPr>
        <p:spPr>
          <a:xfrm>
            <a:off x="3348038" y="2133600"/>
            <a:ext cx="936625" cy="142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6" name="TextBox 5"/>
          <p:cNvSpPr txBox="1"/>
          <p:nvPr/>
        </p:nvSpPr>
        <p:spPr>
          <a:xfrm>
            <a:off x="4427855" y="2043430"/>
            <a:ext cx="2520950" cy="460375"/>
          </a:xfrm>
          <a:prstGeom prst="rect">
            <a:avLst/>
          </a:prstGeom>
          <a:noFill/>
          <a:ln w="9525" cap="flat" cmpd="sng">
            <a:solidFill>
              <a:schemeClr val="tx1"/>
            </a:solidFill>
            <a:prstDash val="solid"/>
            <a:miter/>
            <a:headEnd type="none" w="med" len="med"/>
            <a:tailEnd type="none" w="med" len="med"/>
          </a:ln>
        </p:spPr>
        <p:txBody>
          <a:bodyPr wrap="square" anchor="t">
            <a:spAutoFit/>
          </a:bodyPr>
          <a:lstStyle/>
          <a:p>
            <a:r>
              <a:rPr lang="zh-CN" altLang="en-US" sz="2400" b="1" dirty="0">
                <a:latin typeface="Arial" panose="020B0604020202020204" pitchFamily="34" charset="0"/>
                <a:ea typeface="华文楷体" pitchFamily="2" charset="-122"/>
              </a:rPr>
              <a:t>需要互通有无</a:t>
            </a:r>
            <a:endParaRPr lang="zh-CN" altLang="en-US" sz="2400" b="1" dirty="0">
              <a:latin typeface="Arial" panose="020B0604020202020204" pitchFamily="34" charset="0"/>
              <a:ea typeface="华文楷体" pitchFamily="2" charset="-122"/>
            </a:endParaRPr>
          </a:p>
        </p:txBody>
      </p:sp>
      <p:sp>
        <p:nvSpPr>
          <p:cNvPr id="36" name="右箭头 35"/>
          <p:cNvSpPr/>
          <p:nvPr/>
        </p:nvSpPr>
        <p:spPr>
          <a:xfrm>
            <a:off x="2951163" y="3740150"/>
            <a:ext cx="504825" cy="168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4588" name="TextBox 7"/>
          <p:cNvSpPr txBox="1"/>
          <p:nvPr/>
        </p:nvSpPr>
        <p:spPr>
          <a:xfrm>
            <a:off x="1009650" y="3500438"/>
            <a:ext cx="1655763" cy="1198880"/>
          </a:xfrm>
          <a:prstGeom prst="rect">
            <a:avLst/>
          </a:prstGeom>
          <a:noFill/>
          <a:ln w="9525" cap="flat" cmpd="sng">
            <a:solidFill>
              <a:schemeClr val="tx1"/>
            </a:solidFill>
            <a:prstDash val="solid"/>
            <a:miter/>
            <a:headEnd type="none" w="med" len="med"/>
            <a:tailEnd type="none" w="med" len="med"/>
          </a:ln>
        </p:spPr>
        <p:txBody>
          <a:bodyPr anchor="t">
            <a:spAutoFit/>
          </a:bodyPr>
          <a:lstStyle/>
          <a:p>
            <a:r>
              <a:rPr lang="zh-CN" altLang="en-US" sz="2400" b="1" dirty="0">
                <a:latin typeface="Arial" panose="020B0604020202020204" pitchFamily="34" charset="0"/>
                <a:ea typeface="华文楷体" pitchFamily="2" charset="-122"/>
              </a:rPr>
              <a:t>各有相对独立的经济利益</a:t>
            </a:r>
            <a:endParaRPr lang="zh-CN" altLang="en-US" sz="2400" b="1" dirty="0">
              <a:latin typeface="Arial" panose="020B0604020202020204" pitchFamily="34" charset="0"/>
              <a:ea typeface="华文楷体" pitchFamily="2" charset="-122"/>
            </a:endParaRPr>
          </a:p>
        </p:txBody>
      </p:sp>
      <p:pic>
        <p:nvPicPr>
          <p:cNvPr id="24589" name="Picture 12"/>
          <p:cNvPicPr>
            <a:picLocks noChangeAspect="1"/>
          </p:cNvPicPr>
          <p:nvPr/>
        </p:nvPicPr>
        <p:blipFill>
          <a:blip r:embed="rId4"/>
          <a:stretch>
            <a:fillRect/>
          </a:stretch>
        </p:blipFill>
        <p:spPr>
          <a:xfrm>
            <a:off x="495300" y="3500438"/>
            <a:ext cx="377825" cy="384175"/>
          </a:xfrm>
          <a:prstGeom prst="rect">
            <a:avLst/>
          </a:prstGeom>
          <a:noFill/>
          <a:ln w="9525">
            <a:noFill/>
          </a:ln>
        </p:spPr>
      </p:pic>
      <p:sp>
        <p:nvSpPr>
          <p:cNvPr id="24590" name="TextBox 8"/>
          <p:cNvSpPr txBox="1"/>
          <p:nvPr/>
        </p:nvSpPr>
        <p:spPr>
          <a:xfrm>
            <a:off x="3564255" y="3573780"/>
            <a:ext cx="4654550" cy="460375"/>
          </a:xfrm>
          <a:prstGeom prst="rect">
            <a:avLst/>
          </a:prstGeom>
          <a:noFill/>
          <a:ln w="9525" cap="flat" cmpd="sng">
            <a:solidFill>
              <a:schemeClr val="tx1"/>
            </a:solidFill>
            <a:prstDash val="solid"/>
            <a:miter/>
            <a:headEnd type="none" w="med" len="med"/>
            <a:tailEnd type="none" w="med" len="med"/>
          </a:ln>
        </p:spPr>
        <p:txBody>
          <a:bodyPr wrap="square" anchor="t">
            <a:spAutoFit/>
          </a:bodyPr>
          <a:lstStyle/>
          <a:p>
            <a:r>
              <a:rPr lang="zh-CN" altLang="en-US" sz="2400" b="1" dirty="0">
                <a:latin typeface="Arial" panose="020B0604020202020204" pitchFamily="34" charset="0"/>
                <a:ea typeface="华文楷体" pitchFamily="2" charset="-122"/>
              </a:rPr>
              <a:t>劳动产品采取商品交换的形式</a:t>
            </a:r>
            <a:endParaRPr lang="zh-CN" altLang="en-US" sz="2400" b="1" dirty="0">
              <a:latin typeface="Arial" panose="020B0604020202020204" pitchFamily="34" charset="0"/>
              <a:ea typeface="华文楷体" pitchFamily="2" charset="-122"/>
            </a:endParaRPr>
          </a:p>
        </p:txBody>
      </p:sp>
      <p:sp>
        <p:nvSpPr>
          <p:cNvPr id="14339" name="Rectangle 3"/>
          <p:cNvSpPr>
            <a:spLocks noGrp="1"/>
          </p:cNvSpPr>
          <p:nvPr>
            <p:ph idx="1"/>
          </p:nvPr>
        </p:nvSpPr>
        <p:spPr>
          <a:xfrm>
            <a:off x="7656830" y="2547620"/>
            <a:ext cx="4017010" cy="953135"/>
          </a:xfrm>
          <a:solidFill>
            <a:srgbClr val="FFFFFF"/>
          </a:solidFill>
          <a:ln>
            <a:solidFill>
              <a:srgbClr val="000000"/>
            </a:solidFill>
            <a:miter/>
          </a:ln>
        </p:spPr>
        <p:txBody>
          <a:bodyPr vert="horz" wrap="square" lIns="91440" tIns="45720" rIns="91440" bIns="45720" anchor="t"/>
          <a:lstStyle/>
          <a:p>
            <a:pPr algn="ctr" eaLnBrk="1" hangingPunct="1"/>
            <a:r>
              <a:rPr lang="zh-CN" altLang="en-US" sz="2800" b="1" dirty="0">
                <a:ea typeface="宋体" panose="02010600030101010101" pitchFamily="2" charset="-122"/>
              </a:rPr>
              <a:t>商品经济的产生条件：</a:t>
            </a:r>
            <a:r>
              <a:rPr lang="zh-CN" altLang="en-US" sz="2800" b="1" dirty="0">
                <a:solidFill>
                  <a:srgbClr val="FF0000"/>
                </a:solidFill>
                <a:latin typeface="宋体" panose="02010600030101010101" pitchFamily="2" charset="-122"/>
                <a:ea typeface="楷体_GB2312" pitchFamily="1" charset="-122"/>
              </a:rPr>
              <a:t>社会生产力的发展</a:t>
            </a:r>
            <a:endParaRPr lang="zh-CN" altLang="en-US" sz="2800" b="1" dirty="0">
              <a:solidFill>
                <a:srgbClr val="FF0000"/>
              </a:solidFill>
              <a:latin typeface="宋体" panose="02010600030101010101" pitchFamily="2" charset="-122"/>
              <a:ea typeface="楷体_GB2312" pitchFamily="1" charset="-122"/>
            </a:endParaRPr>
          </a:p>
        </p:txBody>
      </p:sp>
      <p:pic>
        <p:nvPicPr>
          <p:cNvPr id="37" name="图片 36"/>
          <p:cNvPicPr>
            <a:picLocks noChangeAspect="1"/>
          </p:cNvPicPr>
          <p:nvPr/>
        </p:nvPicPr>
        <p:blipFill>
          <a:blip r:embed="rId5"/>
          <a:stretch>
            <a:fillRect/>
          </a:stretch>
        </p:blipFill>
        <p:spPr>
          <a:xfrm>
            <a:off x="9119235" y="813435"/>
            <a:ext cx="2385060" cy="1584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4342"/>
                                        </p:tgtEl>
                                        <p:attrNameLst>
                                          <p:attrName>style.visibility</p:attrName>
                                        </p:attrNameLst>
                                      </p:cBhvr>
                                      <p:to>
                                        <p:strVal val="visible"/>
                                      </p:to>
                                    </p:set>
                                    <p:animEffect transition="in" filter="dissolve">
                                      <p:cBhvr>
                                        <p:cTn id="7" dur="500"/>
                                        <p:tgtEl>
                                          <p:spTgt spid="1434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4341"/>
                                        </p:tgtEl>
                                        <p:attrNameLst>
                                          <p:attrName>style.visibility</p:attrName>
                                        </p:attrNameLst>
                                      </p:cBhvr>
                                      <p:to>
                                        <p:strVal val="visible"/>
                                      </p:to>
                                    </p:set>
                                    <p:animEffect transition="in" filter="dissolve">
                                      <p:cBhvr>
                                        <p:cTn id="11" dur="500"/>
                                        <p:tgtEl>
                                          <p:spTgt spid="14341"/>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4339">
                                            <p:txEl>
                                              <p:pRg st="0" end="0"/>
                                            </p:txEl>
                                          </p:spTgt>
                                        </p:tgtEl>
                                        <p:attrNameLst>
                                          <p:attrName>style.visibility</p:attrName>
                                        </p:attrNameLst>
                                      </p:cBhvr>
                                      <p:to>
                                        <p:strVal val="visible"/>
                                      </p:to>
                                    </p:set>
                                    <p:animEffect transition="in" filter="dissolve">
                                      <p:cBhvr>
                                        <p:cTn id="15" dur="500"/>
                                        <p:tgtEl>
                                          <p:spTgt spid="1433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bldLvl="0" animBg="1"/>
      <p:bldP spid="14342" grpId="0" bldLvl="0" animBg="1"/>
      <p:bldP spid="14339"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533400" y="1360170"/>
            <a:ext cx="10515599" cy="4523674"/>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3、社会总资本的再生产与流通</a:t>
            </a:r>
            <a:endParaRPr sz="2800" dirty="0">
              <a:latin typeface="微软雅黑" panose="020B0503020204020204" charset="-122"/>
              <a:cs typeface="微软雅黑" panose="020B0503020204020204" charset="-122"/>
            </a:endParaRPr>
          </a:p>
          <a:p>
            <a:pPr marL="984250" marR="5080">
              <a:lnSpc>
                <a:spcPct val="170000"/>
              </a:lnSpc>
              <a:spcBef>
                <a:spcPts val="875"/>
              </a:spcBef>
            </a:pPr>
            <a:r>
              <a:rPr sz="2000" dirty="0" err="1">
                <a:latin typeface="微软雅黑" panose="020B0503020204020204" charset="-122"/>
                <a:cs typeface="微软雅黑" panose="020B0503020204020204" charset="-122"/>
              </a:rPr>
              <a:t>所谓</a:t>
            </a:r>
            <a:r>
              <a:rPr sz="2000" b="1" dirty="0" err="1">
                <a:latin typeface="微软雅黑" panose="020B0503020204020204" charset="-122"/>
                <a:cs typeface="微软雅黑" panose="020B0503020204020204" charset="-122"/>
              </a:rPr>
              <a:t>社会总资本</a:t>
            </a:r>
            <a:r>
              <a:rPr sz="2000" dirty="0" err="1">
                <a:latin typeface="微软雅黑" panose="020B0503020204020204" charset="-122"/>
                <a:cs typeface="微软雅黑" panose="020B0503020204020204" charset="-122"/>
              </a:rPr>
              <a:t>，就是</a:t>
            </a:r>
            <a:r>
              <a:rPr sz="2000" spc="-15" dirty="0" err="1">
                <a:latin typeface="微软雅黑" panose="020B0503020204020204" charset="-122"/>
                <a:cs typeface="微软雅黑" panose="020B0503020204020204" charset="-122"/>
              </a:rPr>
              <a:t>相</a:t>
            </a:r>
            <a:r>
              <a:rPr sz="2000" dirty="0" err="1">
                <a:latin typeface="微软雅黑" panose="020B0503020204020204" charset="-122"/>
                <a:cs typeface="微软雅黑" panose="020B0503020204020204" charset="-122"/>
              </a:rPr>
              <a:t>互联</a:t>
            </a:r>
            <a:r>
              <a:rPr sz="2000" spc="-15" dirty="0" err="1">
                <a:latin typeface="微软雅黑" panose="020B0503020204020204" charset="-122"/>
                <a:cs typeface="微软雅黑" panose="020B0503020204020204" charset="-122"/>
              </a:rPr>
              <a:t>系</a:t>
            </a:r>
            <a:r>
              <a:rPr sz="2000" dirty="0" err="1">
                <a:latin typeface="微软雅黑" panose="020B0503020204020204" charset="-122"/>
                <a:cs typeface="微软雅黑" panose="020B0503020204020204" charset="-122"/>
              </a:rPr>
              <a:t>、相</a:t>
            </a:r>
            <a:r>
              <a:rPr sz="2000" spc="-15" dirty="0" err="1">
                <a:latin typeface="微软雅黑" panose="020B0503020204020204" charset="-122"/>
                <a:cs typeface="微软雅黑" panose="020B0503020204020204" charset="-122"/>
              </a:rPr>
              <a:t>互</a:t>
            </a:r>
            <a:r>
              <a:rPr sz="2000" dirty="0" err="1">
                <a:latin typeface="微软雅黑" panose="020B0503020204020204" charset="-122"/>
                <a:cs typeface="微软雅黑" panose="020B0503020204020204" charset="-122"/>
              </a:rPr>
              <a:t>依存</a:t>
            </a:r>
            <a:r>
              <a:rPr sz="2000" spc="-15" dirty="0" err="1">
                <a:latin typeface="微软雅黑" panose="020B0503020204020204" charset="-122"/>
                <a:cs typeface="微软雅黑" panose="020B0503020204020204" charset="-122"/>
              </a:rPr>
              <a:t>的</a:t>
            </a:r>
            <a:r>
              <a:rPr sz="2000" dirty="0" err="1">
                <a:latin typeface="微软雅黑" panose="020B0503020204020204" charset="-122"/>
                <a:cs typeface="微软雅黑" panose="020B0503020204020204" charset="-122"/>
              </a:rPr>
              <a:t>所有</a:t>
            </a:r>
            <a:r>
              <a:rPr sz="2000" spc="-15" dirty="0" err="1">
                <a:latin typeface="微软雅黑" panose="020B0503020204020204" charset="-122"/>
                <a:cs typeface="微软雅黑" panose="020B0503020204020204" charset="-122"/>
              </a:rPr>
              <a:t>单</a:t>
            </a:r>
            <a:r>
              <a:rPr sz="2000" dirty="0" err="1">
                <a:latin typeface="微软雅黑" panose="020B0503020204020204" charset="-122"/>
                <a:cs typeface="微软雅黑" panose="020B0503020204020204" charset="-122"/>
              </a:rPr>
              <a:t>个资</a:t>
            </a:r>
            <a:r>
              <a:rPr sz="2000" spc="-15" dirty="0" err="1">
                <a:latin typeface="微软雅黑" panose="020B0503020204020204" charset="-122"/>
                <a:cs typeface="微软雅黑" panose="020B0503020204020204" charset="-122"/>
              </a:rPr>
              <a:t>本</a:t>
            </a:r>
            <a:r>
              <a:rPr sz="2000" dirty="0" err="1">
                <a:latin typeface="微软雅黑" panose="020B0503020204020204" charset="-122"/>
                <a:cs typeface="微软雅黑" panose="020B0503020204020204" charset="-122"/>
              </a:rPr>
              <a:t>的总</a:t>
            </a:r>
            <a:r>
              <a:rPr sz="2000" spc="-15" dirty="0" err="1">
                <a:latin typeface="微软雅黑" panose="020B0503020204020204" charset="-122"/>
                <a:cs typeface="微软雅黑" panose="020B0503020204020204" charset="-122"/>
              </a:rPr>
              <a:t>和</a:t>
            </a:r>
            <a:r>
              <a:rPr sz="2000" dirty="0" smtClean="0">
                <a:latin typeface="微软雅黑" panose="020B0503020204020204" charset="-122"/>
                <a:cs typeface="微软雅黑" panose="020B0503020204020204" charset="-122"/>
              </a:rPr>
              <a:t>。</a:t>
            </a:r>
            <a:endParaRPr lang="en-US" sz="2000" dirty="0" smtClean="0">
              <a:latin typeface="微软雅黑" panose="020B0503020204020204" charset="-122"/>
              <a:cs typeface="微软雅黑" panose="020B0503020204020204" charset="-122"/>
            </a:endParaRPr>
          </a:p>
          <a:p>
            <a:pPr marL="984250" marR="5080">
              <a:lnSpc>
                <a:spcPct val="170000"/>
              </a:lnSpc>
              <a:spcBef>
                <a:spcPts val="875"/>
              </a:spcBef>
            </a:pPr>
            <a:r>
              <a:rPr sz="2000" dirty="0" smtClean="0">
                <a:latin typeface="微软雅黑" panose="020B0503020204020204" charset="-122"/>
                <a:cs typeface="微软雅黑" panose="020B0503020204020204" charset="-122"/>
              </a:rPr>
              <a:t> </a:t>
            </a:r>
            <a:r>
              <a:rPr sz="2000" dirty="0" err="1">
                <a:latin typeface="微软雅黑" panose="020B0503020204020204" charset="-122"/>
                <a:cs typeface="微软雅黑" panose="020B0503020204020204" charset="-122"/>
              </a:rPr>
              <a:t>所谓</a:t>
            </a:r>
            <a:r>
              <a:rPr sz="2000" b="1" dirty="0" err="1">
                <a:latin typeface="微软雅黑" panose="020B0503020204020204" charset="-122"/>
                <a:cs typeface="微软雅黑" panose="020B0503020204020204" charset="-122"/>
              </a:rPr>
              <a:t>社会总产品</a:t>
            </a:r>
            <a:r>
              <a:rPr sz="2000" dirty="0" err="1">
                <a:latin typeface="微软雅黑" panose="020B0503020204020204" charset="-122"/>
                <a:cs typeface="微软雅黑" panose="020B0503020204020204" charset="-122"/>
              </a:rPr>
              <a:t>，是指</a:t>
            </a:r>
            <a:r>
              <a:rPr sz="2000" spc="-15" dirty="0" err="1">
                <a:latin typeface="微软雅黑" panose="020B0503020204020204" charset="-122"/>
                <a:cs typeface="微软雅黑" panose="020B0503020204020204" charset="-122"/>
              </a:rPr>
              <a:t>社</a:t>
            </a:r>
            <a:r>
              <a:rPr sz="2000" dirty="0" err="1">
                <a:latin typeface="微软雅黑" panose="020B0503020204020204" charset="-122"/>
                <a:cs typeface="微软雅黑" panose="020B0503020204020204" charset="-122"/>
              </a:rPr>
              <a:t>会各</a:t>
            </a:r>
            <a:r>
              <a:rPr sz="2000" spc="-15" dirty="0" err="1">
                <a:latin typeface="微软雅黑" panose="020B0503020204020204" charset="-122"/>
                <a:cs typeface="微软雅黑" panose="020B0503020204020204" charset="-122"/>
              </a:rPr>
              <a:t>个</a:t>
            </a:r>
            <a:r>
              <a:rPr sz="2000" dirty="0" err="1">
                <a:latin typeface="微软雅黑" panose="020B0503020204020204" charset="-122"/>
                <a:cs typeface="微软雅黑" panose="020B0503020204020204" charset="-122"/>
              </a:rPr>
              <a:t>物质</a:t>
            </a:r>
            <a:r>
              <a:rPr sz="2000" spc="-15" dirty="0" err="1">
                <a:latin typeface="微软雅黑" panose="020B0503020204020204" charset="-122"/>
                <a:cs typeface="微软雅黑" panose="020B0503020204020204" charset="-122"/>
              </a:rPr>
              <a:t>生</a:t>
            </a:r>
            <a:r>
              <a:rPr sz="2000" dirty="0" err="1">
                <a:latin typeface="微软雅黑" panose="020B0503020204020204" charset="-122"/>
                <a:cs typeface="微软雅黑" panose="020B0503020204020204" charset="-122"/>
              </a:rPr>
              <a:t>产部</a:t>
            </a:r>
            <a:r>
              <a:rPr sz="2000" spc="-15" dirty="0" err="1">
                <a:latin typeface="微软雅黑" panose="020B0503020204020204" charset="-122"/>
                <a:cs typeface="微软雅黑" panose="020B0503020204020204" charset="-122"/>
              </a:rPr>
              <a:t>门</a:t>
            </a:r>
            <a:r>
              <a:rPr sz="2000" dirty="0" err="1">
                <a:latin typeface="微软雅黑" panose="020B0503020204020204" charset="-122"/>
                <a:cs typeface="微软雅黑" panose="020B0503020204020204" charset="-122"/>
              </a:rPr>
              <a:t>在一</a:t>
            </a:r>
            <a:r>
              <a:rPr sz="2000" spc="-15" dirty="0" err="1">
                <a:latin typeface="微软雅黑" panose="020B0503020204020204" charset="-122"/>
                <a:cs typeface="微软雅黑" panose="020B0503020204020204" charset="-122"/>
              </a:rPr>
              <a:t>定</a:t>
            </a:r>
            <a:r>
              <a:rPr sz="2000" dirty="0" err="1">
                <a:latin typeface="微软雅黑" panose="020B0503020204020204" charset="-122"/>
                <a:cs typeface="微软雅黑" panose="020B0503020204020204" charset="-122"/>
              </a:rPr>
              <a:t>时期</a:t>
            </a:r>
            <a:r>
              <a:rPr sz="2000" spc="-15" dirty="0" err="1">
                <a:latin typeface="微软雅黑" panose="020B0503020204020204" charset="-122"/>
                <a:cs typeface="微软雅黑" panose="020B0503020204020204" charset="-122"/>
              </a:rPr>
              <a:t>内</a:t>
            </a:r>
            <a:r>
              <a:rPr sz="2000" dirty="0" err="1">
                <a:latin typeface="微软雅黑" panose="020B0503020204020204" charset="-122"/>
                <a:cs typeface="微软雅黑" panose="020B0503020204020204" charset="-122"/>
              </a:rPr>
              <a:t>（</a:t>
            </a:r>
            <a:r>
              <a:rPr sz="2000" dirty="0" err="1" smtClean="0">
                <a:latin typeface="微软雅黑" panose="020B0503020204020204" charset="-122"/>
                <a:cs typeface="微软雅黑" panose="020B0503020204020204" charset="-122"/>
              </a:rPr>
              <a:t>通</a:t>
            </a:r>
            <a:r>
              <a:rPr sz="2000" spc="-15" dirty="0" err="1" smtClean="0">
                <a:latin typeface="微软雅黑" panose="020B0503020204020204" charset="-122"/>
                <a:cs typeface="微软雅黑" panose="020B0503020204020204" charset="-122"/>
              </a:rPr>
              <a:t>常</a:t>
            </a:r>
            <a:r>
              <a:rPr sz="2000" dirty="0" err="1" smtClean="0">
                <a:latin typeface="微软雅黑" panose="020B0503020204020204" charset="-122"/>
                <a:cs typeface="微软雅黑" panose="020B0503020204020204" charset="-122"/>
              </a:rPr>
              <a:t>以年为单位</a:t>
            </a:r>
            <a:r>
              <a:rPr sz="2000" dirty="0" err="1">
                <a:latin typeface="微软雅黑" panose="020B0503020204020204" charset="-122"/>
                <a:cs typeface="微软雅黑" panose="020B0503020204020204" charset="-122"/>
              </a:rPr>
              <a:t>）所生产出来的</a:t>
            </a:r>
            <a:r>
              <a:rPr sz="2000" spc="-15" dirty="0" err="1">
                <a:latin typeface="微软雅黑" panose="020B0503020204020204" charset="-122"/>
                <a:cs typeface="微软雅黑" panose="020B0503020204020204" charset="-122"/>
              </a:rPr>
              <a:t>全</a:t>
            </a:r>
            <a:r>
              <a:rPr sz="2000" dirty="0" err="1">
                <a:latin typeface="微软雅黑" panose="020B0503020204020204" charset="-122"/>
                <a:cs typeface="微软雅黑" panose="020B0503020204020204" charset="-122"/>
              </a:rPr>
              <a:t>部物</a:t>
            </a:r>
            <a:r>
              <a:rPr sz="2000" spc="-15" dirty="0" err="1">
                <a:latin typeface="微软雅黑" panose="020B0503020204020204" charset="-122"/>
                <a:cs typeface="微软雅黑" panose="020B0503020204020204" charset="-122"/>
              </a:rPr>
              <a:t>质</a:t>
            </a:r>
            <a:r>
              <a:rPr sz="2000" dirty="0" err="1">
                <a:latin typeface="微软雅黑" panose="020B0503020204020204" charset="-122"/>
                <a:cs typeface="微软雅黑" panose="020B0503020204020204" charset="-122"/>
              </a:rPr>
              <a:t>资料</a:t>
            </a:r>
            <a:r>
              <a:rPr sz="2000" spc="-15" dirty="0" err="1">
                <a:latin typeface="微软雅黑" panose="020B0503020204020204" charset="-122"/>
                <a:cs typeface="微软雅黑" panose="020B0503020204020204" charset="-122"/>
              </a:rPr>
              <a:t>的</a:t>
            </a:r>
            <a:r>
              <a:rPr sz="2000" dirty="0" err="1">
                <a:latin typeface="微软雅黑" panose="020B0503020204020204" charset="-122"/>
                <a:cs typeface="微软雅黑" panose="020B0503020204020204" charset="-122"/>
              </a:rPr>
              <a:t>总和</a:t>
            </a:r>
            <a:r>
              <a:rPr sz="2000" dirty="0">
                <a:latin typeface="微软雅黑" panose="020B0503020204020204" charset="-122"/>
                <a:cs typeface="微软雅黑" panose="020B0503020204020204" charset="-122"/>
              </a:rPr>
              <a:t>。</a:t>
            </a:r>
            <a:endParaRPr sz="2000" dirty="0">
              <a:latin typeface="微软雅黑" panose="020B0503020204020204" charset="-122"/>
              <a:cs typeface="微软雅黑" panose="020B0503020204020204" charset="-122"/>
            </a:endParaRPr>
          </a:p>
          <a:p>
            <a:pPr marL="444500" marR="5080" indent="539115" algn="just">
              <a:lnSpc>
                <a:spcPct val="150000"/>
              </a:lnSpc>
              <a:spcBef>
                <a:spcPts val="480"/>
              </a:spcBef>
            </a:pPr>
            <a:r>
              <a:rPr sz="2400" b="1" dirty="0">
                <a:solidFill>
                  <a:srgbClr val="FF0000"/>
                </a:solidFill>
                <a:latin typeface="微软雅黑" panose="020B0503020204020204" charset="-122"/>
                <a:cs typeface="微软雅黑" panose="020B0503020204020204" charset="-122"/>
              </a:rPr>
              <a:t>考察社会资本的运动必</a:t>
            </a:r>
            <a:r>
              <a:rPr sz="2400" b="1" spc="-15" dirty="0">
                <a:solidFill>
                  <a:srgbClr val="FF0000"/>
                </a:solidFill>
                <a:latin typeface="微软雅黑" panose="020B0503020204020204" charset="-122"/>
                <a:cs typeface="微软雅黑" panose="020B0503020204020204" charset="-122"/>
              </a:rPr>
              <a:t>须</a:t>
            </a:r>
            <a:r>
              <a:rPr sz="2400" b="1" dirty="0">
                <a:solidFill>
                  <a:srgbClr val="FF0000"/>
                </a:solidFill>
                <a:latin typeface="微软雅黑" panose="020B0503020204020204" charset="-122"/>
                <a:cs typeface="微软雅黑" panose="020B0503020204020204" charset="-122"/>
              </a:rPr>
              <a:t>以社</a:t>
            </a:r>
            <a:r>
              <a:rPr sz="2400" b="1" spc="-15" dirty="0">
                <a:solidFill>
                  <a:srgbClr val="FF0000"/>
                </a:solidFill>
                <a:latin typeface="微软雅黑" panose="020B0503020204020204" charset="-122"/>
                <a:cs typeface="微软雅黑" panose="020B0503020204020204" charset="-122"/>
              </a:rPr>
              <a:t>会</a:t>
            </a:r>
            <a:r>
              <a:rPr sz="2400" b="1" dirty="0">
                <a:solidFill>
                  <a:srgbClr val="FF0000"/>
                </a:solidFill>
                <a:latin typeface="微软雅黑" panose="020B0503020204020204" charset="-122"/>
                <a:cs typeface="微软雅黑" panose="020B0503020204020204" charset="-122"/>
              </a:rPr>
              <a:t>总的</a:t>
            </a:r>
            <a:r>
              <a:rPr sz="2400" b="1" spc="-15" dirty="0">
                <a:solidFill>
                  <a:srgbClr val="FF0000"/>
                </a:solidFill>
                <a:latin typeface="微软雅黑" panose="020B0503020204020204" charset="-122"/>
                <a:cs typeface="微软雅黑" panose="020B0503020204020204" charset="-122"/>
              </a:rPr>
              <a:t>商</a:t>
            </a:r>
            <a:r>
              <a:rPr sz="2400" b="1" dirty="0">
                <a:solidFill>
                  <a:srgbClr val="FF0000"/>
                </a:solidFill>
                <a:latin typeface="微软雅黑" panose="020B0503020204020204" charset="-122"/>
                <a:cs typeface="微软雅黑" panose="020B0503020204020204" charset="-122"/>
              </a:rPr>
              <a:t>品资</a:t>
            </a:r>
            <a:r>
              <a:rPr sz="2400" b="1" spc="-15" dirty="0">
                <a:solidFill>
                  <a:srgbClr val="FF0000"/>
                </a:solidFill>
                <a:latin typeface="微软雅黑" panose="020B0503020204020204" charset="-122"/>
                <a:cs typeface="微软雅黑" panose="020B0503020204020204" charset="-122"/>
              </a:rPr>
              <a:t>本</a:t>
            </a:r>
            <a:r>
              <a:rPr sz="2400" b="1" dirty="0">
                <a:solidFill>
                  <a:srgbClr val="FF0000"/>
                </a:solidFill>
                <a:latin typeface="微软雅黑" panose="020B0503020204020204" charset="-122"/>
                <a:cs typeface="微软雅黑" panose="020B0503020204020204" charset="-122"/>
              </a:rPr>
              <a:t>即社</a:t>
            </a:r>
            <a:r>
              <a:rPr sz="2400" b="1" spc="-15" dirty="0">
                <a:solidFill>
                  <a:srgbClr val="FF0000"/>
                </a:solidFill>
                <a:latin typeface="微软雅黑" panose="020B0503020204020204" charset="-122"/>
                <a:cs typeface="微软雅黑" panose="020B0503020204020204" charset="-122"/>
              </a:rPr>
              <a:t>会</a:t>
            </a:r>
            <a:r>
              <a:rPr sz="2400" b="1" dirty="0">
                <a:solidFill>
                  <a:srgbClr val="FF0000"/>
                </a:solidFill>
                <a:latin typeface="微软雅黑" panose="020B0503020204020204" charset="-122"/>
                <a:cs typeface="微软雅黑" panose="020B0503020204020204" charset="-122"/>
              </a:rPr>
              <a:t>总产</a:t>
            </a:r>
            <a:r>
              <a:rPr sz="2400" b="1" spc="-15" dirty="0">
                <a:solidFill>
                  <a:srgbClr val="FF0000"/>
                </a:solidFill>
                <a:latin typeface="微软雅黑" panose="020B0503020204020204" charset="-122"/>
                <a:cs typeface="微软雅黑" panose="020B0503020204020204" charset="-122"/>
              </a:rPr>
              <a:t>品</a:t>
            </a:r>
            <a:r>
              <a:rPr sz="2400" b="1" dirty="0">
                <a:solidFill>
                  <a:srgbClr val="FF0000"/>
                </a:solidFill>
                <a:latin typeface="微软雅黑" panose="020B0503020204020204" charset="-122"/>
                <a:cs typeface="微软雅黑" panose="020B0503020204020204" charset="-122"/>
              </a:rPr>
              <a:t>为出</a:t>
            </a:r>
            <a:r>
              <a:rPr sz="2400" b="1" spc="-15" dirty="0">
                <a:solidFill>
                  <a:srgbClr val="FF0000"/>
                </a:solidFill>
                <a:latin typeface="微软雅黑" panose="020B0503020204020204" charset="-122"/>
                <a:cs typeface="微软雅黑" panose="020B0503020204020204" charset="-122"/>
              </a:rPr>
              <a:t>发</a:t>
            </a:r>
            <a:r>
              <a:rPr sz="2400" b="1" dirty="0">
                <a:solidFill>
                  <a:srgbClr val="FF0000"/>
                </a:solidFill>
                <a:latin typeface="微软雅黑" panose="020B0503020204020204" charset="-122"/>
                <a:cs typeface="微软雅黑" panose="020B0503020204020204" charset="-122"/>
              </a:rPr>
              <a:t>点。</a:t>
            </a:r>
            <a:r>
              <a:rPr sz="2000" dirty="0">
                <a:latin typeface="微软雅黑" panose="020B0503020204020204" charset="-122"/>
                <a:cs typeface="微软雅黑" panose="020B0503020204020204" charset="-122"/>
              </a:rPr>
              <a:t> 但在社会经济生活中，</a:t>
            </a:r>
            <a:r>
              <a:rPr sz="2000" spc="-15" dirty="0">
                <a:latin typeface="微软雅黑" panose="020B0503020204020204" charset="-122"/>
                <a:cs typeface="微软雅黑" panose="020B0503020204020204" charset="-122"/>
              </a:rPr>
              <a:t>有</a:t>
            </a:r>
            <a:r>
              <a:rPr sz="2000" dirty="0">
                <a:latin typeface="微软雅黑" panose="020B0503020204020204" charset="-122"/>
                <a:cs typeface="微软雅黑" panose="020B0503020204020204" charset="-122"/>
              </a:rPr>
              <a:t>成百</a:t>
            </a:r>
            <a:r>
              <a:rPr sz="2000" spc="-15" dirty="0">
                <a:latin typeface="微软雅黑" panose="020B0503020204020204" charset="-122"/>
                <a:cs typeface="微软雅黑" panose="020B0503020204020204" charset="-122"/>
              </a:rPr>
              <a:t>上</a:t>
            </a:r>
            <a:r>
              <a:rPr sz="2000" dirty="0">
                <a:latin typeface="微软雅黑" panose="020B0503020204020204" charset="-122"/>
                <a:cs typeface="微软雅黑" panose="020B0503020204020204" charset="-122"/>
              </a:rPr>
              <a:t>千个</a:t>
            </a:r>
            <a:r>
              <a:rPr sz="2000" spc="-15" dirty="0">
                <a:latin typeface="微软雅黑" panose="020B0503020204020204" charset="-122"/>
                <a:cs typeface="微软雅黑" panose="020B0503020204020204" charset="-122"/>
              </a:rPr>
              <a:t>行</a:t>
            </a:r>
            <a:r>
              <a:rPr sz="2000" dirty="0">
                <a:latin typeface="微软雅黑" panose="020B0503020204020204" charset="-122"/>
                <a:cs typeface="微软雅黑" panose="020B0503020204020204" charset="-122"/>
              </a:rPr>
              <a:t>业、</a:t>
            </a:r>
            <a:r>
              <a:rPr sz="2000" spc="-15" dirty="0">
                <a:latin typeface="微软雅黑" panose="020B0503020204020204" charset="-122"/>
                <a:cs typeface="微软雅黑" panose="020B0503020204020204" charset="-122"/>
              </a:rPr>
              <a:t>每</a:t>
            </a:r>
            <a:r>
              <a:rPr sz="2000" dirty="0">
                <a:latin typeface="微软雅黑" panose="020B0503020204020204" charset="-122"/>
                <a:cs typeface="微软雅黑" panose="020B0503020204020204" charset="-122"/>
              </a:rPr>
              <a:t>个行</a:t>
            </a:r>
            <a:r>
              <a:rPr sz="2000" spc="-15" dirty="0">
                <a:latin typeface="微软雅黑" panose="020B0503020204020204" charset="-122"/>
                <a:cs typeface="微软雅黑" panose="020B0503020204020204" charset="-122"/>
              </a:rPr>
              <a:t>业</a:t>
            </a:r>
            <a:r>
              <a:rPr sz="2000" dirty="0">
                <a:latin typeface="微软雅黑" panose="020B0503020204020204" charset="-122"/>
                <a:cs typeface="微软雅黑" panose="020B0503020204020204" charset="-122"/>
              </a:rPr>
              <a:t>又有</a:t>
            </a:r>
            <a:r>
              <a:rPr sz="2000" spc="-15" dirty="0">
                <a:latin typeface="微软雅黑" panose="020B0503020204020204" charset="-122"/>
                <a:cs typeface="微软雅黑" panose="020B0503020204020204" charset="-122"/>
              </a:rPr>
              <a:t>成</a:t>
            </a:r>
            <a:r>
              <a:rPr sz="2000" dirty="0">
                <a:latin typeface="微软雅黑" panose="020B0503020204020204" charset="-122"/>
                <a:cs typeface="微软雅黑" panose="020B0503020204020204" charset="-122"/>
              </a:rPr>
              <a:t>千上</a:t>
            </a:r>
            <a:r>
              <a:rPr sz="2000" spc="-15" dirty="0">
                <a:latin typeface="微软雅黑" panose="020B0503020204020204" charset="-122"/>
                <a:cs typeface="微软雅黑" panose="020B0503020204020204" charset="-122"/>
              </a:rPr>
              <a:t>万</a:t>
            </a:r>
            <a:r>
              <a:rPr sz="2000" dirty="0">
                <a:latin typeface="微软雅黑" panose="020B0503020204020204" charset="-122"/>
                <a:cs typeface="微软雅黑" panose="020B0503020204020204" charset="-122"/>
              </a:rPr>
              <a:t>个企</a:t>
            </a:r>
            <a:r>
              <a:rPr sz="2000" spc="-15" dirty="0">
                <a:latin typeface="微软雅黑" panose="020B0503020204020204" charset="-122"/>
                <a:cs typeface="微软雅黑" panose="020B0503020204020204" charset="-122"/>
              </a:rPr>
              <a:t>业</a:t>
            </a:r>
            <a:r>
              <a:rPr sz="2000" dirty="0">
                <a:latin typeface="微软雅黑" panose="020B0503020204020204" charset="-122"/>
                <a:cs typeface="微软雅黑" panose="020B0503020204020204" charset="-122"/>
              </a:rPr>
              <a:t>。 </a:t>
            </a:r>
            <a:endParaRPr lang="en-US" sz="2000" dirty="0" smtClean="0">
              <a:latin typeface="微软雅黑" panose="020B0503020204020204" charset="-122"/>
              <a:cs typeface="微软雅黑" panose="020B0503020204020204" charset="-122"/>
            </a:endParaRPr>
          </a:p>
          <a:p>
            <a:pPr marL="444500" marR="5080" indent="539115" algn="just">
              <a:lnSpc>
                <a:spcPct val="150000"/>
              </a:lnSpc>
              <a:spcBef>
                <a:spcPts val="480"/>
              </a:spcBef>
            </a:pPr>
            <a:r>
              <a:rPr sz="2400" dirty="0" err="1" smtClean="0">
                <a:solidFill>
                  <a:srgbClr val="FF0000"/>
                </a:solidFill>
                <a:latin typeface="微软雅黑" panose="020B0503020204020204" charset="-122"/>
                <a:cs typeface="微软雅黑" panose="020B0503020204020204" charset="-122"/>
              </a:rPr>
              <a:t>从总体上研究这些行业</a:t>
            </a:r>
            <a:r>
              <a:rPr sz="2400" spc="-15" dirty="0" err="1" smtClean="0">
                <a:solidFill>
                  <a:srgbClr val="FF0000"/>
                </a:solidFill>
                <a:latin typeface="微软雅黑" panose="020B0503020204020204" charset="-122"/>
                <a:cs typeface="微软雅黑" panose="020B0503020204020204" charset="-122"/>
              </a:rPr>
              <a:t>和</a:t>
            </a:r>
            <a:r>
              <a:rPr sz="2400" dirty="0" err="1" smtClean="0">
                <a:solidFill>
                  <a:srgbClr val="FF0000"/>
                </a:solidFill>
                <a:latin typeface="微软雅黑" panose="020B0503020204020204" charset="-122"/>
                <a:cs typeface="微软雅黑" panose="020B0503020204020204" charset="-122"/>
              </a:rPr>
              <a:t>企业</a:t>
            </a:r>
            <a:r>
              <a:rPr sz="2400" spc="-15" dirty="0" err="1" smtClean="0">
                <a:solidFill>
                  <a:srgbClr val="FF0000"/>
                </a:solidFill>
                <a:latin typeface="微软雅黑" panose="020B0503020204020204" charset="-122"/>
                <a:cs typeface="微软雅黑" panose="020B0503020204020204" charset="-122"/>
              </a:rPr>
              <a:t>的</a:t>
            </a:r>
            <a:r>
              <a:rPr sz="2400" dirty="0" err="1" smtClean="0">
                <a:solidFill>
                  <a:srgbClr val="FF0000"/>
                </a:solidFill>
                <a:latin typeface="微软雅黑" panose="020B0503020204020204" charset="-122"/>
                <a:cs typeface="微软雅黑" panose="020B0503020204020204" charset="-122"/>
              </a:rPr>
              <a:t>资本</a:t>
            </a:r>
            <a:r>
              <a:rPr sz="2400" spc="-15" dirty="0" err="1" smtClean="0">
                <a:solidFill>
                  <a:srgbClr val="FF0000"/>
                </a:solidFill>
                <a:latin typeface="微软雅黑" panose="020B0503020204020204" charset="-122"/>
                <a:cs typeface="微软雅黑" panose="020B0503020204020204" charset="-122"/>
              </a:rPr>
              <a:t>运</a:t>
            </a:r>
            <a:r>
              <a:rPr sz="2400" dirty="0" err="1" smtClean="0">
                <a:solidFill>
                  <a:srgbClr val="FF0000"/>
                </a:solidFill>
                <a:latin typeface="微软雅黑" panose="020B0503020204020204" charset="-122"/>
                <a:cs typeface="微软雅黑" panose="020B0503020204020204" charset="-122"/>
              </a:rPr>
              <a:t>动</a:t>
            </a:r>
            <a:r>
              <a:rPr sz="2400" dirty="0" err="1">
                <a:solidFill>
                  <a:srgbClr val="FF0000"/>
                </a:solidFill>
                <a:latin typeface="微软雅黑" panose="020B0503020204020204" charset="-122"/>
                <a:cs typeface="微软雅黑" panose="020B0503020204020204" charset="-122"/>
              </a:rPr>
              <a:t>，</a:t>
            </a:r>
            <a:r>
              <a:rPr sz="2400" spc="-15" dirty="0" err="1">
                <a:solidFill>
                  <a:srgbClr val="FF0000"/>
                </a:solidFill>
                <a:latin typeface="微软雅黑" panose="020B0503020204020204" charset="-122"/>
                <a:cs typeface="微软雅黑" panose="020B0503020204020204" charset="-122"/>
              </a:rPr>
              <a:t>该</a:t>
            </a:r>
            <a:r>
              <a:rPr sz="2400" dirty="0" err="1">
                <a:solidFill>
                  <a:srgbClr val="FF0000"/>
                </a:solidFill>
                <a:latin typeface="微软雅黑" panose="020B0503020204020204" charset="-122"/>
                <a:cs typeface="微软雅黑" panose="020B0503020204020204" charset="-122"/>
              </a:rPr>
              <a:t>从何</a:t>
            </a:r>
            <a:r>
              <a:rPr sz="2400" spc="-15" dirty="0" err="1">
                <a:solidFill>
                  <a:srgbClr val="FF0000"/>
                </a:solidFill>
                <a:latin typeface="微软雅黑" panose="020B0503020204020204" charset="-122"/>
                <a:cs typeface="微软雅黑" panose="020B0503020204020204" charset="-122"/>
              </a:rPr>
              <a:t>入</a:t>
            </a:r>
            <a:r>
              <a:rPr sz="2400" dirty="0" err="1">
                <a:solidFill>
                  <a:srgbClr val="FF0000"/>
                </a:solidFill>
                <a:latin typeface="微软雅黑" panose="020B0503020204020204" charset="-122"/>
                <a:cs typeface="微软雅黑" panose="020B0503020204020204" charset="-122"/>
              </a:rPr>
              <a:t>手呢</a:t>
            </a:r>
            <a:r>
              <a:rPr sz="2400" spc="-15" dirty="0" err="1">
                <a:solidFill>
                  <a:srgbClr val="FF0000"/>
                </a:solidFill>
                <a:latin typeface="微软雅黑" panose="020B0503020204020204" charset="-122"/>
                <a:cs typeface="微软雅黑" panose="020B0503020204020204" charset="-122"/>
              </a:rPr>
              <a:t>？</a:t>
            </a:r>
            <a:r>
              <a:rPr sz="2400" dirty="0" err="1">
                <a:solidFill>
                  <a:srgbClr val="FF0000"/>
                </a:solidFill>
                <a:latin typeface="微软雅黑" panose="020B0503020204020204" charset="-122"/>
                <a:cs typeface="微软雅黑" panose="020B0503020204020204" charset="-122"/>
              </a:rPr>
              <a:t>我们</a:t>
            </a:r>
            <a:r>
              <a:rPr sz="2400" spc="-15" dirty="0" err="1">
                <a:solidFill>
                  <a:srgbClr val="FF0000"/>
                </a:solidFill>
                <a:latin typeface="微软雅黑" panose="020B0503020204020204" charset="-122"/>
                <a:cs typeface="微软雅黑" panose="020B0503020204020204" charset="-122"/>
              </a:rPr>
              <a:t>可</a:t>
            </a:r>
            <a:r>
              <a:rPr sz="2400" dirty="0" err="1">
                <a:solidFill>
                  <a:srgbClr val="FF0000"/>
                </a:solidFill>
                <a:latin typeface="微软雅黑" panose="020B0503020204020204" charset="-122"/>
                <a:cs typeface="微软雅黑" panose="020B0503020204020204" charset="-122"/>
              </a:rPr>
              <a:t>以将</a:t>
            </a:r>
            <a:r>
              <a:rPr sz="2400" spc="-15" dirty="0" err="1">
                <a:solidFill>
                  <a:srgbClr val="FF0000"/>
                </a:solidFill>
                <a:latin typeface="微软雅黑" panose="020B0503020204020204" charset="-122"/>
                <a:cs typeface="微软雅黑" panose="020B0503020204020204" charset="-122"/>
              </a:rPr>
              <a:t>其</a:t>
            </a:r>
            <a:r>
              <a:rPr sz="2400" dirty="0" err="1">
                <a:solidFill>
                  <a:srgbClr val="FF0000"/>
                </a:solidFill>
                <a:latin typeface="微软雅黑" panose="020B0503020204020204" charset="-122"/>
                <a:cs typeface="微软雅黑" panose="020B0503020204020204" charset="-122"/>
              </a:rPr>
              <a:t>划分为两大类：生产生产</a:t>
            </a:r>
            <a:r>
              <a:rPr sz="2400" spc="-15" dirty="0" err="1">
                <a:solidFill>
                  <a:srgbClr val="FF0000"/>
                </a:solidFill>
                <a:latin typeface="微软雅黑" panose="020B0503020204020204" charset="-122"/>
                <a:cs typeface="微软雅黑" panose="020B0503020204020204" charset="-122"/>
              </a:rPr>
              <a:t>资</a:t>
            </a:r>
            <a:r>
              <a:rPr sz="2400" dirty="0" err="1">
                <a:solidFill>
                  <a:srgbClr val="FF0000"/>
                </a:solidFill>
                <a:latin typeface="微软雅黑" panose="020B0503020204020204" charset="-122"/>
                <a:cs typeface="微软雅黑" panose="020B0503020204020204" charset="-122"/>
              </a:rPr>
              <a:t>料和</a:t>
            </a:r>
            <a:r>
              <a:rPr sz="2400" spc="-15" dirty="0" err="1">
                <a:solidFill>
                  <a:srgbClr val="FF0000"/>
                </a:solidFill>
                <a:latin typeface="微软雅黑" panose="020B0503020204020204" charset="-122"/>
                <a:cs typeface="微软雅黑" panose="020B0503020204020204" charset="-122"/>
              </a:rPr>
              <a:t>生</a:t>
            </a:r>
            <a:r>
              <a:rPr sz="2400" dirty="0" err="1">
                <a:solidFill>
                  <a:srgbClr val="FF0000"/>
                </a:solidFill>
                <a:latin typeface="微软雅黑" panose="020B0503020204020204" charset="-122"/>
                <a:cs typeface="微软雅黑" panose="020B0503020204020204" charset="-122"/>
              </a:rPr>
              <a:t>产消</a:t>
            </a:r>
            <a:r>
              <a:rPr sz="2400" spc="-15" dirty="0" err="1">
                <a:solidFill>
                  <a:srgbClr val="FF0000"/>
                </a:solidFill>
                <a:latin typeface="微软雅黑" panose="020B0503020204020204" charset="-122"/>
                <a:cs typeface="微软雅黑" panose="020B0503020204020204" charset="-122"/>
              </a:rPr>
              <a:t>费</a:t>
            </a:r>
            <a:r>
              <a:rPr sz="2400" dirty="0" err="1">
                <a:solidFill>
                  <a:srgbClr val="FF0000"/>
                </a:solidFill>
                <a:latin typeface="微软雅黑" panose="020B0503020204020204" charset="-122"/>
                <a:cs typeface="微软雅黑" panose="020B0503020204020204" charset="-122"/>
              </a:rPr>
              <a:t>资料</a:t>
            </a:r>
            <a:r>
              <a:rPr sz="2400" dirty="0">
                <a:solidFill>
                  <a:srgbClr val="FF0000"/>
                </a:solidFill>
                <a:latin typeface="微软雅黑" panose="020B0503020204020204" charset="-122"/>
                <a:cs typeface="微软雅黑" panose="020B0503020204020204" charset="-122"/>
              </a:rPr>
              <a:t>。</a:t>
            </a:r>
            <a:endParaRPr sz="2400" dirty="0">
              <a:solidFill>
                <a:srgbClr val="FF0000"/>
              </a:solidFill>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38593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3361182" y="3207257"/>
            <a:ext cx="825500" cy="287655"/>
          </a:xfrm>
          <a:custGeom>
            <a:avLst/>
            <a:gdLst/>
            <a:ahLst/>
            <a:cxnLst/>
            <a:rect l="l" t="t" r="r" b="b"/>
            <a:pathLst>
              <a:path w="825500" h="287654">
                <a:moveTo>
                  <a:pt x="0" y="287400"/>
                </a:moveTo>
                <a:lnTo>
                  <a:pt x="412750" y="287400"/>
                </a:lnTo>
                <a:lnTo>
                  <a:pt x="412750" y="0"/>
                </a:lnTo>
                <a:lnTo>
                  <a:pt x="825500" y="0"/>
                </a:lnTo>
              </a:path>
            </a:pathLst>
          </a:custGeom>
          <a:ln w="16764">
            <a:solidFill>
              <a:srgbClr val="FF0000"/>
            </a:solidFill>
          </a:ln>
        </p:spPr>
        <p:txBody>
          <a:bodyPr wrap="square" lIns="0" tIns="0" rIns="0" bIns="0" rtlCol="0"/>
          <a:lstStyle/>
          <a:p/>
        </p:txBody>
      </p:sp>
      <p:sp>
        <p:nvSpPr>
          <p:cNvPr id="6" name="object 6"/>
          <p:cNvSpPr txBox="1"/>
          <p:nvPr/>
        </p:nvSpPr>
        <p:spPr>
          <a:xfrm>
            <a:off x="4173473" y="2925317"/>
            <a:ext cx="2580640" cy="524510"/>
          </a:xfrm>
          <a:prstGeom prst="rect">
            <a:avLst/>
          </a:prstGeom>
          <a:ln w="16763">
            <a:solidFill>
              <a:srgbClr val="FF0000"/>
            </a:solidFill>
          </a:ln>
        </p:spPr>
        <p:txBody>
          <a:bodyPr vert="horz" wrap="square" lIns="0" tIns="56515" rIns="0" bIns="0" rtlCol="0">
            <a:spAutoFit/>
          </a:bodyPr>
          <a:lstStyle/>
          <a:p>
            <a:pPr marL="91440">
              <a:lnSpc>
                <a:spcPct val="100000"/>
              </a:lnSpc>
              <a:spcBef>
                <a:spcPts val="445"/>
              </a:spcBef>
            </a:pPr>
            <a:r>
              <a:rPr sz="2800" b="1" spc="15" dirty="0">
                <a:latin typeface="Microsoft JhengHei" panose="020B0604030504040204" charset="-120"/>
                <a:cs typeface="Microsoft JhengHei" panose="020B0604030504040204" charset="-120"/>
              </a:rPr>
              <a:t>价</a:t>
            </a:r>
            <a:r>
              <a:rPr sz="2800" b="1" dirty="0">
                <a:latin typeface="Microsoft JhengHei" panose="020B0604030504040204" charset="-120"/>
                <a:cs typeface="Microsoft JhengHei" panose="020B0604030504040204" charset="-120"/>
              </a:rPr>
              <a:t>值补</a:t>
            </a:r>
            <a:r>
              <a:rPr sz="2800" b="1" spc="-5" dirty="0">
                <a:latin typeface="Microsoft JhengHei" panose="020B0604030504040204" charset="-120"/>
                <a:cs typeface="Microsoft JhengHei" panose="020B0604030504040204" charset="-120"/>
              </a:rPr>
              <a:t>偿</a:t>
            </a:r>
            <a:endParaRPr sz="2800">
              <a:latin typeface="Microsoft JhengHei" panose="020B0604030504040204" charset="-120"/>
              <a:cs typeface="Microsoft JhengHei" panose="020B0604030504040204" charset="-120"/>
            </a:endParaRPr>
          </a:p>
        </p:txBody>
      </p:sp>
      <p:sp>
        <p:nvSpPr>
          <p:cNvPr id="7" name="object 7"/>
          <p:cNvSpPr/>
          <p:nvPr/>
        </p:nvSpPr>
        <p:spPr>
          <a:xfrm>
            <a:off x="3361182" y="4638294"/>
            <a:ext cx="868680" cy="459105"/>
          </a:xfrm>
          <a:custGeom>
            <a:avLst/>
            <a:gdLst/>
            <a:ahLst/>
            <a:cxnLst/>
            <a:rect l="l" t="t" r="r" b="b"/>
            <a:pathLst>
              <a:path w="868679" h="459104">
                <a:moveTo>
                  <a:pt x="0" y="0"/>
                </a:moveTo>
                <a:lnTo>
                  <a:pt x="434213" y="0"/>
                </a:lnTo>
                <a:lnTo>
                  <a:pt x="434213" y="458723"/>
                </a:lnTo>
                <a:lnTo>
                  <a:pt x="868426" y="458723"/>
                </a:lnTo>
              </a:path>
            </a:pathLst>
          </a:custGeom>
          <a:ln w="16764">
            <a:solidFill>
              <a:srgbClr val="FF0000"/>
            </a:solidFill>
          </a:ln>
        </p:spPr>
        <p:txBody>
          <a:bodyPr wrap="square" lIns="0" tIns="0" rIns="0" bIns="0" rtlCol="0"/>
          <a:lstStyle/>
          <a:p/>
        </p:txBody>
      </p:sp>
      <p:sp>
        <p:nvSpPr>
          <p:cNvPr id="8" name="object 8"/>
          <p:cNvSpPr/>
          <p:nvPr/>
        </p:nvSpPr>
        <p:spPr>
          <a:xfrm>
            <a:off x="4229861" y="4725161"/>
            <a:ext cx="2441575" cy="524510"/>
          </a:xfrm>
          <a:custGeom>
            <a:avLst/>
            <a:gdLst/>
            <a:ahLst/>
            <a:cxnLst/>
            <a:rect l="l" t="t" r="r" b="b"/>
            <a:pathLst>
              <a:path w="2441575" h="524510">
                <a:moveTo>
                  <a:pt x="0" y="524256"/>
                </a:moveTo>
                <a:lnTo>
                  <a:pt x="2441447" y="524256"/>
                </a:lnTo>
                <a:lnTo>
                  <a:pt x="2441447" y="0"/>
                </a:lnTo>
                <a:lnTo>
                  <a:pt x="0" y="0"/>
                </a:lnTo>
                <a:lnTo>
                  <a:pt x="0" y="524256"/>
                </a:lnTo>
                <a:close/>
              </a:path>
            </a:pathLst>
          </a:custGeom>
          <a:ln w="16764">
            <a:solidFill>
              <a:srgbClr val="FF0000"/>
            </a:solidFill>
          </a:ln>
        </p:spPr>
        <p:txBody>
          <a:bodyPr wrap="square" lIns="0" tIns="0" rIns="0" bIns="0" rtlCol="0"/>
          <a:lstStyle/>
          <a:p/>
        </p:txBody>
      </p:sp>
      <p:sp>
        <p:nvSpPr>
          <p:cNvPr id="9" name="object 9"/>
          <p:cNvSpPr txBox="1"/>
          <p:nvPr/>
        </p:nvSpPr>
        <p:spPr>
          <a:xfrm>
            <a:off x="4229861" y="4725161"/>
            <a:ext cx="2441575" cy="524510"/>
          </a:xfrm>
          <a:prstGeom prst="rect">
            <a:avLst/>
          </a:prstGeom>
          <a:ln w="16763">
            <a:solidFill>
              <a:srgbClr val="FF0000"/>
            </a:solidFill>
          </a:ln>
        </p:spPr>
        <p:txBody>
          <a:bodyPr vert="horz" wrap="square" lIns="0" tIns="57785" rIns="0" bIns="0" rtlCol="0">
            <a:spAutoFit/>
          </a:bodyPr>
          <a:lstStyle/>
          <a:p>
            <a:pPr marL="90805">
              <a:lnSpc>
                <a:spcPct val="100000"/>
              </a:lnSpc>
              <a:spcBef>
                <a:spcPts val="455"/>
              </a:spcBef>
            </a:pPr>
            <a:r>
              <a:rPr sz="2800" b="1" spc="15" dirty="0">
                <a:latin typeface="Microsoft JhengHei" panose="020B0604030504040204" charset="-120"/>
                <a:cs typeface="Microsoft JhengHei" panose="020B0604030504040204" charset="-120"/>
              </a:rPr>
              <a:t>实</a:t>
            </a:r>
            <a:r>
              <a:rPr sz="2800" b="1" dirty="0">
                <a:latin typeface="Microsoft JhengHei" panose="020B0604030504040204" charset="-120"/>
                <a:cs typeface="Microsoft JhengHei" panose="020B0604030504040204" charset="-120"/>
              </a:rPr>
              <a:t>物补</a:t>
            </a:r>
            <a:r>
              <a:rPr sz="2800" b="1" spc="-5" dirty="0">
                <a:latin typeface="Microsoft JhengHei" panose="020B0604030504040204" charset="-120"/>
                <a:cs typeface="Microsoft JhengHei" panose="020B0604030504040204" charset="-120"/>
              </a:rPr>
              <a:t>偿</a:t>
            </a:r>
            <a:endParaRPr sz="2800">
              <a:latin typeface="Microsoft JhengHei" panose="020B0604030504040204" charset="-120"/>
              <a:cs typeface="Microsoft JhengHei" panose="020B0604030504040204" charset="-120"/>
            </a:endParaRPr>
          </a:p>
        </p:txBody>
      </p:sp>
      <p:sp>
        <p:nvSpPr>
          <p:cNvPr id="12" name="object 12"/>
          <p:cNvSpPr txBox="1"/>
          <p:nvPr/>
        </p:nvSpPr>
        <p:spPr>
          <a:xfrm>
            <a:off x="776654" y="3494912"/>
            <a:ext cx="2491486" cy="1072730"/>
          </a:xfrm>
          <a:prstGeom prst="rect">
            <a:avLst/>
          </a:prstGeom>
          <a:ln w="16764">
            <a:solidFill>
              <a:srgbClr val="FF0000"/>
            </a:solidFill>
          </a:ln>
        </p:spPr>
        <p:txBody>
          <a:bodyPr vert="horz" wrap="square" lIns="0" tIns="149225" rIns="0" bIns="0" rtlCol="0">
            <a:spAutoFit/>
          </a:bodyPr>
          <a:lstStyle/>
          <a:p>
            <a:pPr marL="102870" marR="154940" algn="just">
              <a:lnSpc>
                <a:spcPct val="107000"/>
              </a:lnSpc>
              <a:spcBef>
                <a:spcPts val="1175"/>
              </a:spcBef>
            </a:pPr>
            <a:r>
              <a:rPr sz="2800" b="1" spc="-5" dirty="0" err="1" smtClean="0">
                <a:latin typeface="微软雅黑" panose="020B0503020204020204" charset="-122"/>
                <a:cs typeface="微软雅黑" panose="020B0503020204020204" charset="-122"/>
              </a:rPr>
              <a:t>社会总产品</a:t>
            </a:r>
            <a:r>
              <a:rPr lang="zh-CN" altLang="en-US" sz="2800" b="1" spc="-5" dirty="0" smtClean="0">
                <a:latin typeface="微软雅黑" panose="020B0503020204020204" charset="-122"/>
                <a:ea typeface="微软雅黑" panose="020B0503020204020204" charset="-122"/>
                <a:cs typeface="微软雅黑" panose="020B0503020204020204" charset="-122"/>
              </a:rPr>
              <a:t>的实现问题</a:t>
            </a:r>
            <a:endParaRPr sz="2800" b="1" dirty="0">
              <a:latin typeface="微软雅黑" panose="020B0503020204020204" charset="-122"/>
              <a:ea typeface="微软雅黑" panose="020B0503020204020204" charset="-122"/>
              <a:cs typeface="微软雅黑" panose="020B0503020204020204" charset="-122"/>
            </a:endParaRPr>
          </a:p>
        </p:txBody>
      </p:sp>
      <p:sp>
        <p:nvSpPr>
          <p:cNvPr id="13" name="object 13"/>
          <p:cNvSpPr/>
          <p:nvPr/>
        </p:nvSpPr>
        <p:spPr>
          <a:xfrm>
            <a:off x="6772147" y="2637208"/>
            <a:ext cx="3069590" cy="1219835"/>
          </a:xfrm>
          <a:custGeom>
            <a:avLst/>
            <a:gdLst/>
            <a:ahLst/>
            <a:cxnLst/>
            <a:rect l="l" t="t" r="r" b="b"/>
            <a:pathLst>
              <a:path w="3069590" h="1219835">
                <a:moveTo>
                  <a:pt x="0" y="593798"/>
                </a:moveTo>
                <a:lnTo>
                  <a:pt x="406400" y="481276"/>
                </a:lnTo>
                <a:lnTo>
                  <a:pt x="420743" y="454125"/>
                </a:lnTo>
                <a:lnTo>
                  <a:pt x="437606" y="427550"/>
                </a:lnTo>
                <a:lnTo>
                  <a:pt x="478610" y="376209"/>
                </a:lnTo>
                <a:lnTo>
                  <a:pt x="528847" y="327417"/>
                </a:lnTo>
                <a:lnTo>
                  <a:pt x="587753" y="281342"/>
                </a:lnTo>
                <a:lnTo>
                  <a:pt x="620279" y="259373"/>
                </a:lnTo>
                <a:lnTo>
                  <a:pt x="654761" y="238146"/>
                </a:lnTo>
                <a:lnTo>
                  <a:pt x="691128" y="217680"/>
                </a:lnTo>
                <a:lnTo>
                  <a:pt x="729309" y="197996"/>
                </a:lnTo>
                <a:lnTo>
                  <a:pt x="769233" y="179114"/>
                </a:lnTo>
                <a:lnTo>
                  <a:pt x="810830" y="161056"/>
                </a:lnTo>
                <a:lnTo>
                  <a:pt x="854030" y="143841"/>
                </a:lnTo>
                <a:lnTo>
                  <a:pt x="898761" y="127491"/>
                </a:lnTo>
                <a:lnTo>
                  <a:pt x="944953" y="112026"/>
                </a:lnTo>
                <a:lnTo>
                  <a:pt x="992536" y="97466"/>
                </a:lnTo>
                <a:lnTo>
                  <a:pt x="1041439" y="83833"/>
                </a:lnTo>
                <a:lnTo>
                  <a:pt x="1091592" y="71147"/>
                </a:lnTo>
                <a:lnTo>
                  <a:pt x="1142923" y="59429"/>
                </a:lnTo>
                <a:lnTo>
                  <a:pt x="1195362" y="48698"/>
                </a:lnTo>
                <a:lnTo>
                  <a:pt x="1248839" y="38977"/>
                </a:lnTo>
                <a:lnTo>
                  <a:pt x="1303283" y="30285"/>
                </a:lnTo>
                <a:lnTo>
                  <a:pt x="1358623" y="22643"/>
                </a:lnTo>
                <a:lnTo>
                  <a:pt x="1414790" y="16072"/>
                </a:lnTo>
                <a:lnTo>
                  <a:pt x="1471711" y="10592"/>
                </a:lnTo>
                <a:lnTo>
                  <a:pt x="1529317" y="6225"/>
                </a:lnTo>
                <a:lnTo>
                  <a:pt x="1587538" y="2989"/>
                </a:lnTo>
                <a:lnTo>
                  <a:pt x="1646302" y="908"/>
                </a:lnTo>
                <a:lnTo>
                  <a:pt x="1705538" y="0"/>
                </a:lnTo>
                <a:lnTo>
                  <a:pt x="1765178" y="286"/>
                </a:lnTo>
                <a:lnTo>
                  <a:pt x="1825148" y="1788"/>
                </a:lnTo>
                <a:lnTo>
                  <a:pt x="1885380" y="4525"/>
                </a:lnTo>
                <a:lnTo>
                  <a:pt x="1945803" y="8519"/>
                </a:lnTo>
                <a:lnTo>
                  <a:pt x="2006346" y="13789"/>
                </a:lnTo>
                <a:lnTo>
                  <a:pt x="2071693" y="20923"/>
                </a:lnTo>
                <a:lnTo>
                  <a:pt x="2135523" y="29412"/>
                </a:lnTo>
                <a:lnTo>
                  <a:pt x="2197776" y="39214"/>
                </a:lnTo>
                <a:lnTo>
                  <a:pt x="2258393" y="50289"/>
                </a:lnTo>
                <a:lnTo>
                  <a:pt x="2317316" y="62594"/>
                </a:lnTo>
                <a:lnTo>
                  <a:pt x="2374485" y="76089"/>
                </a:lnTo>
                <a:lnTo>
                  <a:pt x="2429840" y="90730"/>
                </a:lnTo>
                <a:lnTo>
                  <a:pt x="2483324" y="106478"/>
                </a:lnTo>
                <a:lnTo>
                  <a:pt x="2534875" y="123291"/>
                </a:lnTo>
                <a:lnTo>
                  <a:pt x="2584436" y="141126"/>
                </a:lnTo>
                <a:lnTo>
                  <a:pt x="2631948" y="159943"/>
                </a:lnTo>
                <a:lnTo>
                  <a:pt x="2677350" y="179700"/>
                </a:lnTo>
                <a:lnTo>
                  <a:pt x="2720584" y="200355"/>
                </a:lnTo>
                <a:lnTo>
                  <a:pt x="2761591" y="221867"/>
                </a:lnTo>
                <a:lnTo>
                  <a:pt x="2800311" y="244195"/>
                </a:lnTo>
                <a:lnTo>
                  <a:pt x="2836686" y="267296"/>
                </a:lnTo>
                <a:lnTo>
                  <a:pt x="2870656" y="291130"/>
                </a:lnTo>
                <a:lnTo>
                  <a:pt x="2902162" y="315655"/>
                </a:lnTo>
                <a:lnTo>
                  <a:pt x="2931145" y="340829"/>
                </a:lnTo>
                <a:lnTo>
                  <a:pt x="2981305" y="392959"/>
                </a:lnTo>
                <a:lnTo>
                  <a:pt x="3020663" y="447188"/>
                </a:lnTo>
                <a:lnTo>
                  <a:pt x="3048746" y="503184"/>
                </a:lnTo>
                <a:lnTo>
                  <a:pt x="3065080" y="560616"/>
                </a:lnTo>
                <a:lnTo>
                  <a:pt x="3069191" y="619150"/>
                </a:lnTo>
                <a:lnTo>
                  <a:pt x="3066516" y="648726"/>
                </a:lnTo>
                <a:lnTo>
                  <a:pt x="3051407" y="708292"/>
                </a:lnTo>
                <a:lnTo>
                  <a:pt x="3024512" y="765338"/>
                </a:lnTo>
                <a:lnTo>
                  <a:pt x="2988336" y="817874"/>
                </a:lnTo>
                <a:lnTo>
                  <a:pt x="2942645" y="867944"/>
                </a:lnTo>
                <a:lnTo>
                  <a:pt x="2888003" y="915383"/>
                </a:lnTo>
                <a:lnTo>
                  <a:pt x="2824976" y="960027"/>
                </a:lnTo>
                <a:lnTo>
                  <a:pt x="2790494" y="981248"/>
                </a:lnTo>
                <a:lnTo>
                  <a:pt x="2754127" y="1001709"/>
                </a:lnTo>
                <a:lnTo>
                  <a:pt x="2715946" y="1021388"/>
                </a:lnTo>
                <a:lnTo>
                  <a:pt x="2676022" y="1040266"/>
                </a:lnTo>
                <a:lnTo>
                  <a:pt x="2634425" y="1058320"/>
                </a:lnTo>
                <a:lnTo>
                  <a:pt x="2591225" y="1075531"/>
                </a:lnTo>
                <a:lnTo>
                  <a:pt x="2546494" y="1091877"/>
                </a:lnTo>
                <a:lnTo>
                  <a:pt x="2500302" y="1107339"/>
                </a:lnTo>
                <a:lnTo>
                  <a:pt x="2452719" y="1121896"/>
                </a:lnTo>
                <a:lnTo>
                  <a:pt x="2403816" y="1135527"/>
                </a:lnTo>
                <a:lnTo>
                  <a:pt x="2353663" y="1148210"/>
                </a:lnTo>
                <a:lnTo>
                  <a:pt x="2302332" y="1159927"/>
                </a:lnTo>
                <a:lnTo>
                  <a:pt x="2249893" y="1170655"/>
                </a:lnTo>
                <a:lnTo>
                  <a:pt x="2196416" y="1180375"/>
                </a:lnTo>
                <a:lnTo>
                  <a:pt x="2141972" y="1189066"/>
                </a:lnTo>
                <a:lnTo>
                  <a:pt x="2086632" y="1196707"/>
                </a:lnTo>
                <a:lnTo>
                  <a:pt x="2030465" y="1203277"/>
                </a:lnTo>
                <a:lnTo>
                  <a:pt x="1973544" y="1208756"/>
                </a:lnTo>
                <a:lnTo>
                  <a:pt x="1915938" y="1213123"/>
                </a:lnTo>
                <a:lnTo>
                  <a:pt x="1857717" y="1216358"/>
                </a:lnTo>
                <a:lnTo>
                  <a:pt x="1798953" y="1218440"/>
                </a:lnTo>
                <a:lnTo>
                  <a:pt x="1739717" y="1219347"/>
                </a:lnTo>
                <a:lnTo>
                  <a:pt x="1680077" y="1219061"/>
                </a:lnTo>
                <a:lnTo>
                  <a:pt x="1620107" y="1217559"/>
                </a:lnTo>
                <a:lnTo>
                  <a:pt x="1559875" y="1214822"/>
                </a:lnTo>
                <a:lnTo>
                  <a:pt x="1499452" y="1210828"/>
                </a:lnTo>
                <a:lnTo>
                  <a:pt x="1438909" y="1205557"/>
                </a:lnTo>
                <a:lnTo>
                  <a:pt x="1375128" y="1198601"/>
                </a:lnTo>
                <a:lnTo>
                  <a:pt x="1312611" y="1190316"/>
                </a:lnTo>
                <a:lnTo>
                  <a:pt x="1251434" y="1180735"/>
                </a:lnTo>
                <a:lnTo>
                  <a:pt x="1191672" y="1169894"/>
                </a:lnTo>
                <a:lnTo>
                  <a:pt x="1133398" y="1157830"/>
                </a:lnTo>
                <a:lnTo>
                  <a:pt x="1076689" y="1144576"/>
                </a:lnTo>
                <a:lnTo>
                  <a:pt x="1021619" y="1130169"/>
                </a:lnTo>
                <a:lnTo>
                  <a:pt x="968264" y="1114643"/>
                </a:lnTo>
                <a:lnTo>
                  <a:pt x="916696" y="1098034"/>
                </a:lnTo>
                <a:lnTo>
                  <a:pt x="866993" y="1080378"/>
                </a:lnTo>
                <a:lnTo>
                  <a:pt x="819228" y="1061709"/>
                </a:lnTo>
                <a:lnTo>
                  <a:pt x="773476" y="1042063"/>
                </a:lnTo>
                <a:lnTo>
                  <a:pt x="729813" y="1021475"/>
                </a:lnTo>
                <a:lnTo>
                  <a:pt x="688313" y="999981"/>
                </a:lnTo>
                <a:lnTo>
                  <a:pt x="649051" y="977616"/>
                </a:lnTo>
                <a:lnTo>
                  <a:pt x="612101" y="954414"/>
                </a:lnTo>
                <a:lnTo>
                  <a:pt x="577540" y="930412"/>
                </a:lnTo>
                <a:lnTo>
                  <a:pt x="545440" y="905645"/>
                </a:lnTo>
                <a:lnTo>
                  <a:pt x="515879" y="880148"/>
                </a:lnTo>
                <a:lnTo>
                  <a:pt x="464667" y="827105"/>
                </a:lnTo>
                <a:lnTo>
                  <a:pt x="424503" y="771566"/>
                </a:lnTo>
                <a:lnTo>
                  <a:pt x="395985" y="713813"/>
                </a:lnTo>
                <a:lnTo>
                  <a:pt x="0" y="593798"/>
                </a:lnTo>
                <a:close/>
              </a:path>
            </a:pathLst>
          </a:custGeom>
          <a:ln w="16764">
            <a:solidFill>
              <a:srgbClr val="FF0000"/>
            </a:solidFill>
          </a:ln>
        </p:spPr>
        <p:txBody>
          <a:bodyPr wrap="square" lIns="0" tIns="0" rIns="0" bIns="0" rtlCol="0"/>
          <a:lstStyle/>
          <a:p/>
        </p:txBody>
      </p:sp>
      <p:sp>
        <p:nvSpPr>
          <p:cNvPr id="14" name="object 14"/>
          <p:cNvSpPr txBox="1"/>
          <p:nvPr/>
        </p:nvSpPr>
        <p:spPr>
          <a:xfrm>
            <a:off x="7767955" y="2821381"/>
            <a:ext cx="1452245" cy="878840"/>
          </a:xfrm>
          <a:prstGeom prst="rect">
            <a:avLst/>
          </a:prstGeom>
        </p:spPr>
        <p:txBody>
          <a:bodyPr vert="horz" wrap="square" lIns="0" tIns="12065" rIns="0" bIns="0" rtlCol="0">
            <a:spAutoFit/>
          </a:bodyPr>
          <a:lstStyle/>
          <a:p>
            <a:pPr marL="368935" marR="5080" indent="-356870">
              <a:lnSpc>
                <a:spcPct val="100000"/>
              </a:lnSpc>
              <a:spcBef>
                <a:spcPts val="95"/>
              </a:spcBef>
            </a:pPr>
            <a:r>
              <a:rPr sz="2800" b="1" dirty="0">
                <a:latin typeface="微软雅黑" panose="020B0503020204020204" charset="-122"/>
                <a:cs typeface="微软雅黑" panose="020B0503020204020204" charset="-122"/>
              </a:rPr>
              <a:t>该卖的卖 </a:t>
            </a:r>
            <a:r>
              <a:rPr sz="2800" b="1" spc="5" dirty="0">
                <a:latin typeface="微软雅黑" panose="020B0503020204020204" charset="-122"/>
                <a:cs typeface="微软雅黑" panose="020B0503020204020204" charset="-122"/>
              </a:rPr>
              <a:t>掉了</a:t>
            </a:r>
            <a:endParaRPr sz="2800">
              <a:latin typeface="微软雅黑" panose="020B0503020204020204" charset="-122"/>
              <a:cs typeface="微软雅黑" panose="020B0503020204020204" charset="-122"/>
            </a:endParaRPr>
          </a:p>
        </p:txBody>
      </p:sp>
      <p:sp>
        <p:nvSpPr>
          <p:cNvPr id="15" name="object 15"/>
          <p:cNvSpPr/>
          <p:nvPr/>
        </p:nvSpPr>
        <p:spPr>
          <a:xfrm>
            <a:off x="6653530" y="4581849"/>
            <a:ext cx="3260090" cy="1219835"/>
          </a:xfrm>
          <a:custGeom>
            <a:avLst/>
            <a:gdLst/>
            <a:ahLst/>
            <a:cxnLst/>
            <a:rect l="l" t="t" r="r" b="b"/>
            <a:pathLst>
              <a:path w="3260090" h="1219835">
                <a:moveTo>
                  <a:pt x="0" y="419156"/>
                </a:moveTo>
                <a:lnTo>
                  <a:pt x="451103" y="347147"/>
                </a:lnTo>
                <a:lnTo>
                  <a:pt x="477724" y="325232"/>
                </a:lnTo>
                <a:lnTo>
                  <a:pt x="506177" y="303951"/>
                </a:lnTo>
                <a:lnTo>
                  <a:pt x="568346" y="263320"/>
                </a:lnTo>
                <a:lnTo>
                  <a:pt x="601944" y="243989"/>
                </a:lnTo>
                <a:lnTo>
                  <a:pt x="637139" y="225324"/>
                </a:lnTo>
                <a:lnTo>
                  <a:pt x="673873" y="207336"/>
                </a:lnTo>
                <a:lnTo>
                  <a:pt x="712087" y="190032"/>
                </a:lnTo>
                <a:lnTo>
                  <a:pt x="751722" y="173422"/>
                </a:lnTo>
                <a:lnTo>
                  <a:pt x="792720" y="157513"/>
                </a:lnTo>
                <a:lnTo>
                  <a:pt x="835021" y="142315"/>
                </a:lnTo>
                <a:lnTo>
                  <a:pt x="878567" y="127836"/>
                </a:lnTo>
                <a:lnTo>
                  <a:pt x="923299" y="114084"/>
                </a:lnTo>
                <a:lnTo>
                  <a:pt x="969159" y="101069"/>
                </a:lnTo>
                <a:lnTo>
                  <a:pt x="1016087" y="88799"/>
                </a:lnTo>
                <a:lnTo>
                  <a:pt x="1064025" y="77282"/>
                </a:lnTo>
                <a:lnTo>
                  <a:pt x="1112914" y="66527"/>
                </a:lnTo>
                <a:lnTo>
                  <a:pt x="1162696" y="56543"/>
                </a:lnTo>
                <a:lnTo>
                  <a:pt x="1213311" y="47339"/>
                </a:lnTo>
                <a:lnTo>
                  <a:pt x="1264701" y="38923"/>
                </a:lnTo>
                <a:lnTo>
                  <a:pt x="1316808" y="31303"/>
                </a:lnTo>
                <a:lnTo>
                  <a:pt x="1369571" y="24489"/>
                </a:lnTo>
                <a:lnTo>
                  <a:pt x="1422934" y="18488"/>
                </a:lnTo>
                <a:lnTo>
                  <a:pt x="1476836" y="13310"/>
                </a:lnTo>
                <a:lnTo>
                  <a:pt x="1531219" y="8964"/>
                </a:lnTo>
                <a:lnTo>
                  <a:pt x="1586025" y="5457"/>
                </a:lnTo>
                <a:lnTo>
                  <a:pt x="1641194" y="2798"/>
                </a:lnTo>
                <a:lnTo>
                  <a:pt x="1696668" y="997"/>
                </a:lnTo>
                <a:lnTo>
                  <a:pt x="1752388" y="61"/>
                </a:lnTo>
                <a:lnTo>
                  <a:pt x="1808296" y="0"/>
                </a:lnTo>
                <a:lnTo>
                  <a:pt x="1864332" y="821"/>
                </a:lnTo>
                <a:lnTo>
                  <a:pt x="1920438" y="2534"/>
                </a:lnTo>
                <a:lnTo>
                  <a:pt x="1976555" y="5147"/>
                </a:lnTo>
                <a:lnTo>
                  <a:pt x="2032625" y="8669"/>
                </a:lnTo>
                <a:lnTo>
                  <a:pt x="2088588" y="13108"/>
                </a:lnTo>
                <a:lnTo>
                  <a:pt x="2144386" y="18473"/>
                </a:lnTo>
                <a:lnTo>
                  <a:pt x="2199960" y="24773"/>
                </a:lnTo>
                <a:lnTo>
                  <a:pt x="2255251" y="32016"/>
                </a:lnTo>
                <a:lnTo>
                  <a:pt x="2310201" y="40212"/>
                </a:lnTo>
                <a:lnTo>
                  <a:pt x="2364751" y="49367"/>
                </a:lnTo>
                <a:lnTo>
                  <a:pt x="2418842" y="59492"/>
                </a:lnTo>
                <a:lnTo>
                  <a:pt x="2484550" y="73261"/>
                </a:lnTo>
                <a:lnTo>
                  <a:pt x="2547884" y="88189"/>
                </a:lnTo>
                <a:lnTo>
                  <a:pt x="2608803" y="104231"/>
                </a:lnTo>
                <a:lnTo>
                  <a:pt x="2667267" y="121339"/>
                </a:lnTo>
                <a:lnTo>
                  <a:pt x="2723237" y="139468"/>
                </a:lnTo>
                <a:lnTo>
                  <a:pt x="2776672" y="158570"/>
                </a:lnTo>
                <a:lnTo>
                  <a:pt x="2827533" y="178599"/>
                </a:lnTo>
                <a:lnTo>
                  <a:pt x="2875779" y="199508"/>
                </a:lnTo>
                <a:lnTo>
                  <a:pt x="2921372" y="221251"/>
                </a:lnTo>
                <a:lnTo>
                  <a:pt x="2964270" y="243781"/>
                </a:lnTo>
                <a:lnTo>
                  <a:pt x="3004434" y="267052"/>
                </a:lnTo>
                <a:lnTo>
                  <a:pt x="3041824" y="291018"/>
                </a:lnTo>
                <a:lnTo>
                  <a:pt x="3076400" y="315630"/>
                </a:lnTo>
                <a:lnTo>
                  <a:pt x="3108123" y="340844"/>
                </a:lnTo>
                <a:lnTo>
                  <a:pt x="3136952" y="366612"/>
                </a:lnTo>
                <a:lnTo>
                  <a:pt x="3185769" y="419625"/>
                </a:lnTo>
                <a:lnTo>
                  <a:pt x="3222532" y="474298"/>
                </a:lnTo>
                <a:lnTo>
                  <a:pt x="3246923" y="530257"/>
                </a:lnTo>
                <a:lnTo>
                  <a:pt x="3258622" y="587129"/>
                </a:lnTo>
                <a:lnTo>
                  <a:pt x="3259612" y="615792"/>
                </a:lnTo>
                <a:lnTo>
                  <a:pt x="3257310" y="644544"/>
                </a:lnTo>
                <a:lnTo>
                  <a:pt x="3242667" y="702127"/>
                </a:lnTo>
                <a:lnTo>
                  <a:pt x="3214375" y="759506"/>
                </a:lnTo>
                <a:lnTo>
                  <a:pt x="3172113" y="816310"/>
                </a:lnTo>
                <a:lnTo>
                  <a:pt x="3145644" y="844379"/>
                </a:lnTo>
                <a:lnTo>
                  <a:pt x="3115564" y="872165"/>
                </a:lnTo>
                <a:lnTo>
                  <a:pt x="3060490" y="915364"/>
                </a:lnTo>
                <a:lnTo>
                  <a:pt x="2998321" y="955997"/>
                </a:lnTo>
                <a:lnTo>
                  <a:pt x="2964723" y="975329"/>
                </a:lnTo>
                <a:lnTo>
                  <a:pt x="2929528" y="993994"/>
                </a:lnTo>
                <a:lnTo>
                  <a:pt x="2892794" y="1011982"/>
                </a:lnTo>
                <a:lnTo>
                  <a:pt x="2854580" y="1029286"/>
                </a:lnTo>
                <a:lnTo>
                  <a:pt x="2814945" y="1045897"/>
                </a:lnTo>
                <a:lnTo>
                  <a:pt x="2773947" y="1061805"/>
                </a:lnTo>
                <a:lnTo>
                  <a:pt x="2731646" y="1077003"/>
                </a:lnTo>
                <a:lnTo>
                  <a:pt x="2688100" y="1091482"/>
                </a:lnTo>
                <a:lnTo>
                  <a:pt x="2643368" y="1105233"/>
                </a:lnTo>
                <a:lnTo>
                  <a:pt x="2597508" y="1118248"/>
                </a:lnTo>
                <a:lnTo>
                  <a:pt x="2550580" y="1130518"/>
                </a:lnTo>
                <a:lnTo>
                  <a:pt x="2502642" y="1142034"/>
                </a:lnTo>
                <a:lnTo>
                  <a:pt x="2453753" y="1152788"/>
                </a:lnTo>
                <a:lnTo>
                  <a:pt x="2403971" y="1162771"/>
                </a:lnTo>
                <a:lnTo>
                  <a:pt x="2353356" y="1171975"/>
                </a:lnTo>
                <a:lnTo>
                  <a:pt x="2301966" y="1180391"/>
                </a:lnTo>
                <a:lnTo>
                  <a:pt x="2249859" y="1188010"/>
                </a:lnTo>
                <a:lnTo>
                  <a:pt x="2197096" y="1194825"/>
                </a:lnTo>
                <a:lnTo>
                  <a:pt x="2143733" y="1200825"/>
                </a:lnTo>
                <a:lnTo>
                  <a:pt x="2089831" y="1206003"/>
                </a:lnTo>
                <a:lnTo>
                  <a:pt x="2035448" y="1210350"/>
                </a:lnTo>
                <a:lnTo>
                  <a:pt x="1980642" y="1213858"/>
                </a:lnTo>
                <a:lnTo>
                  <a:pt x="1925473" y="1216517"/>
                </a:lnTo>
                <a:lnTo>
                  <a:pt x="1869999" y="1218320"/>
                </a:lnTo>
                <a:lnTo>
                  <a:pt x="1814279" y="1219257"/>
                </a:lnTo>
                <a:lnTo>
                  <a:pt x="1758371" y="1219320"/>
                </a:lnTo>
                <a:lnTo>
                  <a:pt x="1702335" y="1218501"/>
                </a:lnTo>
                <a:lnTo>
                  <a:pt x="1646229" y="1216790"/>
                </a:lnTo>
                <a:lnTo>
                  <a:pt x="1590112" y="1214180"/>
                </a:lnTo>
                <a:lnTo>
                  <a:pt x="1534042" y="1210661"/>
                </a:lnTo>
                <a:lnTo>
                  <a:pt x="1478079" y="1206225"/>
                </a:lnTo>
                <a:lnTo>
                  <a:pt x="1422281" y="1200863"/>
                </a:lnTo>
                <a:lnTo>
                  <a:pt x="1366707" y="1194568"/>
                </a:lnTo>
                <a:lnTo>
                  <a:pt x="1311416" y="1187329"/>
                </a:lnTo>
                <a:lnTo>
                  <a:pt x="1256466" y="1179139"/>
                </a:lnTo>
                <a:lnTo>
                  <a:pt x="1201916" y="1169989"/>
                </a:lnTo>
                <a:lnTo>
                  <a:pt x="1147826" y="1159871"/>
                </a:lnTo>
                <a:lnTo>
                  <a:pt x="1081057" y="1145852"/>
                </a:lnTo>
                <a:lnTo>
                  <a:pt x="1016561" y="1130575"/>
                </a:lnTo>
                <a:lnTo>
                  <a:pt x="954405" y="1114087"/>
                </a:lnTo>
                <a:lnTo>
                  <a:pt x="894657" y="1096435"/>
                </a:lnTo>
                <a:lnTo>
                  <a:pt x="837385" y="1077667"/>
                </a:lnTo>
                <a:lnTo>
                  <a:pt x="782657" y="1057831"/>
                </a:lnTo>
                <a:lnTo>
                  <a:pt x="730541" y="1036974"/>
                </a:lnTo>
                <a:lnTo>
                  <a:pt x="681105" y="1015144"/>
                </a:lnTo>
                <a:lnTo>
                  <a:pt x="634418" y="992390"/>
                </a:lnTo>
                <a:lnTo>
                  <a:pt x="590546" y="968757"/>
                </a:lnTo>
                <a:lnTo>
                  <a:pt x="549559" y="944295"/>
                </a:lnTo>
                <a:lnTo>
                  <a:pt x="511524" y="919050"/>
                </a:lnTo>
                <a:lnTo>
                  <a:pt x="476509" y="893071"/>
                </a:lnTo>
                <a:lnTo>
                  <a:pt x="444582" y="866405"/>
                </a:lnTo>
                <a:lnTo>
                  <a:pt x="415812" y="839099"/>
                </a:lnTo>
                <a:lnTo>
                  <a:pt x="368012" y="782761"/>
                </a:lnTo>
                <a:lnTo>
                  <a:pt x="333653" y="724438"/>
                </a:lnTo>
                <a:lnTo>
                  <a:pt x="313280" y="664510"/>
                </a:lnTo>
                <a:lnTo>
                  <a:pt x="307437" y="603360"/>
                </a:lnTo>
                <a:lnTo>
                  <a:pt x="310134" y="572445"/>
                </a:lnTo>
                <a:lnTo>
                  <a:pt x="0" y="419156"/>
                </a:lnTo>
                <a:close/>
              </a:path>
            </a:pathLst>
          </a:custGeom>
          <a:ln w="16764">
            <a:solidFill>
              <a:srgbClr val="FF0000"/>
            </a:solidFill>
          </a:ln>
        </p:spPr>
        <p:txBody>
          <a:bodyPr wrap="square" lIns="0" tIns="0" rIns="0" bIns="0" rtlCol="0"/>
          <a:lstStyle/>
          <a:p/>
        </p:txBody>
      </p:sp>
      <p:sp>
        <p:nvSpPr>
          <p:cNvPr id="16" name="object 16"/>
          <p:cNvSpPr txBox="1"/>
          <p:nvPr/>
        </p:nvSpPr>
        <p:spPr>
          <a:xfrm>
            <a:off x="7888985" y="4766564"/>
            <a:ext cx="1095375" cy="878840"/>
          </a:xfrm>
          <a:prstGeom prst="rect">
            <a:avLst/>
          </a:prstGeom>
        </p:spPr>
        <p:txBody>
          <a:bodyPr vert="horz" wrap="square" lIns="0" tIns="12065" rIns="0" bIns="0" rtlCol="0">
            <a:spAutoFit/>
          </a:bodyPr>
          <a:lstStyle/>
          <a:p>
            <a:pPr marL="12700" marR="5080">
              <a:lnSpc>
                <a:spcPct val="100000"/>
              </a:lnSpc>
              <a:spcBef>
                <a:spcPts val="95"/>
              </a:spcBef>
            </a:pPr>
            <a:r>
              <a:rPr sz="2800" b="1" spc="5" dirty="0">
                <a:latin typeface="微软雅黑" panose="020B0503020204020204" charset="-122"/>
                <a:cs typeface="微软雅黑" panose="020B0503020204020204" charset="-122"/>
              </a:rPr>
              <a:t>该买的 买到了</a:t>
            </a:r>
            <a:endParaRPr sz="2800">
              <a:latin typeface="微软雅黑" panose="020B0503020204020204" charset="-122"/>
              <a:cs typeface="微软雅黑" panose="020B0503020204020204" charset="-122"/>
            </a:endParaRPr>
          </a:p>
        </p:txBody>
      </p:sp>
      <p:sp>
        <p:nvSpPr>
          <p:cNvPr id="19" name="object 19"/>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0" name="object 20"/>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7" name="object 17"/>
          <p:cNvSpPr txBox="1"/>
          <p:nvPr/>
        </p:nvSpPr>
        <p:spPr>
          <a:xfrm>
            <a:off x="836295" y="1316990"/>
            <a:ext cx="9838690" cy="1059180"/>
          </a:xfrm>
          <a:prstGeom prst="rect">
            <a:avLst/>
          </a:prstGeom>
        </p:spPr>
        <p:txBody>
          <a:bodyPr vert="horz" wrap="square" lIns="0" tIns="98425" rIns="0" bIns="0" rtlCol="0">
            <a:spAutoFit/>
          </a:bodyPr>
          <a:lstStyle/>
          <a:p>
            <a:pPr marL="725805">
              <a:lnSpc>
                <a:spcPct val="100000"/>
              </a:lnSpc>
              <a:spcBef>
                <a:spcPts val="775"/>
              </a:spcBef>
            </a:pPr>
            <a:r>
              <a:rPr sz="2800" spc="-5" dirty="0">
                <a:latin typeface="微软雅黑" panose="020B0503020204020204" charset="-122"/>
                <a:cs typeface="微软雅黑" panose="020B0503020204020204" charset="-122"/>
              </a:rPr>
              <a:t>社会再生产的核心问题</a:t>
            </a:r>
            <a:r>
              <a:rPr sz="2800" dirty="0">
                <a:latin typeface="微软雅黑" panose="020B0503020204020204" charset="-122"/>
                <a:cs typeface="微软雅黑" panose="020B0503020204020204" charset="-122"/>
              </a:rPr>
              <a:t>是</a:t>
            </a:r>
            <a:r>
              <a:rPr sz="2800" b="1" spc="-5" dirty="0">
                <a:latin typeface="微软雅黑" panose="020B0503020204020204" charset="-122"/>
                <a:cs typeface="微软雅黑" panose="020B0503020204020204" charset="-122"/>
              </a:rPr>
              <a:t>社会总产</a:t>
            </a:r>
            <a:r>
              <a:rPr sz="2800" b="1" dirty="0">
                <a:latin typeface="微软雅黑" panose="020B0503020204020204" charset="-122"/>
                <a:cs typeface="微软雅黑" panose="020B0503020204020204" charset="-122"/>
              </a:rPr>
              <a:t>品</a:t>
            </a:r>
            <a:r>
              <a:rPr sz="2800" b="1" spc="-5" dirty="0">
                <a:latin typeface="微软雅黑" panose="020B0503020204020204" charset="-122"/>
                <a:cs typeface="微软雅黑" panose="020B0503020204020204" charset="-122"/>
              </a:rPr>
              <a:t>的实</a:t>
            </a:r>
            <a:r>
              <a:rPr sz="2800" b="1" dirty="0">
                <a:latin typeface="微软雅黑" panose="020B0503020204020204" charset="-122"/>
                <a:cs typeface="微软雅黑" panose="020B0503020204020204" charset="-122"/>
              </a:rPr>
              <a:t>现</a:t>
            </a:r>
            <a:r>
              <a:rPr sz="2800" b="1" spc="-5" dirty="0">
                <a:latin typeface="微软雅黑" panose="020B0503020204020204" charset="-122"/>
                <a:cs typeface="微软雅黑" panose="020B0503020204020204" charset="-122"/>
              </a:rPr>
              <a:t>问题</a:t>
            </a:r>
            <a:r>
              <a:rPr sz="2800" spc="-5" dirty="0">
                <a:latin typeface="微软雅黑" panose="020B0503020204020204" charset="-122"/>
                <a:cs typeface="微软雅黑" panose="020B0503020204020204" charset="-122"/>
              </a:rPr>
              <a:t>，</a:t>
            </a:r>
            <a:endParaRPr sz="2800" spc="-5" dirty="0">
              <a:latin typeface="微软雅黑" panose="020B0503020204020204" charset="-122"/>
              <a:cs typeface="微软雅黑" panose="020B0503020204020204" charset="-122"/>
            </a:endParaRPr>
          </a:p>
          <a:p>
            <a:pPr marL="725805">
              <a:lnSpc>
                <a:spcPct val="100000"/>
              </a:lnSpc>
              <a:spcBef>
                <a:spcPts val="775"/>
              </a:spcBef>
            </a:pPr>
            <a:r>
              <a:rPr sz="2800" spc="-5" dirty="0">
                <a:latin typeface="微软雅黑" panose="020B0503020204020204" charset="-122"/>
                <a:cs typeface="微软雅黑" panose="020B0503020204020204" charset="-122"/>
              </a:rPr>
              <a:t>即社会总产品的价值补偿和实物</a:t>
            </a:r>
            <a:r>
              <a:rPr sz="2800" dirty="0">
                <a:latin typeface="微软雅黑" panose="020B0503020204020204" charset="-122"/>
                <a:cs typeface="微软雅黑" panose="020B0503020204020204" charset="-122"/>
              </a:rPr>
              <a:t>补</a:t>
            </a:r>
            <a:r>
              <a:rPr sz="2800" spc="-5" dirty="0">
                <a:latin typeface="微软雅黑" panose="020B0503020204020204" charset="-122"/>
                <a:cs typeface="微软雅黑" panose="020B0503020204020204" charset="-122"/>
              </a:rPr>
              <a:t>偿问</a:t>
            </a:r>
            <a:r>
              <a:rPr sz="2800" dirty="0">
                <a:latin typeface="微软雅黑" panose="020B0503020204020204" charset="-122"/>
                <a:cs typeface="微软雅黑" panose="020B0503020204020204" charset="-122"/>
              </a:rPr>
              <a:t>题</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18" name="object 18"/>
          <p:cNvSpPr txBox="1">
            <a:spLocks noGrp="1"/>
          </p:cNvSpPr>
          <p:nvPr>
            <p:ph type="title"/>
          </p:nvPr>
        </p:nvSpPr>
        <p:spPr>
          <a:xfrm>
            <a:off x="614680" y="62865"/>
            <a:ext cx="936561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638300" y="1193800"/>
            <a:ext cx="4629150" cy="56642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Microsoft JhengHei" panose="020B0604030504040204" charset="-120"/>
                <a:cs typeface="Microsoft JhengHei" panose="020B0604030504040204" charset="-120"/>
              </a:rPr>
              <a:t>社会总</a:t>
            </a:r>
            <a:r>
              <a:rPr sz="3600" b="1" dirty="0">
                <a:latin typeface="Microsoft JhengHei" panose="020B0604030504040204" charset="-120"/>
                <a:cs typeface="Microsoft JhengHei" panose="020B0604030504040204" charset="-120"/>
              </a:rPr>
              <a:t>产品的构成</a:t>
            </a:r>
            <a:endParaRPr sz="3600">
              <a:latin typeface="Microsoft JhengHei" panose="020B0604030504040204" charset="-120"/>
              <a:cs typeface="Microsoft JhengHei" panose="020B0604030504040204" charset="-120"/>
            </a:endParaRPr>
          </a:p>
        </p:txBody>
      </p:sp>
      <p:sp>
        <p:nvSpPr>
          <p:cNvPr id="6" name="object 6"/>
          <p:cNvSpPr txBox="1"/>
          <p:nvPr/>
        </p:nvSpPr>
        <p:spPr>
          <a:xfrm>
            <a:off x="6471665" y="3361182"/>
            <a:ext cx="3500754" cy="524510"/>
          </a:xfrm>
          <a:prstGeom prst="rect">
            <a:avLst/>
          </a:prstGeom>
          <a:ln w="16763">
            <a:solidFill>
              <a:srgbClr val="FF0000"/>
            </a:solidFill>
          </a:ln>
        </p:spPr>
        <p:txBody>
          <a:bodyPr vert="horz" wrap="square" lIns="0" tIns="25400" rIns="0" bIns="0" rtlCol="0">
            <a:spAutoFit/>
          </a:bodyPr>
          <a:lstStyle/>
          <a:p>
            <a:pPr marL="90805">
              <a:lnSpc>
                <a:spcPct val="100000"/>
              </a:lnSpc>
              <a:spcBef>
                <a:spcPts val="200"/>
              </a:spcBef>
            </a:pPr>
            <a:r>
              <a:rPr sz="2800" b="1" spc="5" dirty="0">
                <a:latin typeface="微软雅黑" panose="020B0503020204020204" charset="-122"/>
                <a:cs typeface="微软雅黑" panose="020B0503020204020204" charset="-122"/>
              </a:rPr>
              <a:t>剩余价值</a:t>
            </a:r>
            <a:r>
              <a:rPr sz="2800" b="1" spc="425" dirty="0">
                <a:latin typeface="Microsoft JhengHei" panose="020B0604030504040204" charset="-120"/>
                <a:cs typeface="Microsoft JhengHei" panose="020B0604030504040204" charset="-120"/>
              </a:rPr>
              <a:t>(</a:t>
            </a:r>
            <a:r>
              <a:rPr sz="2800" b="1" spc="665" dirty="0">
                <a:latin typeface="Microsoft JhengHei" panose="020B0604030504040204" charset="-120"/>
                <a:cs typeface="Microsoft JhengHei" panose="020B0604030504040204" charset="-120"/>
              </a:rPr>
              <a:t> </a:t>
            </a:r>
            <a:r>
              <a:rPr sz="2800" b="1" spc="-1255" dirty="0">
                <a:latin typeface="Microsoft JhengHei" panose="020B0604030504040204" charset="-120"/>
                <a:cs typeface="Microsoft JhengHei" panose="020B0604030504040204" charset="-120"/>
              </a:rPr>
              <a:t>m</a:t>
            </a:r>
            <a:r>
              <a:rPr sz="2800" b="1" spc="450" dirty="0">
                <a:latin typeface="Microsoft JhengHei" panose="020B0604030504040204" charset="-120"/>
                <a:cs typeface="Microsoft JhengHei" panose="020B0604030504040204" charset="-120"/>
              </a:rPr>
              <a:t> </a:t>
            </a:r>
            <a:r>
              <a:rPr sz="2800" b="1" spc="650" dirty="0">
                <a:latin typeface="Microsoft JhengHei" panose="020B0604030504040204" charset="-120"/>
                <a:cs typeface="Microsoft JhengHei" panose="020B0604030504040204" charset="-120"/>
              </a:rPr>
              <a:t>)</a:t>
            </a:r>
            <a:endParaRPr sz="2800">
              <a:latin typeface="Microsoft JhengHei" panose="020B0604030504040204" charset="-120"/>
              <a:cs typeface="Microsoft JhengHei" panose="020B0604030504040204" charset="-120"/>
            </a:endParaRPr>
          </a:p>
        </p:txBody>
      </p:sp>
      <p:sp>
        <p:nvSpPr>
          <p:cNvPr id="7" name="object 7"/>
          <p:cNvSpPr/>
          <p:nvPr/>
        </p:nvSpPr>
        <p:spPr>
          <a:xfrm>
            <a:off x="6166865" y="3513582"/>
            <a:ext cx="304800" cy="0"/>
          </a:xfrm>
          <a:custGeom>
            <a:avLst/>
            <a:gdLst/>
            <a:ahLst/>
            <a:cxnLst/>
            <a:rect l="l" t="t" r="r" b="b"/>
            <a:pathLst>
              <a:path w="304800">
                <a:moveTo>
                  <a:pt x="0" y="0"/>
                </a:moveTo>
                <a:lnTo>
                  <a:pt x="304800" y="0"/>
                </a:lnTo>
              </a:path>
            </a:pathLst>
          </a:custGeom>
          <a:ln w="16764">
            <a:solidFill>
              <a:srgbClr val="FF0000"/>
            </a:solidFill>
          </a:ln>
        </p:spPr>
        <p:txBody>
          <a:bodyPr wrap="square" lIns="0" tIns="0" rIns="0" bIns="0" rtlCol="0"/>
          <a:lstStyle/>
          <a:p/>
        </p:txBody>
      </p:sp>
      <p:sp>
        <p:nvSpPr>
          <p:cNvPr id="8" name="object 8"/>
          <p:cNvSpPr txBox="1"/>
          <p:nvPr/>
        </p:nvSpPr>
        <p:spPr>
          <a:xfrm>
            <a:off x="6471665" y="2660142"/>
            <a:ext cx="3500754" cy="524510"/>
          </a:xfrm>
          <a:prstGeom prst="rect">
            <a:avLst/>
          </a:prstGeom>
          <a:ln w="16763">
            <a:solidFill>
              <a:srgbClr val="FF0000"/>
            </a:solidFill>
          </a:ln>
        </p:spPr>
        <p:txBody>
          <a:bodyPr vert="horz" wrap="square" lIns="0" tIns="40005" rIns="0" bIns="0" rtlCol="0">
            <a:spAutoFit/>
          </a:bodyPr>
          <a:lstStyle/>
          <a:p>
            <a:pPr marL="90805">
              <a:lnSpc>
                <a:spcPct val="100000"/>
              </a:lnSpc>
              <a:spcBef>
                <a:spcPts val="315"/>
              </a:spcBef>
            </a:pPr>
            <a:r>
              <a:rPr sz="2800" b="1" dirty="0">
                <a:latin typeface="微软雅黑" panose="020B0503020204020204" charset="-122"/>
                <a:cs typeface="微软雅黑" panose="020B0503020204020204" charset="-122"/>
              </a:rPr>
              <a:t>可变资本</a:t>
            </a:r>
            <a:r>
              <a:rPr sz="2800" b="1" spc="425" dirty="0">
                <a:latin typeface="Microsoft JhengHei" panose="020B0604030504040204" charset="-120"/>
                <a:cs typeface="Microsoft JhengHei" panose="020B0604030504040204" charset="-120"/>
              </a:rPr>
              <a:t>(</a:t>
            </a:r>
            <a:r>
              <a:rPr sz="2800" b="1" spc="665" dirty="0">
                <a:latin typeface="Microsoft JhengHei" panose="020B0604030504040204" charset="-120"/>
                <a:cs typeface="Microsoft JhengHei" panose="020B0604030504040204" charset="-120"/>
              </a:rPr>
              <a:t> </a:t>
            </a:r>
            <a:r>
              <a:rPr sz="2800" b="1" spc="-110" dirty="0">
                <a:latin typeface="Microsoft JhengHei" panose="020B0604030504040204" charset="-120"/>
                <a:cs typeface="Microsoft JhengHei" panose="020B0604030504040204" charset="-120"/>
              </a:rPr>
              <a:t>v</a:t>
            </a:r>
            <a:r>
              <a:rPr sz="2800" b="1" spc="459" dirty="0">
                <a:latin typeface="Microsoft JhengHei" panose="020B0604030504040204" charset="-120"/>
                <a:cs typeface="Microsoft JhengHei" panose="020B0604030504040204" charset="-120"/>
              </a:rPr>
              <a:t> </a:t>
            </a:r>
            <a:r>
              <a:rPr sz="2800" b="1" spc="650" dirty="0">
                <a:latin typeface="Microsoft JhengHei" panose="020B0604030504040204" charset="-120"/>
                <a:cs typeface="Microsoft JhengHei" panose="020B0604030504040204" charset="-120"/>
              </a:rPr>
              <a:t>)</a:t>
            </a:r>
            <a:endParaRPr sz="2800">
              <a:latin typeface="Microsoft JhengHei" panose="020B0604030504040204" charset="-120"/>
              <a:cs typeface="Microsoft JhengHei" panose="020B0604030504040204" charset="-120"/>
            </a:endParaRPr>
          </a:p>
        </p:txBody>
      </p:sp>
      <p:sp>
        <p:nvSpPr>
          <p:cNvPr id="9" name="object 9"/>
          <p:cNvSpPr/>
          <p:nvPr/>
        </p:nvSpPr>
        <p:spPr>
          <a:xfrm>
            <a:off x="6166865" y="2903982"/>
            <a:ext cx="304800" cy="0"/>
          </a:xfrm>
          <a:custGeom>
            <a:avLst/>
            <a:gdLst/>
            <a:ahLst/>
            <a:cxnLst/>
            <a:rect l="l" t="t" r="r" b="b"/>
            <a:pathLst>
              <a:path w="304800">
                <a:moveTo>
                  <a:pt x="0" y="0"/>
                </a:moveTo>
                <a:lnTo>
                  <a:pt x="304800" y="0"/>
                </a:lnTo>
              </a:path>
            </a:pathLst>
          </a:custGeom>
          <a:ln w="16764">
            <a:solidFill>
              <a:srgbClr val="FF0000"/>
            </a:solidFill>
          </a:ln>
        </p:spPr>
        <p:txBody>
          <a:bodyPr wrap="square" lIns="0" tIns="0" rIns="0" bIns="0" rtlCol="0"/>
          <a:lstStyle/>
          <a:p/>
        </p:txBody>
      </p:sp>
      <p:sp>
        <p:nvSpPr>
          <p:cNvPr id="10" name="object 10"/>
          <p:cNvSpPr txBox="1"/>
          <p:nvPr/>
        </p:nvSpPr>
        <p:spPr>
          <a:xfrm>
            <a:off x="6471665" y="1989582"/>
            <a:ext cx="3500754" cy="524510"/>
          </a:xfrm>
          <a:prstGeom prst="rect">
            <a:avLst/>
          </a:prstGeom>
          <a:ln w="16763">
            <a:solidFill>
              <a:srgbClr val="FF0000"/>
            </a:solidFill>
          </a:ln>
        </p:spPr>
        <p:txBody>
          <a:bodyPr vert="horz" wrap="square" lIns="0" tIns="24765" rIns="0" bIns="0" rtlCol="0">
            <a:spAutoFit/>
          </a:bodyPr>
          <a:lstStyle/>
          <a:p>
            <a:pPr marL="90805">
              <a:lnSpc>
                <a:spcPct val="100000"/>
              </a:lnSpc>
              <a:spcBef>
                <a:spcPts val="195"/>
              </a:spcBef>
              <a:tabLst>
                <a:tab pos="1797685" algn="l"/>
              </a:tabLst>
            </a:pPr>
            <a:r>
              <a:rPr sz="2800" b="1" spc="5" dirty="0">
                <a:latin typeface="微软雅黑" panose="020B0503020204020204" charset="-122"/>
                <a:cs typeface="微软雅黑" panose="020B0503020204020204" charset="-122"/>
              </a:rPr>
              <a:t>不变资本</a:t>
            </a:r>
            <a:r>
              <a:rPr sz="2800" b="1" spc="-275" dirty="0">
                <a:latin typeface="微软雅黑" panose="020B0503020204020204" charset="-122"/>
                <a:cs typeface="微软雅黑" panose="020B0503020204020204" charset="-122"/>
              </a:rPr>
              <a:t>(	</a:t>
            </a:r>
            <a:r>
              <a:rPr sz="2800" b="1" spc="-10" dirty="0">
                <a:latin typeface="Microsoft JhengHei" panose="020B0604030504040204" charset="-120"/>
                <a:cs typeface="Microsoft JhengHei" panose="020B0604030504040204" charset="-120"/>
              </a:rPr>
              <a:t>c</a:t>
            </a:r>
            <a:r>
              <a:rPr sz="2800" b="1" spc="450" dirty="0">
                <a:latin typeface="Microsoft JhengHei" panose="020B0604030504040204" charset="-120"/>
                <a:cs typeface="Microsoft JhengHei" panose="020B0604030504040204" charset="-120"/>
              </a:rPr>
              <a:t> </a:t>
            </a:r>
            <a:r>
              <a:rPr sz="2800" b="1" spc="650" dirty="0">
                <a:latin typeface="Microsoft JhengHei" panose="020B0604030504040204" charset="-120"/>
                <a:cs typeface="Microsoft JhengHei" panose="020B0604030504040204" charset="-120"/>
              </a:rPr>
              <a:t>)</a:t>
            </a:r>
            <a:endParaRPr sz="2800">
              <a:latin typeface="Microsoft JhengHei" panose="020B0604030504040204" charset="-120"/>
              <a:cs typeface="Microsoft JhengHei" panose="020B0604030504040204" charset="-120"/>
            </a:endParaRPr>
          </a:p>
        </p:txBody>
      </p:sp>
      <p:sp>
        <p:nvSpPr>
          <p:cNvPr id="11" name="object 11"/>
          <p:cNvSpPr/>
          <p:nvPr/>
        </p:nvSpPr>
        <p:spPr>
          <a:xfrm>
            <a:off x="6166865" y="2370582"/>
            <a:ext cx="304800" cy="0"/>
          </a:xfrm>
          <a:custGeom>
            <a:avLst/>
            <a:gdLst/>
            <a:ahLst/>
            <a:cxnLst/>
            <a:rect l="l" t="t" r="r" b="b"/>
            <a:pathLst>
              <a:path w="304800">
                <a:moveTo>
                  <a:pt x="0" y="0"/>
                </a:moveTo>
                <a:lnTo>
                  <a:pt x="304800" y="0"/>
                </a:lnTo>
              </a:path>
            </a:pathLst>
          </a:custGeom>
          <a:ln w="16764">
            <a:solidFill>
              <a:srgbClr val="FF0000"/>
            </a:solidFill>
          </a:ln>
        </p:spPr>
        <p:txBody>
          <a:bodyPr wrap="square" lIns="0" tIns="0" rIns="0" bIns="0" rtlCol="0"/>
          <a:lstStyle/>
          <a:p/>
        </p:txBody>
      </p:sp>
      <p:sp>
        <p:nvSpPr>
          <p:cNvPr id="12" name="object 12"/>
          <p:cNvSpPr/>
          <p:nvPr/>
        </p:nvSpPr>
        <p:spPr>
          <a:xfrm>
            <a:off x="6166865" y="2370582"/>
            <a:ext cx="0" cy="1143000"/>
          </a:xfrm>
          <a:custGeom>
            <a:avLst/>
            <a:gdLst/>
            <a:ahLst/>
            <a:cxnLst/>
            <a:rect l="l" t="t" r="r" b="b"/>
            <a:pathLst>
              <a:path h="1143000">
                <a:moveTo>
                  <a:pt x="0" y="0"/>
                </a:moveTo>
                <a:lnTo>
                  <a:pt x="0" y="1143000"/>
                </a:lnTo>
              </a:path>
            </a:pathLst>
          </a:custGeom>
          <a:ln w="16764">
            <a:solidFill>
              <a:srgbClr val="FF0000"/>
            </a:solidFill>
          </a:ln>
        </p:spPr>
        <p:txBody>
          <a:bodyPr wrap="square" lIns="0" tIns="0" rIns="0" bIns="0" rtlCol="0"/>
          <a:lstStyle/>
          <a:p/>
        </p:txBody>
      </p:sp>
      <p:sp>
        <p:nvSpPr>
          <p:cNvPr id="13" name="object 13"/>
          <p:cNvSpPr/>
          <p:nvPr/>
        </p:nvSpPr>
        <p:spPr>
          <a:xfrm>
            <a:off x="5862065" y="2903982"/>
            <a:ext cx="304800" cy="0"/>
          </a:xfrm>
          <a:custGeom>
            <a:avLst/>
            <a:gdLst/>
            <a:ahLst/>
            <a:cxnLst/>
            <a:rect l="l" t="t" r="r" b="b"/>
            <a:pathLst>
              <a:path w="304800">
                <a:moveTo>
                  <a:pt x="0" y="0"/>
                </a:moveTo>
                <a:lnTo>
                  <a:pt x="304800" y="0"/>
                </a:lnTo>
              </a:path>
            </a:pathLst>
          </a:custGeom>
          <a:ln w="16764">
            <a:solidFill>
              <a:srgbClr val="FF0000"/>
            </a:solidFill>
          </a:ln>
        </p:spPr>
        <p:txBody>
          <a:bodyPr wrap="square" lIns="0" tIns="0" rIns="0" bIns="0" rtlCol="0"/>
          <a:lstStyle/>
          <a:p/>
        </p:txBody>
      </p:sp>
      <p:sp>
        <p:nvSpPr>
          <p:cNvPr id="14" name="object 14"/>
          <p:cNvSpPr/>
          <p:nvPr/>
        </p:nvSpPr>
        <p:spPr>
          <a:xfrm>
            <a:off x="2798826" y="2891789"/>
            <a:ext cx="859790" cy="829310"/>
          </a:xfrm>
          <a:custGeom>
            <a:avLst/>
            <a:gdLst/>
            <a:ahLst/>
            <a:cxnLst/>
            <a:rect l="l" t="t" r="r" b="b"/>
            <a:pathLst>
              <a:path w="859789" h="829310">
                <a:moveTo>
                  <a:pt x="0" y="829310"/>
                </a:moveTo>
                <a:lnTo>
                  <a:pt x="429641" y="829310"/>
                </a:lnTo>
                <a:lnTo>
                  <a:pt x="429641" y="0"/>
                </a:lnTo>
                <a:lnTo>
                  <a:pt x="859282" y="0"/>
                </a:lnTo>
              </a:path>
            </a:pathLst>
          </a:custGeom>
          <a:ln w="16764">
            <a:solidFill>
              <a:srgbClr val="FF0000"/>
            </a:solidFill>
          </a:ln>
        </p:spPr>
        <p:txBody>
          <a:bodyPr wrap="square" lIns="0" tIns="0" rIns="0" bIns="0" rtlCol="0"/>
          <a:lstStyle/>
          <a:p/>
        </p:txBody>
      </p:sp>
      <p:sp>
        <p:nvSpPr>
          <p:cNvPr id="15" name="object 15"/>
          <p:cNvSpPr/>
          <p:nvPr/>
        </p:nvSpPr>
        <p:spPr>
          <a:xfrm>
            <a:off x="2798826" y="4150614"/>
            <a:ext cx="847090" cy="818515"/>
          </a:xfrm>
          <a:custGeom>
            <a:avLst/>
            <a:gdLst/>
            <a:ahLst/>
            <a:cxnLst/>
            <a:rect l="l" t="t" r="r" b="b"/>
            <a:pathLst>
              <a:path w="847089" h="818514">
                <a:moveTo>
                  <a:pt x="0" y="0"/>
                </a:moveTo>
                <a:lnTo>
                  <a:pt x="423418" y="0"/>
                </a:lnTo>
                <a:lnTo>
                  <a:pt x="423418" y="818007"/>
                </a:lnTo>
                <a:lnTo>
                  <a:pt x="846836" y="818007"/>
                </a:lnTo>
              </a:path>
            </a:pathLst>
          </a:custGeom>
          <a:ln w="16763">
            <a:solidFill>
              <a:srgbClr val="FF0000"/>
            </a:solidFill>
          </a:ln>
        </p:spPr>
        <p:txBody>
          <a:bodyPr wrap="square" lIns="0" tIns="0" rIns="0" bIns="0" rtlCol="0"/>
          <a:lstStyle/>
          <a:p/>
        </p:txBody>
      </p:sp>
      <p:sp>
        <p:nvSpPr>
          <p:cNvPr id="16" name="object 16"/>
          <p:cNvSpPr/>
          <p:nvPr/>
        </p:nvSpPr>
        <p:spPr>
          <a:xfrm>
            <a:off x="5845302" y="4950714"/>
            <a:ext cx="422275" cy="10795"/>
          </a:xfrm>
          <a:custGeom>
            <a:avLst/>
            <a:gdLst/>
            <a:ahLst/>
            <a:cxnLst/>
            <a:rect l="l" t="t" r="r" b="b"/>
            <a:pathLst>
              <a:path w="422275" h="10795">
                <a:moveTo>
                  <a:pt x="0" y="0"/>
                </a:moveTo>
                <a:lnTo>
                  <a:pt x="422148" y="10668"/>
                </a:lnTo>
              </a:path>
            </a:pathLst>
          </a:custGeom>
          <a:ln w="16764">
            <a:solidFill>
              <a:srgbClr val="FF0000"/>
            </a:solidFill>
          </a:ln>
        </p:spPr>
        <p:txBody>
          <a:bodyPr wrap="square" lIns="0" tIns="0" rIns="0" bIns="0" rtlCol="0"/>
          <a:lstStyle/>
          <a:p/>
        </p:txBody>
      </p:sp>
      <p:sp>
        <p:nvSpPr>
          <p:cNvPr id="17" name="object 17"/>
          <p:cNvSpPr/>
          <p:nvPr/>
        </p:nvSpPr>
        <p:spPr>
          <a:xfrm>
            <a:off x="6267450" y="4427982"/>
            <a:ext cx="0" cy="1143000"/>
          </a:xfrm>
          <a:custGeom>
            <a:avLst/>
            <a:gdLst/>
            <a:ahLst/>
            <a:cxnLst/>
            <a:rect l="l" t="t" r="r" b="b"/>
            <a:pathLst>
              <a:path h="1143000">
                <a:moveTo>
                  <a:pt x="0" y="0"/>
                </a:moveTo>
                <a:lnTo>
                  <a:pt x="0" y="1143000"/>
                </a:lnTo>
              </a:path>
            </a:pathLst>
          </a:custGeom>
          <a:ln w="16764">
            <a:solidFill>
              <a:srgbClr val="FF0000"/>
            </a:solidFill>
          </a:ln>
        </p:spPr>
        <p:txBody>
          <a:bodyPr wrap="square" lIns="0" tIns="0" rIns="0" bIns="0" rtlCol="0"/>
          <a:lstStyle/>
          <a:p/>
        </p:txBody>
      </p:sp>
      <p:sp>
        <p:nvSpPr>
          <p:cNvPr id="18" name="object 18"/>
          <p:cNvSpPr/>
          <p:nvPr/>
        </p:nvSpPr>
        <p:spPr>
          <a:xfrm>
            <a:off x="6267450" y="4427982"/>
            <a:ext cx="304800" cy="0"/>
          </a:xfrm>
          <a:custGeom>
            <a:avLst/>
            <a:gdLst/>
            <a:ahLst/>
            <a:cxnLst/>
            <a:rect l="l" t="t" r="r" b="b"/>
            <a:pathLst>
              <a:path w="304800">
                <a:moveTo>
                  <a:pt x="0" y="0"/>
                </a:moveTo>
                <a:lnTo>
                  <a:pt x="304800" y="0"/>
                </a:lnTo>
              </a:path>
            </a:pathLst>
          </a:custGeom>
          <a:ln w="16764">
            <a:solidFill>
              <a:srgbClr val="FF0000"/>
            </a:solidFill>
          </a:ln>
        </p:spPr>
        <p:txBody>
          <a:bodyPr wrap="square" lIns="0" tIns="0" rIns="0" bIns="0" rtlCol="0"/>
          <a:lstStyle/>
          <a:p/>
        </p:txBody>
      </p:sp>
      <p:sp>
        <p:nvSpPr>
          <p:cNvPr id="19" name="object 19"/>
          <p:cNvSpPr/>
          <p:nvPr/>
        </p:nvSpPr>
        <p:spPr>
          <a:xfrm>
            <a:off x="6572250" y="4199382"/>
            <a:ext cx="2225040" cy="524510"/>
          </a:xfrm>
          <a:custGeom>
            <a:avLst/>
            <a:gdLst/>
            <a:ahLst/>
            <a:cxnLst/>
            <a:rect l="l" t="t" r="r" b="b"/>
            <a:pathLst>
              <a:path w="2225040" h="524510">
                <a:moveTo>
                  <a:pt x="0" y="524256"/>
                </a:moveTo>
                <a:lnTo>
                  <a:pt x="2225040" y="524256"/>
                </a:lnTo>
                <a:lnTo>
                  <a:pt x="2225040" y="0"/>
                </a:lnTo>
                <a:lnTo>
                  <a:pt x="0" y="0"/>
                </a:lnTo>
                <a:lnTo>
                  <a:pt x="0" y="524256"/>
                </a:lnTo>
                <a:close/>
              </a:path>
            </a:pathLst>
          </a:custGeom>
          <a:ln w="16764">
            <a:solidFill>
              <a:srgbClr val="FF0000"/>
            </a:solidFill>
          </a:ln>
        </p:spPr>
        <p:txBody>
          <a:bodyPr wrap="square" lIns="0" tIns="0" rIns="0" bIns="0" rtlCol="0"/>
          <a:lstStyle/>
          <a:p/>
        </p:txBody>
      </p:sp>
      <p:sp>
        <p:nvSpPr>
          <p:cNvPr id="20" name="object 20"/>
          <p:cNvSpPr/>
          <p:nvPr/>
        </p:nvSpPr>
        <p:spPr>
          <a:xfrm>
            <a:off x="6441947" y="4130090"/>
            <a:ext cx="1891029" cy="784682"/>
          </a:xfrm>
          <a:prstGeom prst="rect">
            <a:avLst/>
          </a:prstGeom>
          <a:blipFill>
            <a:blip r:embed="rId2" cstate="print"/>
            <a:stretch>
              <a:fillRect/>
            </a:stretch>
          </a:blipFill>
        </p:spPr>
        <p:txBody>
          <a:bodyPr wrap="square" lIns="0" tIns="0" rIns="0" bIns="0" rtlCol="0"/>
          <a:lstStyle/>
          <a:p/>
        </p:txBody>
      </p:sp>
      <p:sp>
        <p:nvSpPr>
          <p:cNvPr id="21" name="object 21"/>
          <p:cNvSpPr txBox="1"/>
          <p:nvPr/>
        </p:nvSpPr>
        <p:spPr>
          <a:xfrm>
            <a:off x="6572250" y="4199382"/>
            <a:ext cx="2225040" cy="524510"/>
          </a:xfrm>
          <a:prstGeom prst="rect">
            <a:avLst/>
          </a:prstGeom>
          <a:ln w="16763">
            <a:solidFill>
              <a:srgbClr val="FF0000"/>
            </a:solidFill>
          </a:ln>
        </p:spPr>
        <p:txBody>
          <a:bodyPr vert="horz" wrap="square" lIns="0" tIns="17780" rIns="0" bIns="0" rtlCol="0">
            <a:spAutoFit/>
          </a:bodyPr>
          <a:lstStyle/>
          <a:p>
            <a:pPr marL="91440">
              <a:lnSpc>
                <a:spcPct val="100000"/>
              </a:lnSpc>
              <a:spcBef>
                <a:spcPts val="140"/>
              </a:spcBef>
            </a:pPr>
            <a:r>
              <a:rPr sz="2800" b="1" dirty="0">
                <a:latin typeface="微软雅黑" panose="020B0503020204020204" charset="-122"/>
                <a:cs typeface="微软雅黑" panose="020B0503020204020204" charset="-122"/>
              </a:rPr>
              <a:t>生产资料</a:t>
            </a:r>
            <a:endParaRPr sz="2800">
              <a:latin typeface="微软雅黑" panose="020B0503020204020204" charset="-122"/>
              <a:cs typeface="微软雅黑" panose="020B0503020204020204" charset="-122"/>
            </a:endParaRPr>
          </a:p>
        </p:txBody>
      </p:sp>
      <p:sp>
        <p:nvSpPr>
          <p:cNvPr id="22" name="object 22"/>
          <p:cNvSpPr/>
          <p:nvPr/>
        </p:nvSpPr>
        <p:spPr>
          <a:xfrm>
            <a:off x="6572250" y="5266182"/>
            <a:ext cx="2225040" cy="524510"/>
          </a:xfrm>
          <a:custGeom>
            <a:avLst/>
            <a:gdLst/>
            <a:ahLst/>
            <a:cxnLst/>
            <a:rect l="l" t="t" r="r" b="b"/>
            <a:pathLst>
              <a:path w="2225040" h="524510">
                <a:moveTo>
                  <a:pt x="0" y="524256"/>
                </a:moveTo>
                <a:lnTo>
                  <a:pt x="2225040" y="524256"/>
                </a:lnTo>
                <a:lnTo>
                  <a:pt x="2225040" y="0"/>
                </a:lnTo>
                <a:lnTo>
                  <a:pt x="0" y="0"/>
                </a:lnTo>
                <a:lnTo>
                  <a:pt x="0" y="524256"/>
                </a:lnTo>
                <a:close/>
              </a:path>
            </a:pathLst>
          </a:custGeom>
          <a:ln w="16764">
            <a:solidFill>
              <a:srgbClr val="FF0000"/>
            </a:solidFill>
          </a:ln>
        </p:spPr>
        <p:txBody>
          <a:bodyPr wrap="square" lIns="0" tIns="0" rIns="0" bIns="0" rtlCol="0"/>
          <a:lstStyle/>
          <a:p/>
        </p:txBody>
      </p:sp>
      <p:sp>
        <p:nvSpPr>
          <p:cNvPr id="23" name="object 23"/>
          <p:cNvSpPr/>
          <p:nvPr/>
        </p:nvSpPr>
        <p:spPr>
          <a:xfrm>
            <a:off x="6441947" y="5196840"/>
            <a:ext cx="1891029" cy="784682"/>
          </a:xfrm>
          <a:prstGeom prst="rect">
            <a:avLst/>
          </a:prstGeom>
          <a:blipFill>
            <a:blip r:embed="rId3" cstate="print"/>
            <a:stretch>
              <a:fillRect/>
            </a:stretch>
          </a:blipFill>
        </p:spPr>
        <p:txBody>
          <a:bodyPr wrap="square" lIns="0" tIns="0" rIns="0" bIns="0" rtlCol="0"/>
          <a:lstStyle/>
          <a:p/>
        </p:txBody>
      </p:sp>
      <p:sp>
        <p:nvSpPr>
          <p:cNvPr id="24" name="object 24"/>
          <p:cNvSpPr txBox="1"/>
          <p:nvPr/>
        </p:nvSpPr>
        <p:spPr>
          <a:xfrm>
            <a:off x="6572250" y="5266182"/>
            <a:ext cx="2225040" cy="524510"/>
          </a:xfrm>
          <a:prstGeom prst="rect">
            <a:avLst/>
          </a:prstGeom>
          <a:ln w="16763">
            <a:solidFill>
              <a:srgbClr val="FF0000"/>
            </a:solidFill>
          </a:ln>
        </p:spPr>
        <p:txBody>
          <a:bodyPr vert="horz" wrap="square" lIns="0" tIns="17780" rIns="0" bIns="0" rtlCol="0">
            <a:spAutoFit/>
          </a:bodyPr>
          <a:lstStyle/>
          <a:p>
            <a:pPr marL="91440">
              <a:lnSpc>
                <a:spcPct val="100000"/>
              </a:lnSpc>
              <a:spcBef>
                <a:spcPts val="140"/>
              </a:spcBef>
            </a:pPr>
            <a:r>
              <a:rPr sz="2800" b="1" dirty="0">
                <a:latin typeface="微软雅黑" panose="020B0503020204020204" charset="-122"/>
                <a:cs typeface="微软雅黑" panose="020B0503020204020204" charset="-122"/>
              </a:rPr>
              <a:t>消费资料</a:t>
            </a:r>
            <a:endParaRPr sz="2800">
              <a:latin typeface="微软雅黑" panose="020B0503020204020204" charset="-122"/>
              <a:cs typeface="微软雅黑" panose="020B0503020204020204" charset="-122"/>
            </a:endParaRPr>
          </a:p>
        </p:txBody>
      </p:sp>
      <p:sp>
        <p:nvSpPr>
          <p:cNvPr id="25" name="object 25"/>
          <p:cNvSpPr/>
          <p:nvPr/>
        </p:nvSpPr>
        <p:spPr>
          <a:xfrm>
            <a:off x="6267450" y="5570982"/>
            <a:ext cx="304800" cy="0"/>
          </a:xfrm>
          <a:custGeom>
            <a:avLst/>
            <a:gdLst/>
            <a:ahLst/>
            <a:cxnLst/>
            <a:rect l="l" t="t" r="r" b="b"/>
            <a:pathLst>
              <a:path w="304800">
                <a:moveTo>
                  <a:pt x="0" y="0"/>
                </a:moveTo>
                <a:lnTo>
                  <a:pt x="304800" y="0"/>
                </a:lnTo>
              </a:path>
            </a:pathLst>
          </a:custGeom>
          <a:ln w="16764">
            <a:solidFill>
              <a:srgbClr val="FF0000"/>
            </a:solidFill>
          </a:ln>
        </p:spPr>
        <p:txBody>
          <a:bodyPr wrap="square" lIns="0" tIns="0" rIns="0" bIns="0" rtlCol="0"/>
          <a:lstStyle/>
          <a:p/>
        </p:txBody>
      </p:sp>
      <p:sp>
        <p:nvSpPr>
          <p:cNvPr id="26" name="object 26"/>
          <p:cNvSpPr txBox="1"/>
          <p:nvPr/>
        </p:nvSpPr>
        <p:spPr>
          <a:xfrm>
            <a:off x="3635502" y="2660142"/>
            <a:ext cx="2207260" cy="524510"/>
          </a:xfrm>
          <a:prstGeom prst="rect">
            <a:avLst/>
          </a:prstGeom>
          <a:ln w="16764">
            <a:solidFill>
              <a:srgbClr val="FF0000"/>
            </a:solidFill>
          </a:ln>
        </p:spPr>
        <p:txBody>
          <a:bodyPr vert="horz" wrap="square" lIns="0" tIns="2540" rIns="0" bIns="0" rtlCol="0">
            <a:spAutoFit/>
          </a:bodyPr>
          <a:lstStyle/>
          <a:p>
            <a:pPr marL="90805">
              <a:lnSpc>
                <a:spcPct val="100000"/>
              </a:lnSpc>
              <a:spcBef>
                <a:spcPts val="20"/>
              </a:spcBef>
            </a:pPr>
            <a:r>
              <a:rPr sz="2800" b="1" spc="5" dirty="0">
                <a:latin typeface="微软雅黑" panose="020B0503020204020204" charset="-122"/>
                <a:cs typeface="微软雅黑" panose="020B0503020204020204" charset="-122"/>
              </a:rPr>
              <a:t>价值形态</a:t>
            </a:r>
            <a:endParaRPr sz="2800">
              <a:latin typeface="微软雅黑" panose="020B0503020204020204" charset="-122"/>
              <a:cs typeface="微软雅黑" panose="020B0503020204020204" charset="-122"/>
            </a:endParaRPr>
          </a:p>
        </p:txBody>
      </p:sp>
      <p:sp>
        <p:nvSpPr>
          <p:cNvPr id="27" name="object 27"/>
          <p:cNvSpPr/>
          <p:nvPr/>
        </p:nvSpPr>
        <p:spPr>
          <a:xfrm>
            <a:off x="3635502" y="4589526"/>
            <a:ext cx="2207260" cy="524510"/>
          </a:xfrm>
          <a:custGeom>
            <a:avLst/>
            <a:gdLst/>
            <a:ahLst/>
            <a:cxnLst/>
            <a:rect l="l" t="t" r="r" b="b"/>
            <a:pathLst>
              <a:path w="2207260" h="524510">
                <a:moveTo>
                  <a:pt x="0" y="524256"/>
                </a:moveTo>
                <a:lnTo>
                  <a:pt x="2206752" y="524256"/>
                </a:lnTo>
                <a:lnTo>
                  <a:pt x="2206752" y="0"/>
                </a:lnTo>
                <a:lnTo>
                  <a:pt x="0" y="0"/>
                </a:lnTo>
                <a:lnTo>
                  <a:pt x="0" y="524256"/>
                </a:lnTo>
                <a:close/>
              </a:path>
            </a:pathLst>
          </a:custGeom>
          <a:ln w="16764">
            <a:solidFill>
              <a:srgbClr val="FF0000"/>
            </a:solidFill>
          </a:ln>
        </p:spPr>
        <p:txBody>
          <a:bodyPr wrap="square" lIns="0" tIns="0" rIns="0" bIns="0" rtlCol="0"/>
          <a:lstStyle/>
          <a:p/>
        </p:txBody>
      </p:sp>
      <p:sp>
        <p:nvSpPr>
          <p:cNvPr id="28" name="object 28"/>
          <p:cNvSpPr txBox="1"/>
          <p:nvPr/>
        </p:nvSpPr>
        <p:spPr>
          <a:xfrm>
            <a:off x="3635502" y="4589526"/>
            <a:ext cx="2207260" cy="524510"/>
          </a:xfrm>
          <a:prstGeom prst="rect">
            <a:avLst/>
          </a:prstGeom>
          <a:ln w="16764">
            <a:solidFill>
              <a:srgbClr val="FF0000"/>
            </a:solidFill>
          </a:ln>
        </p:spPr>
        <p:txBody>
          <a:bodyPr vert="horz" wrap="square" lIns="0" tIns="18415" rIns="0" bIns="0" rtlCol="0">
            <a:spAutoFit/>
          </a:bodyPr>
          <a:lstStyle/>
          <a:p>
            <a:pPr marL="90805">
              <a:lnSpc>
                <a:spcPct val="100000"/>
              </a:lnSpc>
              <a:spcBef>
                <a:spcPts val="145"/>
              </a:spcBef>
            </a:pPr>
            <a:r>
              <a:rPr sz="2800" b="1" spc="5" dirty="0">
                <a:latin typeface="微软雅黑" panose="020B0503020204020204" charset="-122"/>
                <a:cs typeface="微软雅黑" panose="020B0503020204020204" charset="-122"/>
              </a:rPr>
              <a:t>物质形态</a:t>
            </a:r>
            <a:endParaRPr sz="2800">
              <a:latin typeface="微软雅黑" panose="020B0503020204020204" charset="-122"/>
              <a:cs typeface="微软雅黑" panose="020B0503020204020204" charset="-122"/>
            </a:endParaRPr>
          </a:p>
        </p:txBody>
      </p:sp>
      <p:sp>
        <p:nvSpPr>
          <p:cNvPr id="29" name="object 29"/>
          <p:cNvSpPr txBox="1"/>
          <p:nvPr/>
        </p:nvSpPr>
        <p:spPr>
          <a:xfrm>
            <a:off x="9205721" y="4158234"/>
            <a:ext cx="1217930" cy="708660"/>
          </a:xfrm>
          <a:prstGeom prst="rect">
            <a:avLst/>
          </a:prstGeom>
          <a:ln w="16763">
            <a:solidFill>
              <a:srgbClr val="FF0000"/>
            </a:solidFill>
          </a:ln>
        </p:spPr>
        <p:txBody>
          <a:bodyPr vert="horz" wrap="square" lIns="0" tIns="41910" rIns="0" bIns="0" rtlCol="0">
            <a:spAutoFit/>
          </a:bodyPr>
          <a:lstStyle/>
          <a:p>
            <a:pPr marL="92075">
              <a:lnSpc>
                <a:spcPts val="2395"/>
              </a:lnSpc>
              <a:spcBef>
                <a:spcPts val="330"/>
              </a:spcBef>
            </a:pPr>
            <a:r>
              <a:rPr sz="2000" b="1" spc="10" dirty="0">
                <a:latin typeface="Microsoft JhengHei" panose="020B0604030504040204" charset="-120"/>
                <a:cs typeface="Microsoft JhengHei" panose="020B0604030504040204" charset="-120"/>
              </a:rPr>
              <a:t>第一部类</a:t>
            </a:r>
            <a:endParaRPr sz="2000">
              <a:latin typeface="Microsoft JhengHei" panose="020B0604030504040204" charset="-120"/>
              <a:cs typeface="Microsoft JhengHei" panose="020B0604030504040204" charset="-120"/>
            </a:endParaRPr>
          </a:p>
          <a:p>
            <a:pPr marL="300990">
              <a:lnSpc>
                <a:spcPts val="2395"/>
              </a:lnSpc>
            </a:pPr>
            <a:r>
              <a:rPr sz="2000" b="1" spc="5" dirty="0">
                <a:latin typeface="Microsoft JhengHei" panose="020B0604030504040204" charset="-120"/>
                <a:cs typeface="Microsoft JhengHei" panose="020B0604030504040204" charset="-120"/>
              </a:rPr>
              <a:t>（</a:t>
            </a:r>
            <a:r>
              <a:rPr sz="2000" b="1" spc="5" dirty="0">
                <a:latin typeface="微软雅黑" panose="020B0503020204020204" charset="-122"/>
                <a:cs typeface="微软雅黑" panose="020B0503020204020204" charset="-122"/>
              </a:rPr>
              <a:t>Ⅰ</a:t>
            </a:r>
            <a:r>
              <a:rPr sz="2000" b="1" spc="5" dirty="0">
                <a:latin typeface="Microsoft JhengHei" panose="020B0604030504040204" charset="-120"/>
                <a:cs typeface="Microsoft JhengHei" panose="020B0604030504040204" charset="-120"/>
              </a:rPr>
              <a:t>）</a:t>
            </a:r>
            <a:endParaRPr sz="2000">
              <a:latin typeface="Microsoft JhengHei" panose="020B0604030504040204" charset="-120"/>
              <a:cs typeface="Microsoft JhengHei" panose="020B0604030504040204" charset="-120"/>
            </a:endParaRPr>
          </a:p>
        </p:txBody>
      </p:sp>
      <p:sp>
        <p:nvSpPr>
          <p:cNvPr id="30" name="object 30"/>
          <p:cNvSpPr txBox="1"/>
          <p:nvPr/>
        </p:nvSpPr>
        <p:spPr>
          <a:xfrm>
            <a:off x="9205721" y="5138165"/>
            <a:ext cx="1217930" cy="707390"/>
          </a:xfrm>
          <a:prstGeom prst="rect">
            <a:avLst/>
          </a:prstGeom>
          <a:ln w="16763">
            <a:solidFill>
              <a:srgbClr val="FF0000"/>
            </a:solidFill>
          </a:ln>
        </p:spPr>
        <p:txBody>
          <a:bodyPr vert="horz" wrap="square" lIns="0" tIns="41275" rIns="0" bIns="0" rtlCol="0">
            <a:spAutoFit/>
          </a:bodyPr>
          <a:lstStyle/>
          <a:p>
            <a:pPr marL="92075">
              <a:lnSpc>
                <a:spcPts val="2395"/>
              </a:lnSpc>
              <a:spcBef>
                <a:spcPts val="325"/>
              </a:spcBef>
            </a:pPr>
            <a:r>
              <a:rPr sz="2000" b="1" spc="10" dirty="0">
                <a:latin typeface="Microsoft JhengHei" panose="020B0604030504040204" charset="-120"/>
                <a:cs typeface="Microsoft JhengHei" panose="020B0604030504040204" charset="-120"/>
              </a:rPr>
              <a:t>第二部类</a:t>
            </a:r>
            <a:endParaRPr sz="2000">
              <a:latin typeface="Microsoft JhengHei" panose="020B0604030504040204" charset="-120"/>
              <a:cs typeface="Microsoft JhengHei" panose="020B0604030504040204" charset="-120"/>
            </a:endParaRPr>
          </a:p>
          <a:p>
            <a:pPr marL="347980">
              <a:lnSpc>
                <a:spcPts val="2395"/>
              </a:lnSpc>
            </a:pPr>
            <a:r>
              <a:rPr sz="2000" b="1" spc="5" dirty="0">
                <a:latin typeface="Microsoft JhengHei" panose="020B0604030504040204" charset="-120"/>
                <a:cs typeface="Microsoft JhengHei" panose="020B0604030504040204" charset="-120"/>
              </a:rPr>
              <a:t>（</a:t>
            </a:r>
            <a:r>
              <a:rPr sz="2000" b="1" spc="5" dirty="0">
                <a:latin typeface="微软雅黑" panose="020B0503020204020204" charset="-122"/>
                <a:cs typeface="微软雅黑" panose="020B0503020204020204" charset="-122"/>
              </a:rPr>
              <a:t>Ⅱ</a:t>
            </a:r>
            <a:r>
              <a:rPr sz="2000" b="1" spc="5" dirty="0">
                <a:latin typeface="Microsoft JhengHei" panose="020B0604030504040204" charset="-120"/>
                <a:cs typeface="Microsoft JhengHei" panose="020B0604030504040204" charset="-120"/>
              </a:rPr>
              <a:t>）</a:t>
            </a:r>
            <a:endParaRPr sz="2000">
              <a:latin typeface="Microsoft JhengHei" panose="020B0604030504040204" charset="-120"/>
              <a:cs typeface="Microsoft JhengHei" panose="020B0604030504040204" charset="-120"/>
            </a:endParaRPr>
          </a:p>
        </p:txBody>
      </p:sp>
      <p:sp>
        <p:nvSpPr>
          <p:cNvPr id="31" name="object 31"/>
          <p:cNvSpPr/>
          <p:nvPr/>
        </p:nvSpPr>
        <p:spPr>
          <a:xfrm>
            <a:off x="8775954" y="4435602"/>
            <a:ext cx="386080" cy="143510"/>
          </a:xfrm>
          <a:custGeom>
            <a:avLst/>
            <a:gdLst/>
            <a:ahLst/>
            <a:cxnLst/>
            <a:rect l="l" t="t" r="r" b="b"/>
            <a:pathLst>
              <a:path w="386079" h="143510">
                <a:moveTo>
                  <a:pt x="0" y="0"/>
                </a:moveTo>
                <a:lnTo>
                  <a:pt x="385572" y="143256"/>
                </a:lnTo>
              </a:path>
            </a:pathLst>
          </a:custGeom>
          <a:ln w="16764">
            <a:solidFill>
              <a:srgbClr val="FF0000"/>
            </a:solidFill>
          </a:ln>
        </p:spPr>
        <p:txBody>
          <a:bodyPr wrap="square" lIns="0" tIns="0" rIns="0" bIns="0" rtlCol="0"/>
          <a:lstStyle/>
          <a:p/>
        </p:txBody>
      </p:sp>
      <p:sp>
        <p:nvSpPr>
          <p:cNvPr id="32" name="object 32"/>
          <p:cNvSpPr/>
          <p:nvPr/>
        </p:nvSpPr>
        <p:spPr>
          <a:xfrm>
            <a:off x="8775954" y="5435346"/>
            <a:ext cx="386080" cy="143510"/>
          </a:xfrm>
          <a:custGeom>
            <a:avLst/>
            <a:gdLst/>
            <a:ahLst/>
            <a:cxnLst/>
            <a:rect l="l" t="t" r="r" b="b"/>
            <a:pathLst>
              <a:path w="386079" h="143510">
                <a:moveTo>
                  <a:pt x="0" y="143255"/>
                </a:moveTo>
                <a:lnTo>
                  <a:pt x="385572" y="0"/>
                </a:lnTo>
              </a:path>
            </a:pathLst>
          </a:custGeom>
          <a:ln w="16764">
            <a:solidFill>
              <a:srgbClr val="FF0000"/>
            </a:solidFill>
          </a:ln>
        </p:spPr>
        <p:txBody>
          <a:bodyPr wrap="square" lIns="0" tIns="0" rIns="0" bIns="0" rtlCol="0"/>
          <a:lstStyle/>
          <a:p/>
        </p:txBody>
      </p:sp>
      <p:sp>
        <p:nvSpPr>
          <p:cNvPr id="33" name="object 33"/>
          <p:cNvSpPr/>
          <p:nvPr/>
        </p:nvSpPr>
        <p:spPr>
          <a:xfrm>
            <a:off x="1623060" y="3294888"/>
            <a:ext cx="1132128" cy="1400429"/>
          </a:xfrm>
          <a:prstGeom prst="rect">
            <a:avLst/>
          </a:prstGeom>
          <a:blipFill>
            <a:blip r:embed="rId4" cstate="print"/>
            <a:stretch>
              <a:fillRect/>
            </a:stretch>
          </a:blipFill>
        </p:spPr>
        <p:txBody>
          <a:bodyPr wrap="square" lIns="0" tIns="0" rIns="0" bIns="0" rtlCol="0"/>
          <a:lstStyle/>
          <a:p/>
        </p:txBody>
      </p:sp>
      <p:sp>
        <p:nvSpPr>
          <p:cNvPr id="34" name="object 34"/>
          <p:cNvSpPr/>
          <p:nvPr/>
        </p:nvSpPr>
        <p:spPr>
          <a:xfrm>
            <a:off x="1618488" y="3249167"/>
            <a:ext cx="1138237" cy="1598422"/>
          </a:xfrm>
          <a:prstGeom prst="rect">
            <a:avLst/>
          </a:prstGeom>
          <a:blipFill>
            <a:blip r:embed="rId5" cstate="print"/>
            <a:stretch>
              <a:fillRect/>
            </a:stretch>
          </a:blipFill>
        </p:spPr>
        <p:txBody>
          <a:bodyPr wrap="square" lIns="0" tIns="0" rIns="0" bIns="0" rtlCol="0"/>
          <a:lstStyle/>
          <a:p/>
        </p:txBody>
      </p:sp>
      <p:sp>
        <p:nvSpPr>
          <p:cNvPr id="35" name="object 35"/>
          <p:cNvSpPr txBox="1"/>
          <p:nvPr/>
        </p:nvSpPr>
        <p:spPr>
          <a:xfrm>
            <a:off x="1632966" y="3292602"/>
            <a:ext cx="1117600" cy="1385570"/>
          </a:xfrm>
          <a:prstGeom prst="rect">
            <a:avLst/>
          </a:prstGeom>
          <a:ln w="16763">
            <a:solidFill>
              <a:srgbClr val="FF0000"/>
            </a:solidFill>
          </a:ln>
        </p:spPr>
        <p:txBody>
          <a:bodyPr vert="horz" wrap="square" lIns="0" tIns="24130" rIns="0" bIns="0" rtlCol="0">
            <a:spAutoFit/>
          </a:bodyPr>
          <a:lstStyle/>
          <a:p>
            <a:pPr marL="200025" marR="196215" algn="just">
              <a:lnSpc>
                <a:spcPct val="100000"/>
              </a:lnSpc>
              <a:spcBef>
                <a:spcPts val="190"/>
              </a:spcBef>
            </a:pPr>
            <a:r>
              <a:rPr sz="2800" b="1" spc="5" dirty="0">
                <a:latin typeface="微软雅黑" panose="020B0503020204020204" charset="-122"/>
                <a:cs typeface="微软雅黑" panose="020B0503020204020204" charset="-122"/>
              </a:rPr>
              <a:t>社会 总产 </a:t>
            </a:r>
            <a:r>
              <a:rPr sz="2800" b="1" spc="-5" dirty="0">
                <a:latin typeface="微软雅黑" panose="020B0503020204020204" charset="-122"/>
                <a:cs typeface="微软雅黑" panose="020B0503020204020204" charset="-122"/>
              </a:rPr>
              <a:t>品</a:t>
            </a:r>
            <a:endParaRPr sz="2800">
              <a:latin typeface="微软雅黑" panose="020B0503020204020204" charset="-122"/>
              <a:cs typeface="微软雅黑" panose="020B0503020204020204" charset="-122"/>
            </a:endParaRPr>
          </a:p>
        </p:txBody>
      </p:sp>
      <p:sp>
        <p:nvSpPr>
          <p:cNvPr id="37" name="object 3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38" name="object 3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36" name="object 36"/>
          <p:cNvSpPr txBox="1">
            <a:spLocks noGrp="1"/>
          </p:cNvSpPr>
          <p:nvPr>
            <p:ph type="title"/>
          </p:nvPr>
        </p:nvSpPr>
        <p:spPr>
          <a:xfrm>
            <a:off x="615315" y="63500"/>
            <a:ext cx="935799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638426" y="1213744"/>
            <a:ext cx="8553450" cy="3890010"/>
          </a:xfrm>
          <a:prstGeom prst="rect">
            <a:avLst/>
          </a:prstGeom>
        </p:spPr>
        <p:txBody>
          <a:bodyPr vert="horz" wrap="square" lIns="0" tIns="12065" rIns="0" bIns="0" rtlCol="0">
            <a:spAutoFit/>
          </a:bodyPr>
          <a:lstStyle/>
          <a:p>
            <a:pPr marL="12700" marR="5080" indent="713105" algn="just">
              <a:lnSpc>
                <a:spcPct val="150000"/>
              </a:lnSpc>
              <a:spcBef>
                <a:spcPts val="95"/>
              </a:spcBef>
            </a:pPr>
            <a:r>
              <a:rPr sz="2800" b="1" spc="-5" dirty="0">
                <a:latin typeface="微软雅黑" panose="020B0503020204020204" charset="-122"/>
                <a:cs typeface="微软雅黑" panose="020B0503020204020204" charset="-122"/>
              </a:rPr>
              <a:t>社会总资本再生产</a:t>
            </a:r>
            <a:r>
              <a:rPr sz="2800" spc="-5" dirty="0">
                <a:latin typeface="微软雅黑" panose="020B0503020204020204" charset="-122"/>
                <a:cs typeface="微软雅黑" panose="020B0503020204020204" charset="-122"/>
              </a:rPr>
              <a:t>的实现条件：社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生产</a:t>
            </a:r>
            <a:r>
              <a:rPr sz="2800" dirty="0">
                <a:latin typeface="微软雅黑" panose="020B0503020204020204" charset="-122"/>
                <a:cs typeface="微软雅黑" panose="020B0503020204020204" charset="-122"/>
              </a:rPr>
              <a:t>各</a:t>
            </a:r>
            <a:r>
              <a:rPr sz="2800" spc="-5" dirty="0">
                <a:latin typeface="微软雅黑" panose="020B0503020204020204" charset="-122"/>
                <a:cs typeface="微软雅黑" panose="020B0503020204020204" charset="-122"/>
              </a:rPr>
              <a:t>部门之 </a:t>
            </a:r>
            <a:r>
              <a:rPr sz="2800" spc="-10" dirty="0">
                <a:latin typeface="微软雅黑" panose="020B0503020204020204" charset="-122"/>
                <a:cs typeface="微软雅黑" panose="020B0503020204020204" charset="-122"/>
              </a:rPr>
              <a:t>间、部类之间</a:t>
            </a:r>
            <a:r>
              <a:rPr sz="2800" b="1" spc="-10" dirty="0">
                <a:solidFill>
                  <a:srgbClr val="FF0000"/>
                </a:solidFill>
                <a:latin typeface="微软雅黑" panose="020B0503020204020204" charset="-122"/>
                <a:cs typeface="微软雅黑" panose="020B0503020204020204" charset="-122"/>
              </a:rPr>
              <a:t>必须保持一定的比例</a:t>
            </a:r>
            <a:r>
              <a:rPr sz="2800" b="1" dirty="0">
                <a:solidFill>
                  <a:srgbClr val="FF0000"/>
                </a:solidFill>
                <a:latin typeface="微软雅黑" panose="020B0503020204020204" charset="-122"/>
                <a:cs typeface="微软雅黑" panose="020B0503020204020204" charset="-122"/>
              </a:rPr>
              <a:t>关</a:t>
            </a:r>
            <a:r>
              <a:rPr sz="2800" b="1" spc="-10" dirty="0">
                <a:solidFill>
                  <a:srgbClr val="FF0000"/>
                </a:solidFill>
                <a:latin typeface="微软雅黑" panose="020B0503020204020204" charset="-122"/>
                <a:cs typeface="微软雅黑" panose="020B0503020204020204" charset="-122"/>
              </a:rPr>
              <a:t>系</a:t>
            </a:r>
            <a:r>
              <a:rPr sz="2800" spc="-10" dirty="0">
                <a:latin typeface="微软雅黑" panose="020B0503020204020204" charset="-122"/>
                <a:cs typeface="微软雅黑" panose="020B0503020204020204" charset="-122"/>
              </a:rPr>
              <a:t>，</a:t>
            </a:r>
            <a:r>
              <a:rPr sz="2800" dirty="0">
                <a:latin typeface="微软雅黑" panose="020B0503020204020204" charset="-122"/>
                <a:cs typeface="微软雅黑" panose="020B0503020204020204" charset="-122"/>
              </a:rPr>
              <a:t>这</a:t>
            </a:r>
            <a:r>
              <a:rPr sz="2800" spc="-10" dirty="0">
                <a:latin typeface="微软雅黑" panose="020B0503020204020204" charset="-122"/>
                <a:cs typeface="微软雅黑" panose="020B0503020204020204" charset="-122"/>
              </a:rPr>
              <a:t>要求</a:t>
            </a:r>
            <a:r>
              <a:rPr sz="2800" dirty="0">
                <a:latin typeface="微软雅黑" panose="020B0503020204020204" charset="-122"/>
                <a:cs typeface="微软雅黑" panose="020B0503020204020204" charset="-122"/>
              </a:rPr>
              <a:t>国</a:t>
            </a:r>
            <a:r>
              <a:rPr sz="2800" spc="-10" dirty="0">
                <a:latin typeface="微软雅黑" panose="020B0503020204020204" charset="-122"/>
                <a:cs typeface="微软雅黑" panose="020B0503020204020204" charset="-122"/>
              </a:rPr>
              <a:t>民经 </a:t>
            </a:r>
            <a:r>
              <a:rPr sz="2800" spc="-5" dirty="0">
                <a:latin typeface="微软雅黑" panose="020B0503020204020204" charset="-122"/>
                <a:cs typeface="微软雅黑" panose="020B0503020204020204" charset="-122"/>
              </a:rPr>
              <a:t>济</a:t>
            </a:r>
            <a:r>
              <a:rPr sz="2800" b="1" spc="-5" dirty="0">
                <a:solidFill>
                  <a:srgbClr val="FF0000"/>
                </a:solidFill>
                <a:latin typeface="微软雅黑" panose="020B0503020204020204" charset="-122"/>
                <a:cs typeface="微软雅黑" panose="020B0503020204020204" charset="-122"/>
              </a:rPr>
              <a:t>总量与结构</a:t>
            </a:r>
            <a:r>
              <a:rPr sz="2800" spc="-5" dirty="0">
                <a:latin typeface="微软雅黑" panose="020B0503020204020204" charset="-122"/>
                <a:cs typeface="微软雅黑" panose="020B0503020204020204" charset="-122"/>
              </a:rPr>
              <a:t>都要合乎比例；生产</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料的</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产和</a:t>
            </a:r>
            <a:r>
              <a:rPr sz="2800" dirty="0">
                <a:latin typeface="微软雅黑" panose="020B0503020204020204" charset="-122"/>
                <a:cs typeface="微软雅黑" panose="020B0503020204020204" charset="-122"/>
              </a:rPr>
              <a:t>消</a:t>
            </a:r>
            <a:r>
              <a:rPr sz="2800" spc="-5" dirty="0">
                <a:latin typeface="微软雅黑" panose="020B0503020204020204" charset="-122"/>
                <a:cs typeface="微软雅黑" panose="020B0503020204020204" charset="-122"/>
              </a:rPr>
              <a:t>费资 </a:t>
            </a:r>
            <a:r>
              <a:rPr sz="2800" spc="-10" dirty="0">
                <a:latin typeface="微软雅黑" panose="020B0503020204020204" charset="-122"/>
                <a:cs typeface="微软雅黑" panose="020B0503020204020204" charset="-122"/>
              </a:rPr>
              <a:t>料的生产要保证简单再生产和扩大</a:t>
            </a:r>
            <a:r>
              <a:rPr sz="2800" dirty="0">
                <a:latin typeface="微软雅黑" panose="020B0503020204020204" charset="-122"/>
                <a:cs typeface="微软雅黑" panose="020B0503020204020204" charset="-122"/>
              </a:rPr>
              <a:t>再</a:t>
            </a:r>
            <a:r>
              <a:rPr sz="2800" spc="-10" dirty="0">
                <a:latin typeface="微软雅黑" panose="020B0503020204020204" charset="-122"/>
                <a:cs typeface="微软雅黑" panose="020B0503020204020204" charset="-122"/>
              </a:rPr>
              <a:t>生产</a:t>
            </a:r>
            <a:r>
              <a:rPr sz="2800"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实现。</a:t>
            </a:r>
            <a:endParaRPr sz="2800">
              <a:latin typeface="微软雅黑" panose="020B0503020204020204" charset="-122"/>
              <a:cs typeface="微软雅黑" panose="020B0503020204020204" charset="-122"/>
            </a:endParaRPr>
          </a:p>
          <a:p>
            <a:pPr marL="12700" marR="5080" indent="713105">
              <a:lnSpc>
                <a:spcPct val="150000"/>
              </a:lnSpc>
            </a:pPr>
            <a:r>
              <a:rPr sz="2800" spc="-5" dirty="0">
                <a:latin typeface="微软雅黑" panose="020B0503020204020204" charset="-122"/>
                <a:cs typeface="微软雅黑" panose="020B0503020204020204" charset="-122"/>
              </a:rPr>
              <a:t>在资本主义发展的相当长的时期内</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两大</a:t>
            </a:r>
            <a:r>
              <a:rPr sz="2800" dirty="0">
                <a:latin typeface="微软雅黑" panose="020B0503020204020204" charset="-122"/>
                <a:cs typeface="微软雅黑" panose="020B0503020204020204" charset="-122"/>
              </a:rPr>
              <a:t>部</a:t>
            </a:r>
            <a:r>
              <a:rPr sz="2800" spc="-5" dirty="0">
                <a:latin typeface="微软雅黑" panose="020B0503020204020204" charset="-122"/>
                <a:cs typeface="微软雅黑" panose="020B0503020204020204" charset="-122"/>
              </a:rPr>
              <a:t>类生产 </a:t>
            </a:r>
            <a:r>
              <a:rPr sz="2800" spc="-10" dirty="0">
                <a:latin typeface="微软雅黑" panose="020B0503020204020204" charset="-122"/>
                <a:cs typeface="微软雅黑" panose="020B0503020204020204" charset="-122"/>
              </a:rPr>
              <a:t>在规模上和结构上经常处于失衡和</a:t>
            </a:r>
            <a:r>
              <a:rPr sz="2800" dirty="0">
                <a:latin typeface="微软雅黑" panose="020B0503020204020204" charset="-122"/>
                <a:cs typeface="微软雅黑" panose="020B0503020204020204" charset="-122"/>
              </a:rPr>
              <a:t>脱</a:t>
            </a:r>
            <a:r>
              <a:rPr sz="2800" spc="-10" dirty="0">
                <a:latin typeface="微软雅黑" panose="020B0503020204020204" charset="-122"/>
                <a:cs typeface="微软雅黑" panose="020B0503020204020204" charset="-122"/>
              </a:rPr>
              <a:t>节状</a:t>
            </a:r>
            <a:r>
              <a:rPr sz="2800" dirty="0">
                <a:latin typeface="微软雅黑" panose="020B0503020204020204" charset="-122"/>
                <a:cs typeface="微软雅黑" panose="020B0503020204020204" charset="-122"/>
              </a:rPr>
              <a:t>态</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47547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939419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6" name="object 6"/>
          <p:cNvSpPr/>
          <p:nvPr/>
        </p:nvSpPr>
        <p:spPr>
          <a:xfrm>
            <a:off x="4004309" y="3611117"/>
            <a:ext cx="942340" cy="1830705"/>
          </a:xfrm>
          <a:custGeom>
            <a:avLst/>
            <a:gdLst/>
            <a:ahLst/>
            <a:cxnLst/>
            <a:rect l="l" t="t" r="r" b="b"/>
            <a:pathLst>
              <a:path w="942339" h="1830704">
                <a:moveTo>
                  <a:pt x="941831" y="1830323"/>
                </a:moveTo>
                <a:lnTo>
                  <a:pt x="758523" y="1830323"/>
                </a:lnTo>
                <a:lnTo>
                  <a:pt x="608838" y="1830323"/>
                </a:lnTo>
                <a:lnTo>
                  <a:pt x="507920" y="1830323"/>
                </a:lnTo>
                <a:lnTo>
                  <a:pt x="470915" y="1830323"/>
                </a:lnTo>
                <a:lnTo>
                  <a:pt x="470915" y="853185"/>
                </a:lnTo>
                <a:lnTo>
                  <a:pt x="433911" y="853185"/>
                </a:lnTo>
                <a:lnTo>
                  <a:pt x="332993" y="853185"/>
                </a:lnTo>
                <a:lnTo>
                  <a:pt x="183308" y="853185"/>
                </a:lnTo>
                <a:lnTo>
                  <a:pt x="0" y="853185"/>
                </a:lnTo>
                <a:lnTo>
                  <a:pt x="183308" y="853185"/>
                </a:lnTo>
                <a:lnTo>
                  <a:pt x="332993" y="853185"/>
                </a:lnTo>
                <a:lnTo>
                  <a:pt x="433911" y="853185"/>
                </a:lnTo>
                <a:lnTo>
                  <a:pt x="470915" y="853185"/>
                </a:lnTo>
                <a:lnTo>
                  <a:pt x="470915" y="0"/>
                </a:lnTo>
                <a:lnTo>
                  <a:pt x="507920" y="0"/>
                </a:lnTo>
                <a:lnTo>
                  <a:pt x="608838" y="0"/>
                </a:lnTo>
                <a:lnTo>
                  <a:pt x="758523" y="0"/>
                </a:lnTo>
                <a:lnTo>
                  <a:pt x="941831" y="0"/>
                </a:lnTo>
              </a:path>
            </a:pathLst>
          </a:custGeom>
          <a:ln w="16763">
            <a:solidFill>
              <a:srgbClr val="FF0000"/>
            </a:solidFill>
          </a:ln>
        </p:spPr>
        <p:txBody>
          <a:bodyPr wrap="square" lIns="0" tIns="0" rIns="0" bIns="0" rtlCol="0"/>
          <a:lstStyle/>
          <a:p/>
        </p:txBody>
      </p:sp>
      <p:sp>
        <p:nvSpPr>
          <p:cNvPr id="7" name="object 7"/>
          <p:cNvSpPr/>
          <p:nvPr/>
        </p:nvSpPr>
        <p:spPr>
          <a:xfrm>
            <a:off x="4946141" y="4168902"/>
            <a:ext cx="3886200" cy="597535"/>
          </a:xfrm>
          <a:custGeom>
            <a:avLst/>
            <a:gdLst/>
            <a:ahLst/>
            <a:cxnLst/>
            <a:rect l="l" t="t" r="r" b="b"/>
            <a:pathLst>
              <a:path w="3886200" h="597535">
                <a:moveTo>
                  <a:pt x="3786632" y="0"/>
                </a:moveTo>
                <a:lnTo>
                  <a:pt x="3825388" y="7824"/>
                </a:lnTo>
                <a:lnTo>
                  <a:pt x="3857037" y="29162"/>
                </a:lnTo>
                <a:lnTo>
                  <a:pt x="3878375" y="60811"/>
                </a:lnTo>
                <a:lnTo>
                  <a:pt x="3886200" y="99568"/>
                </a:lnTo>
                <a:lnTo>
                  <a:pt x="3886200" y="497840"/>
                </a:lnTo>
                <a:lnTo>
                  <a:pt x="3878375" y="536596"/>
                </a:lnTo>
                <a:lnTo>
                  <a:pt x="3857037" y="568245"/>
                </a:lnTo>
                <a:lnTo>
                  <a:pt x="3825388" y="589583"/>
                </a:lnTo>
                <a:lnTo>
                  <a:pt x="3786632" y="597408"/>
                </a:lnTo>
                <a:lnTo>
                  <a:pt x="99568" y="597408"/>
                </a:lnTo>
                <a:lnTo>
                  <a:pt x="60811" y="589583"/>
                </a:lnTo>
                <a:lnTo>
                  <a:pt x="29162" y="568245"/>
                </a:lnTo>
                <a:lnTo>
                  <a:pt x="7824" y="536596"/>
                </a:lnTo>
                <a:lnTo>
                  <a:pt x="0" y="497840"/>
                </a:lnTo>
                <a:lnTo>
                  <a:pt x="0" y="99568"/>
                </a:lnTo>
                <a:lnTo>
                  <a:pt x="7824" y="60811"/>
                </a:lnTo>
                <a:lnTo>
                  <a:pt x="29162" y="29162"/>
                </a:lnTo>
                <a:lnTo>
                  <a:pt x="60811" y="7824"/>
                </a:lnTo>
                <a:lnTo>
                  <a:pt x="99568" y="0"/>
                </a:lnTo>
                <a:lnTo>
                  <a:pt x="3786632" y="0"/>
                </a:lnTo>
                <a:close/>
              </a:path>
            </a:pathLst>
          </a:custGeom>
          <a:ln w="16764">
            <a:solidFill>
              <a:srgbClr val="FF0000"/>
            </a:solidFill>
          </a:ln>
        </p:spPr>
        <p:txBody>
          <a:bodyPr wrap="square" lIns="0" tIns="0" rIns="0" bIns="0" rtlCol="0"/>
          <a:lstStyle/>
          <a:p/>
        </p:txBody>
      </p:sp>
      <p:sp>
        <p:nvSpPr>
          <p:cNvPr id="8" name="object 8"/>
          <p:cNvSpPr txBox="1"/>
          <p:nvPr/>
        </p:nvSpPr>
        <p:spPr>
          <a:xfrm>
            <a:off x="5364860" y="4289805"/>
            <a:ext cx="145224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Microsoft JhengHei" panose="020B0604030504040204" charset="-120"/>
                <a:cs typeface="Microsoft JhengHei" panose="020B0604030504040204" charset="-120"/>
              </a:rPr>
              <a:t>计件工资</a:t>
            </a:r>
            <a:endParaRPr sz="2800">
              <a:latin typeface="Microsoft JhengHei" panose="020B0604030504040204" charset="-120"/>
              <a:cs typeface="Microsoft JhengHei" panose="020B0604030504040204" charset="-120"/>
            </a:endParaRPr>
          </a:p>
        </p:txBody>
      </p:sp>
      <p:sp>
        <p:nvSpPr>
          <p:cNvPr id="9" name="object 9"/>
          <p:cNvSpPr txBox="1"/>
          <p:nvPr/>
        </p:nvSpPr>
        <p:spPr>
          <a:xfrm>
            <a:off x="2209038" y="4179570"/>
            <a:ext cx="1765300" cy="538480"/>
          </a:xfrm>
          <a:prstGeom prst="rect">
            <a:avLst/>
          </a:prstGeom>
          <a:ln w="16764">
            <a:solidFill>
              <a:srgbClr val="FF0000"/>
            </a:solidFill>
          </a:ln>
        </p:spPr>
        <p:txBody>
          <a:bodyPr vert="horz" wrap="square" lIns="0" tIns="102870" rIns="0" bIns="0" rtlCol="0">
            <a:spAutoFit/>
          </a:bodyPr>
          <a:lstStyle/>
          <a:p>
            <a:pPr marL="224155">
              <a:lnSpc>
                <a:spcPct val="100000"/>
              </a:lnSpc>
              <a:spcBef>
                <a:spcPts val="810"/>
              </a:spcBef>
            </a:pPr>
            <a:r>
              <a:rPr sz="2800" b="1" spc="5" dirty="0">
                <a:latin typeface="Microsoft JhengHei" panose="020B0604030504040204" charset="-120"/>
                <a:cs typeface="Microsoft JhengHei" panose="020B0604030504040204" charset="-120"/>
              </a:rPr>
              <a:t>工资</a:t>
            </a:r>
            <a:endParaRPr sz="2800">
              <a:latin typeface="Microsoft JhengHei" panose="020B0604030504040204" charset="-120"/>
              <a:cs typeface="Microsoft JhengHei" panose="020B0604030504040204" charset="-120"/>
            </a:endParaRPr>
          </a:p>
        </p:txBody>
      </p:sp>
      <p:sp>
        <p:nvSpPr>
          <p:cNvPr id="10" name="object 10"/>
          <p:cNvSpPr/>
          <p:nvPr/>
        </p:nvSpPr>
        <p:spPr>
          <a:xfrm>
            <a:off x="4946141" y="3286505"/>
            <a:ext cx="3886200" cy="596265"/>
          </a:xfrm>
          <a:custGeom>
            <a:avLst/>
            <a:gdLst/>
            <a:ahLst/>
            <a:cxnLst/>
            <a:rect l="l" t="t" r="r" b="b"/>
            <a:pathLst>
              <a:path w="3886200" h="596264">
                <a:moveTo>
                  <a:pt x="3786886" y="0"/>
                </a:moveTo>
                <a:lnTo>
                  <a:pt x="3825549" y="7802"/>
                </a:lnTo>
                <a:lnTo>
                  <a:pt x="3857117" y="29083"/>
                </a:lnTo>
                <a:lnTo>
                  <a:pt x="3878397" y="60650"/>
                </a:lnTo>
                <a:lnTo>
                  <a:pt x="3886200" y="99314"/>
                </a:lnTo>
                <a:lnTo>
                  <a:pt x="3886200" y="496570"/>
                </a:lnTo>
                <a:lnTo>
                  <a:pt x="3878397" y="535233"/>
                </a:lnTo>
                <a:lnTo>
                  <a:pt x="3857117" y="566801"/>
                </a:lnTo>
                <a:lnTo>
                  <a:pt x="3825549" y="588081"/>
                </a:lnTo>
                <a:lnTo>
                  <a:pt x="3786886" y="595884"/>
                </a:lnTo>
                <a:lnTo>
                  <a:pt x="99313" y="595884"/>
                </a:lnTo>
                <a:lnTo>
                  <a:pt x="60650" y="588081"/>
                </a:lnTo>
                <a:lnTo>
                  <a:pt x="29083" y="566801"/>
                </a:lnTo>
                <a:lnTo>
                  <a:pt x="7802" y="535233"/>
                </a:lnTo>
                <a:lnTo>
                  <a:pt x="0" y="496570"/>
                </a:lnTo>
                <a:lnTo>
                  <a:pt x="0" y="99314"/>
                </a:lnTo>
                <a:lnTo>
                  <a:pt x="7802" y="60650"/>
                </a:lnTo>
                <a:lnTo>
                  <a:pt x="29083" y="29083"/>
                </a:lnTo>
                <a:lnTo>
                  <a:pt x="60650" y="7802"/>
                </a:lnTo>
                <a:lnTo>
                  <a:pt x="99313" y="0"/>
                </a:lnTo>
                <a:lnTo>
                  <a:pt x="3786886" y="0"/>
                </a:lnTo>
                <a:close/>
              </a:path>
            </a:pathLst>
          </a:custGeom>
          <a:ln w="16764">
            <a:solidFill>
              <a:srgbClr val="FF0000"/>
            </a:solidFill>
          </a:ln>
        </p:spPr>
        <p:txBody>
          <a:bodyPr wrap="square" lIns="0" tIns="0" rIns="0" bIns="0" rtlCol="0"/>
          <a:lstStyle/>
          <a:p/>
        </p:txBody>
      </p:sp>
      <p:sp>
        <p:nvSpPr>
          <p:cNvPr id="11" name="object 11"/>
          <p:cNvSpPr txBox="1"/>
          <p:nvPr/>
        </p:nvSpPr>
        <p:spPr>
          <a:xfrm>
            <a:off x="846226" y="702167"/>
            <a:ext cx="9488170" cy="3155315"/>
          </a:xfrm>
          <a:prstGeom prst="rect">
            <a:avLst/>
          </a:prstGeom>
        </p:spPr>
        <p:txBody>
          <a:bodyPr vert="horz" wrap="square" lIns="0" tIns="177800" rIns="0" bIns="0" rtlCol="0">
            <a:spAutoFit/>
          </a:bodyPr>
          <a:lstStyle/>
          <a:p>
            <a:pPr marL="12700">
              <a:lnSpc>
                <a:spcPct val="100000"/>
              </a:lnSpc>
              <a:spcBef>
                <a:spcPts val="1400"/>
              </a:spcBef>
            </a:pPr>
            <a:r>
              <a:rPr sz="3200" b="1" dirty="0">
                <a:solidFill>
                  <a:srgbClr val="AA454A"/>
                </a:solidFill>
                <a:latin typeface="微软雅黑" panose="020B0503020204020204" charset="-122"/>
                <a:cs typeface="微软雅黑" panose="020B0503020204020204" charset="-122"/>
              </a:rPr>
              <a:t>（五）工资与剩余价值</a:t>
            </a:r>
            <a:r>
              <a:rPr sz="3200" b="1" spc="-15" dirty="0">
                <a:solidFill>
                  <a:srgbClr val="AA454A"/>
                </a:solidFill>
                <a:latin typeface="微软雅黑" panose="020B0503020204020204" charset="-122"/>
                <a:cs typeface="微软雅黑" panose="020B0503020204020204" charset="-122"/>
              </a:rPr>
              <a:t>的</a:t>
            </a:r>
            <a:r>
              <a:rPr sz="3200" b="1" dirty="0">
                <a:solidFill>
                  <a:srgbClr val="AA454A"/>
                </a:solidFill>
                <a:latin typeface="微软雅黑" panose="020B0503020204020204" charset="-122"/>
                <a:cs typeface="微软雅黑" panose="020B0503020204020204" charset="-122"/>
              </a:rPr>
              <a:t>分配</a:t>
            </a:r>
            <a:endParaRPr sz="3200">
              <a:latin typeface="微软雅黑" panose="020B0503020204020204" charset="-122"/>
              <a:cs typeface="微软雅黑" panose="020B0503020204020204" charset="-122"/>
            </a:endParaRPr>
          </a:p>
          <a:p>
            <a:pPr marL="982345" indent="-322580">
              <a:lnSpc>
                <a:spcPct val="100000"/>
              </a:lnSpc>
              <a:spcBef>
                <a:spcPts val="1125"/>
              </a:spcBef>
              <a:buSzPct val="96000"/>
              <a:buAutoNum type="arabicPeriod"/>
              <a:tabLst>
                <a:tab pos="982980" algn="l"/>
              </a:tabLst>
            </a:pPr>
            <a:r>
              <a:rPr sz="2800" b="1" spc="-5" dirty="0">
                <a:solidFill>
                  <a:srgbClr val="AA454A"/>
                </a:solidFill>
                <a:latin typeface="微软雅黑" panose="020B0503020204020204" charset="-122"/>
                <a:cs typeface="微软雅黑" panose="020B0503020204020204" charset="-122"/>
              </a:rPr>
              <a:t>资本主义工资</a:t>
            </a:r>
            <a:endParaRPr sz="2800">
              <a:latin typeface="微软雅黑" panose="020B0503020204020204" charset="-122"/>
              <a:cs typeface="微软雅黑" panose="020B0503020204020204" charset="-122"/>
            </a:endParaRPr>
          </a:p>
          <a:p>
            <a:pPr marL="1303655" lvl="1" indent="-283210">
              <a:lnSpc>
                <a:spcPct val="100000"/>
              </a:lnSpc>
              <a:spcBef>
                <a:spcPts val="1560"/>
              </a:spcBef>
              <a:buSzPct val="96000"/>
              <a:buFont typeface="Wingdings" panose="05000000000000000000"/>
              <a:buChar char=""/>
              <a:tabLst>
                <a:tab pos="1303655" algn="l"/>
              </a:tabLst>
            </a:pPr>
            <a:r>
              <a:rPr sz="2800" spc="-5" dirty="0">
                <a:latin typeface="微软雅黑" panose="020B0503020204020204" charset="-122"/>
                <a:cs typeface="微软雅黑" panose="020B0503020204020204" charset="-122"/>
              </a:rPr>
              <a:t>资本主义工资的现象：工资是劳动</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价格。</a:t>
            </a:r>
            <a:endParaRPr sz="2800">
              <a:latin typeface="微软雅黑" panose="020B0503020204020204" charset="-122"/>
              <a:cs typeface="微软雅黑" panose="020B0503020204020204" charset="-122"/>
            </a:endParaRPr>
          </a:p>
          <a:p>
            <a:pPr marL="1303655" lvl="1" indent="-283210">
              <a:lnSpc>
                <a:spcPct val="100000"/>
              </a:lnSpc>
              <a:spcBef>
                <a:spcPts val="675"/>
              </a:spcBef>
              <a:buSzPct val="96000"/>
              <a:buFont typeface="Wingdings" panose="05000000000000000000"/>
              <a:buChar char=""/>
              <a:tabLst>
                <a:tab pos="1303655" algn="l"/>
              </a:tabLst>
            </a:pPr>
            <a:r>
              <a:rPr sz="2800" spc="-5" dirty="0">
                <a:latin typeface="微软雅黑" panose="020B0503020204020204" charset="-122"/>
                <a:cs typeface="微软雅黑" panose="020B0503020204020204" charset="-122"/>
              </a:rPr>
              <a:t>资本主</a:t>
            </a:r>
            <a:r>
              <a:rPr sz="2800"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工资的</a:t>
            </a:r>
            <a:r>
              <a:rPr sz="2800" dirty="0">
                <a:latin typeface="微软雅黑" panose="020B0503020204020204" charset="-122"/>
                <a:cs typeface="微软雅黑" panose="020B0503020204020204" charset="-122"/>
              </a:rPr>
              <a:t>本</a:t>
            </a:r>
            <a:r>
              <a:rPr sz="2800" spc="-5" dirty="0">
                <a:latin typeface="微软雅黑" panose="020B0503020204020204" charset="-122"/>
                <a:cs typeface="微软雅黑" panose="020B0503020204020204" charset="-122"/>
              </a:rPr>
              <a:t>质：工</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是劳动</a:t>
            </a:r>
            <a:r>
              <a:rPr sz="2800" dirty="0">
                <a:latin typeface="微软雅黑" panose="020B0503020204020204" charset="-122"/>
                <a:cs typeface="微软雅黑" panose="020B0503020204020204" charset="-122"/>
              </a:rPr>
              <a:t>力</a:t>
            </a:r>
            <a:r>
              <a:rPr sz="2800" spc="-5" dirty="0">
                <a:latin typeface="微软雅黑" panose="020B0503020204020204" charset="-122"/>
                <a:cs typeface="微软雅黑" panose="020B0503020204020204" charset="-122"/>
              </a:rPr>
              <a:t>的价值</a:t>
            </a:r>
            <a:r>
              <a:rPr sz="2800" dirty="0">
                <a:latin typeface="微软雅黑" panose="020B0503020204020204" charset="-122"/>
                <a:cs typeface="微软雅黑" panose="020B0503020204020204" charset="-122"/>
              </a:rPr>
              <a:t>或</a:t>
            </a:r>
            <a:r>
              <a:rPr sz="2800" spc="-5" dirty="0">
                <a:latin typeface="微软雅黑" panose="020B0503020204020204" charset="-122"/>
                <a:cs typeface="微软雅黑" panose="020B0503020204020204" charset="-122"/>
              </a:rPr>
              <a:t>价格。</a:t>
            </a:r>
            <a:endParaRPr sz="2800">
              <a:latin typeface="微软雅黑" panose="020B0503020204020204" charset="-122"/>
              <a:cs typeface="微软雅黑" panose="020B0503020204020204" charset="-122"/>
            </a:endParaRPr>
          </a:p>
          <a:p>
            <a:pPr marL="1003935" algn="ctr">
              <a:lnSpc>
                <a:spcPct val="100000"/>
              </a:lnSpc>
              <a:spcBef>
                <a:spcPts val="2705"/>
              </a:spcBef>
            </a:pPr>
            <a:r>
              <a:rPr sz="2800" b="1" spc="5" dirty="0">
                <a:latin typeface="Microsoft JhengHei" panose="020B0604030504040204" charset="-120"/>
                <a:cs typeface="Microsoft JhengHei" panose="020B0604030504040204" charset="-120"/>
              </a:rPr>
              <a:t>计时工资</a:t>
            </a:r>
            <a:endParaRPr sz="2800">
              <a:latin typeface="Microsoft JhengHei" panose="020B0604030504040204" charset="-120"/>
              <a:cs typeface="Microsoft JhengHei" panose="020B0604030504040204" charset="-120"/>
            </a:endParaRPr>
          </a:p>
        </p:txBody>
      </p:sp>
      <p:sp>
        <p:nvSpPr>
          <p:cNvPr id="12" name="object 12"/>
          <p:cNvSpPr/>
          <p:nvPr/>
        </p:nvSpPr>
        <p:spPr>
          <a:xfrm>
            <a:off x="4946141" y="4908041"/>
            <a:ext cx="3886200" cy="1015365"/>
          </a:xfrm>
          <a:custGeom>
            <a:avLst/>
            <a:gdLst/>
            <a:ahLst/>
            <a:cxnLst/>
            <a:rect l="l" t="t" r="r" b="b"/>
            <a:pathLst>
              <a:path w="3886200" h="1015364">
                <a:moveTo>
                  <a:pt x="3717036" y="0"/>
                </a:moveTo>
                <a:lnTo>
                  <a:pt x="3762022" y="6039"/>
                </a:lnTo>
                <a:lnTo>
                  <a:pt x="3802436" y="23085"/>
                </a:lnTo>
                <a:lnTo>
                  <a:pt x="3836669" y="49529"/>
                </a:lnTo>
                <a:lnTo>
                  <a:pt x="3863114" y="83763"/>
                </a:lnTo>
                <a:lnTo>
                  <a:pt x="3880160" y="124177"/>
                </a:lnTo>
                <a:lnTo>
                  <a:pt x="3886200" y="169163"/>
                </a:lnTo>
                <a:lnTo>
                  <a:pt x="3886200" y="845819"/>
                </a:lnTo>
                <a:lnTo>
                  <a:pt x="3880160" y="890788"/>
                </a:lnTo>
                <a:lnTo>
                  <a:pt x="3863114" y="931197"/>
                </a:lnTo>
                <a:lnTo>
                  <a:pt x="3836670" y="965434"/>
                </a:lnTo>
                <a:lnTo>
                  <a:pt x="3802436" y="991886"/>
                </a:lnTo>
                <a:lnTo>
                  <a:pt x="3762022" y="1008940"/>
                </a:lnTo>
                <a:lnTo>
                  <a:pt x="3717036" y="1014983"/>
                </a:lnTo>
                <a:lnTo>
                  <a:pt x="169163" y="1014983"/>
                </a:lnTo>
                <a:lnTo>
                  <a:pt x="124177" y="1008940"/>
                </a:lnTo>
                <a:lnTo>
                  <a:pt x="83763" y="991886"/>
                </a:lnTo>
                <a:lnTo>
                  <a:pt x="49530" y="965434"/>
                </a:lnTo>
                <a:lnTo>
                  <a:pt x="23085" y="931197"/>
                </a:lnTo>
                <a:lnTo>
                  <a:pt x="6039" y="890788"/>
                </a:lnTo>
                <a:lnTo>
                  <a:pt x="0" y="845819"/>
                </a:lnTo>
                <a:lnTo>
                  <a:pt x="0" y="169163"/>
                </a:lnTo>
                <a:lnTo>
                  <a:pt x="6039" y="124177"/>
                </a:lnTo>
                <a:lnTo>
                  <a:pt x="23085" y="83763"/>
                </a:lnTo>
                <a:lnTo>
                  <a:pt x="49530" y="49529"/>
                </a:lnTo>
                <a:lnTo>
                  <a:pt x="83763" y="23085"/>
                </a:lnTo>
                <a:lnTo>
                  <a:pt x="124177" y="6039"/>
                </a:lnTo>
                <a:lnTo>
                  <a:pt x="169163" y="0"/>
                </a:lnTo>
                <a:lnTo>
                  <a:pt x="3717036" y="0"/>
                </a:lnTo>
                <a:close/>
              </a:path>
            </a:pathLst>
          </a:custGeom>
          <a:ln w="16764">
            <a:solidFill>
              <a:srgbClr val="FF0000"/>
            </a:solidFill>
          </a:ln>
        </p:spPr>
        <p:txBody>
          <a:bodyPr wrap="square" lIns="0" tIns="0" rIns="0" bIns="0" rtlCol="0"/>
          <a:lstStyle/>
          <a:p/>
        </p:txBody>
      </p:sp>
      <p:sp>
        <p:nvSpPr>
          <p:cNvPr id="13" name="object 13"/>
          <p:cNvSpPr txBox="1"/>
          <p:nvPr/>
        </p:nvSpPr>
        <p:spPr>
          <a:xfrm>
            <a:off x="5028691" y="5049139"/>
            <a:ext cx="3948429" cy="878205"/>
          </a:xfrm>
          <a:prstGeom prst="rect">
            <a:avLst/>
          </a:prstGeom>
        </p:spPr>
        <p:txBody>
          <a:bodyPr vert="horz" wrap="square" lIns="0" tIns="12065" rIns="0" bIns="0" rtlCol="0">
            <a:spAutoFit/>
          </a:bodyPr>
          <a:lstStyle/>
          <a:p>
            <a:pPr marL="12700" marR="5080">
              <a:lnSpc>
                <a:spcPct val="100000"/>
              </a:lnSpc>
              <a:spcBef>
                <a:spcPts val="95"/>
              </a:spcBef>
            </a:pPr>
            <a:r>
              <a:rPr sz="2800" b="1" dirty="0">
                <a:latin typeface="Microsoft JhengHei" panose="020B0604030504040204" charset="-120"/>
                <a:cs typeface="Microsoft JhengHei" panose="020B0604030504040204" charset="-120"/>
              </a:rPr>
              <a:t>血汗工</a:t>
            </a:r>
            <a:r>
              <a:rPr sz="2800" b="1" spc="15" dirty="0">
                <a:latin typeface="Microsoft JhengHei" panose="020B0604030504040204" charset="-120"/>
                <a:cs typeface="Microsoft JhengHei" panose="020B0604030504040204" charset="-120"/>
              </a:rPr>
              <a:t>资</a:t>
            </a:r>
            <a:r>
              <a:rPr sz="2800" b="1" spc="20" dirty="0">
                <a:latin typeface="Microsoft JhengHei" panose="020B0604030504040204" charset="-120"/>
                <a:cs typeface="Microsoft JhengHei" panose="020B0604030504040204" charset="-120"/>
              </a:rPr>
              <a:t>制</a:t>
            </a:r>
            <a:r>
              <a:rPr sz="2800" b="1" dirty="0">
                <a:latin typeface="Microsoft JhengHei" panose="020B0604030504040204" charset="-120"/>
                <a:cs typeface="Microsoft JhengHei" panose="020B0604030504040204" charset="-120"/>
              </a:rPr>
              <a:t>度（</a:t>
            </a:r>
            <a:r>
              <a:rPr sz="2800" b="1" spc="15" dirty="0">
                <a:latin typeface="Microsoft JhengHei" panose="020B0604030504040204" charset="-120"/>
                <a:cs typeface="Microsoft JhengHei" panose="020B0604030504040204" charset="-120"/>
              </a:rPr>
              <a:t>泰</a:t>
            </a:r>
            <a:r>
              <a:rPr sz="2800" b="1" dirty="0">
                <a:latin typeface="Microsoft JhengHei" panose="020B0604030504040204" charset="-120"/>
                <a:cs typeface="Microsoft JhengHei" panose="020B0604030504040204" charset="-120"/>
              </a:rPr>
              <a:t>勒制</a:t>
            </a:r>
            <a:r>
              <a:rPr sz="2800" b="1" spc="-5" dirty="0">
                <a:latin typeface="Microsoft JhengHei" panose="020B0604030504040204" charset="-120"/>
                <a:cs typeface="Microsoft JhengHei" panose="020B0604030504040204" charset="-120"/>
              </a:rPr>
              <a:t>、 </a:t>
            </a:r>
            <a:r>
              <a:rPr sz="2800" b="1" spc="5" dirty="0">
                <a:latin typeface="Microsoft JhengHei" panose="020B0604030504040204" charset="-120"/>
                <a:cs typeface="Microsoft JhengHei" panose="020B0604030504040204" charset="-120"/>
              </a:rPr>
              <a:t>福特制）</a:t>
            </a:r>
            <a:endParaRPr sz="2800">
              <a:latin typeface="Microsoft JhengHei" panose="020B0604030504040204" charset="-120"/>
              <a:cs typeface="Microsoft JhengHei" panose="020B0604030504040204" charset="-120"/>
            </a:endParaRPr>
          </a:p>
        </p:txBody>
      </p:sp>
      <p:sp>
        <p:nvSpPr>
          <p:cNvPr id="14" name="object 14"/>
          <p:cNvSpPr/>
          <p:nvPr/>
        </p:nvSpPr>
        <p:spPr>
          <a:xfrm>
            <a:off x="4479797" y="4473702"/>
            <a:ext cx="440690" cy="1905"/>
          </a:xfrm>
          <a:custGeom>
            <a:avLst/>
            <a:gdLst/>
            <a:ahLst/>
            <a:cxnLst/>
            <a:rect l="l" t="t" r="r" b="b"/>
            <a:pathLst>
              <a:path w="440689" h="1904">
                <a:moveTo>
                  <a:pt x="0" y="0"/>
                </a:moveTo>
                <a:lnTo>
                  <a:pt x="440436" y="1524"/>
                </a:lnTo>
              </a:path>
            </a:pathLst>
          </a:custGeom>
          <a:ln w="16764">
            <a:solidFill>
              <a:srgbClr val="FF0000"/>
            </a:solidFill>
          </a:ln>
        </p:spPr>
        <p:txBody>
          <a:bodyPr wrap="square" lIns="0" tIns="0" rIns="0" bIns="0" rtlCol="0"/>
          <a:lstStyle/>
          <a:p/>
        </p:txBody>
      </p:sp>
      <p:sp>
        <p:nvSpPr>
          <p:cNvPr id="15" name="object 15"/>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6" name="object 16"/>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938593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422272" y="1143965"/>
            <a:ext cx="9053195" cy="464820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2.</a:t>
            </a:r>
            <a:r>
              <a:rPr sz="2800" b="1" spc="-10" dirty="0">
                <a:solidFill>
                  <a:srgbClr val="AA454A"/>
                </a:solidFill>
                <a:latin typeface="微软雅黑" panose="020B0503020204020204" charset="-122"/>
                <a:cs typeface="微软雅黑" panose="020B0503020204020204" charset="-122"/>
              </a:rPr>
              <a:t>剩余价值的分配</a:t>
            </a:r>
            <a:endParaRPr sz="2800">
              <a:latin typeface="微软雅黑" panose="020B0503020204020204" charset="-122"/>
              <a:cs typeface="微软雅黑" panose="020B0503020204020204" charset="-122"/>
            </a:endParaRPr>
          </a:p>
          <a:p>
            <a:pPr marL="156845" marR="6985" indent="630555" algn="just">
              <a:lnSpc>
                <a:spcPct val="130000"/>
              </a:lnSpc>
              <a:spcBef>
                <a:spcPts val="2460"/>
              </a:spcBef>
            </a:pPr>
            <a:r>
              <a:rPr sz="2800" spc="-5" dirty="0">
                <a:latin typeface="微软雅黑" panose="020B0503020204020204" charset="-122"/>
                <a:cs typeface="微软雅黑" panose="020B0503020204020204" charset="-122"/>
              </a:rPr>
              <a:t>生产商品所耗费的不变资本和可变</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本价</a:t>
            </a:r>
            <a:r>
              <a:rPr sz="2800" dirty="0">
                <a:latin typeface="微软雅黑" panose="020B0503020204020204" charset="-122"/>
                <a:cs typeface="微软雅黑" panose="020B0503020204020204" charset="-122"/>
              </a:rPr>
              <a:t>值</a:t>
            </a:r>
            <a:r>
              <a:rPr sz="2800" spc="-5" dirty="0">
                <a:latin typeface="微软雅黑" panose="020B0503020204020204" charset="-122"/>
                <a:cs typeface="微软雅黑" panose="020B0503020204020204" charset="-122"/>
              </a:rPr>
              <a:t>之和</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叫 做商品的</a:t>
            </a:r>
            <a:r>
              <a:rPr sz="2800" b="1" spc="-5" dirty="0">
                <a:latin typeface="微软雅黑" panose="020B0503020204020204" charset="-122"/>
                <a:cs typeface="微软雅黑" panose="020B0503020204020204" charset="-122"/>
              </a:rPr>
              <a:t>成本价格</a:t>
            </a:r>
            <a:r>
              <a:rPr sz="2800" spc="-5" dirty="0">
                <a:latin typeface="微软雅黑" panose="020B0503020204020204" charset="-122"/>
                <a:cs typeface="微软雅黑" panose="020B0503020204020204" charset="-122"/>
              </a:rPr>
              <a:t>。成本价格形成</a:t>
            </a:r>
            <a:r>
              <a:rPr sz="2800" dirty="0">
                <a:latin typeface="微软雅黑" panose="020B0503020204020204" charset="-122"/>
                <a:cs typeface="微软雅黑" panose="020B0503020204020204" charset="-122"/>
              </a:rPr>
              <a:t>后</a:t>
            </a:r>
            <a:r>
              <a:rPr sz="2800" spc="-5" dirty="0">
                <a:latin typeface="微软雅黑" panose="020B0503020204020204" charset="-122"/>
                <a:cs typeface="微软雅黑" panose="020B0503020204020204" charset="-122"/>
              </a:rPr>
              <a:t>，商</a:t>
            </a:r>
            <a:r>
              <a:rPr sz="2800" dirty="0">
                <a:latin typeface="微软雅黑" panose="020B0503020204020204" charset="-122"/>
                <a:cs typeface="微软雅黑" panose="020B0503020204020204" charset="-122"/>
              </a:rPr>
              <a:t>品</a:t>
            </a:r>
            <a:r>
              <a:rPr sz="2800" spc="-5" dirty="0">
                <a:latin typeface="微软雅黑" panose="020B0503020204020204" charset="-122"/>
                <a:cs typeface="微软雅黑" panose="020B0503020204020204" charset="-122"/>
              </a:rPr>
              <a:t>价值</a:t>
            </a:r>
            <a:r>
              <a:rPr sz="2800" dirty="0">
                <a:latin typeface="微软雅黑" panose="020B0503020204020204" charset="-122"/>
                <a:cs typeface="微软雅黑" panose="020B0503020204020204" charset="-122"/>
              </a:rPr>
              <a:t>就</a:t>
            </a:r>
            <a:r>
              <a:rPr sz="2800" spc="-5" dirty="0">
                <a:latin typeface="微软雅黑" panose="020B0503020204020204" charset="-122"/>
                <a:cs typeface="微软雅黑" panose="020B0503020204020204" charset="-122"/>
              </a:rPr>
              <a:t>转化为 </a:t>
            </a:r>
            <a:r>
              <a:rPr sz="2800" spc="-10" dirty="0">
                <a:latin typeface="微软雅黑" panose="020B0503020204020204" charset="-122"/>
                <a:cs typeface="微软雅黑" panose="020B0503020204020204" charset="-122"/>
              </a:rPr>
              <a:t>成本价格加剩余价值。</a:t>
            </a:r>
            <a:endParaRPr sz="2800">
              <a:latin typeface="微软雅黑" panose="020B0503020204020204" charset="-122"/>
              <a:cs typeface="微软雅黑" panose="020B0503020204020204" charset="-122"/>
            </a:endParaRPr>
          </a:p>
          <a:p>
            <a:pPr marL="156845" marR="5080" indent="630555" algn="just">
              <a:lnSpc>
                <a:spcPct val="130000"/>
              </a:lnSpc>
              <a:spcBef>
                <a:spcPts val="5"/>
              </a:spcBef>
            </a:pPr>
            <a:r>
              <a:rPr sz="2800" spc="-5" dirty="0">
                <a:latin typeface="微软雅黑" panose="020B0503020204020204" charset="-122"/>
                <a:cs typeface="微软雅黑" panose="020B0503020204020204" charset="-122"/>
              </a:rPr>
              <a:t>当剩余价值被看作全部预付资本的</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物，</a:t>
            </a:r>
            <a:r>
              <a:rPr sz="2800" dirty="0">
                <a:latin typeface="微软雅黑" panose="020B0503020204020204" charset="-122"/>
                <a:cs typeface="微软雅黑" panose="020B0503020204020204" charset="-122"/>
              </a:rPr>
              <a:t>就</a:t>
            </a:r>
            <a:r>
              <a:rPr sz="2800" spc="10" dirty="0">
                <a:latin typeface="微软雅黑" panose="020B0503020204020204" charset="-122"/>
                <a:cs typeface="微软雅黑" panose="020B0503020204020204" charset="-122"/>
              </a:rPr>
              <a:t>叫</a:t>
            </a:r>
            <a:r>
              <a:rPr sz="2800" b="1" spc="-5" dirty="0">
                <a:latin typeface="微软雅黑" panose="020B0503020204020204" charset="-122"/>
                <a:cs typeface="微软雅黑" panose="020B0503020204020204" charset="-122"/>
              </a:rPr>
              <a:t>利</a:t>
            </a:r>
            <a:r>
              <a:rPr sz="2800" b="1" spc="5"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 剩余价值转化为利润后，商品价值</a:t>
            </a:r>
            <a:r>
              <a:rPr sz="2800" dirty="0">
                <a:latin typeface="微软雅黑" panose="020B0503020204020204" charset="-122"/>
                <a:cs typeface="微软雅黑" panose="020B0503020204020204" charset="-122"/>
              </a:rPr>
              <a:t>就</a:t>
            </a:r>
            <a:r>
              <a:rPr sz="2800" spc="-5" dirty="0">
                <a:latin typeface="微软雅黑" panose="020B0503020204020204" charset="-122"/>
                <a:cs typeface="微软雅黑" panose="020B0503020204020204" charset="-122"/>
              </a:rPr>
              <a:t>转化</a:t>
            </a:r>
            <a:r>
              <a:rPr sz="2800" dirty="0">
                <a:latin typeface="微软雅黑" panose="020B0503020204020204" charset="-122"/>
                <a:cs typeface="微软雅黑" panose="020B0503020204020204" charset="-122"/>
              </a:rPr>
              <a:t>为</a:t>
            </a:r>
            <a:r>
              <a:rPr sz="2800" spc="-5" dirty="0">
                <a:latin typeface="微软雅黑" panose="020B0503020204020204" charset="-122"/>
                <a:cs typeface="微软雅黑" panose="020B0503020204020204" charset="-122"/>
              </a:rPr>
              <a:t>成本</a:t>
            </a:r>
            <a:r>
              <a:rPr sz="2800" dirty="0">
                <a:latin typeface="微软雅黑" panose="020B0503020204020204" charset="-122"/>
                <a:cs typeface="微软雅黑" panose="020B0503020204020204" charset="-122"/>
              </a:rPr>
              <a:t>价</a:t>
            </a:r>
            <a:r>
              <a:rPr sz="2800" spc="-5" dirty="0">
                <a:latin typeface="微软雅黑" panose="020B0503020204020204" charset="-122"/>
                <a:cs typeface="微软雅黑" panose="020B0503020204020204" charset="-122"/>
              </a:rPr>
              <a:t>格加利 润。剩余价值转化为利</a:t>
            </a:r>
            <a:r>
              <a:rPr sz="2800" dirty="0">
                <a:latin typeface="微软雅黑" panose="020B0503020204020204" charset="-122"/>
                <a:cs typeface="微软雅黑" panose="020B0503020204020204" charset="-122"/>
              </a:rPr>
              <a:t>润</a:t>
            </a:r>
            <a:r>
              <a:rPr sz="2800" b="1" spc="-5" dirty="0">
                <a:latin typeface="微软雅黑" panose="020B0503020204020204" charset="-122"/>
                <a:cs typeface="微软雅黑" panose="020B0503020204020204" charset="-122"/>
              </a:rPr>
              <a:t>掩盖了剩</a:t>
            </a:r>
            <a:r>
              <a:rPr sz="2800" b="1" dirty="0">
                <a:latin typeface="微软雅黑" panose="020B0503020204020204" charset="-122"/>
                <a:cs typeface="微软雅黑" panose="020B0503020204020204" charset="-122"/>
              </a:rPr>
              <a:t>余</a:t>
            </a:r>
            <a:r>
              <a:rPr sz="2800" b="1" spc="-5" dirty="0">
                <a:latin typeface="微软雅黑" panose="020B0503020204020204" charset="-122"/>
                <a:cs typeface="微软雅黑" panose="020B0503020204020204" charset="-122"/>
              </a:rPr>
              <a:t>价值</a:t>
            </a:r>
            <a:r>
              <a:rPr sz="2800" b="1" dirty="0">
                <a:latin typeface="微软雅黑" panose="020B0503020204020204" charset="-122"/>
                <a:cs typeface="微软雅黑" panose="020B0503020204020204" charset="-122"/>
              </a:rPr>
              <a:t>的</a:t>
            </a:r>
            <a:r>
              <a:rPr sz="2800" b="1" spc="-5" dirty="0">
                <a:latin typeface="微软雅黑" panose="020B0503020204020204" charset="-122"/>
                <a:cs typeface="微软雅黑" panose="020B0503020204020204" charset="-122"/>
              </a:rPr>
              <a:t>真正</a:t>
            </a:r>
            <a:r>
              <a:rPr sz="2800" b="1" dirty="0">
                <a:latin typeface="微软雅黑" panose="020B0503020204020204" charset="-122"/>
                <a:cs typeface="微软雅黑" panose="020B0503020204020204" charset="-122"/>
              </a:rPr>
              <a:t>来</a:t>
            </a:r>
            <a:r>
              <a:rPr sz="2800" b="1" spc="10" dirty="0">
                <a:latin typeface="微软雅黑" panose="020B0503020204020204" charset="-122"/>
                <a:cs typeface="微软雅黑" panose="020B0503020204020204" charset="-122"/>
              </a:rPr>
              <a:t>源</a:t>
            </a:r>
            <a:r>
              <a:rPr sz="2800" spc="-5" dirty="0">
                <a:latin typeface="微软雅黑" panose="020B0503020204020204" charset="-122"/>
                <a:cs typeface="微软雅黑" panose="020B0503020204020204" charset="-122"/>
              </a:rPr>
              <a:t>，从 而掩盖了资本家对工人的剥削关系。</a:t>
            </a:r>
            <a:endParaRPr sz="2800">
              <a:latin typeface="微软雅黑" panose="020B0503020204020204" charset="-122"/>
              <a:cs typeface="微软雅黑" panose="020B0503020204020204" charset="-122"/>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782572" y="1337259"/>
            <a:ext cx="8073390" cy="2915920"/>
          </a:xfrm>
          <a:prstGeom prst="rect">
            <a:avLst/>
          </a:prstGeom>
        </p:spPr>
        <p:txBody>
          <a:bodyPr vert="horz" wrap="square" lIns="0" tIns="12700" rIns="0" bIns="0" rtlCol="0">
            <a:spAutoFit/>
          </a:bodyPr>
          <a:lstStyle/>
          <a:p>
            <a:pPr marL="228600">
              <a:lnSpc>
                <a:spcPct val="100000"/>
              </a:lnSpc>
              <a:spcBef>
                <a:spcPts val="100"/>
              </a:spcBef>
            </a:pPr>
            <a:r>
              <a:rPr sz="3600" b="1" dirty="0">
                <a:latin typeface="Microsoft JhengHei" panose="020B0604030504040204" charset="-120"/>
                <a:cs typeface="Microsoft JhengHei" panose="020B0604030504040204" charset="-120"/>
              </a:rPr>
              <a:t>利</a:t>
            </a:r>
            <a:r>
              <a:rPr sz="3600" b="1" spc="10" dirty="0">
                <a:latin typeface="Microsoft JhengHei" panose="020B0604030504040204" charset="-120"/>
                <a:cs typeface="Microsoft JhengHei" panose="020B0604030504040204" charset="-120"/>
              </a:rPr>
              <a:t>润</a:t>
            </a:r>
            <a:r>
              <a:rPr sz="3600" b="1" dirty="0">
                <a:latin typeface="Microsoft JhengHei" panose="020B0604030504040204" charset="-120"/>
                <a:cs typeface="Microsoft JhengHei" panose="020B0604030504040204" charset="-120"/>
              </a:rPr>
              <a:t>和剩余价值既有区别</a:t>
            </a:r>
            <a:r>
              <a:rPr sz="3600" b="1" spc="-15" dirty="0">
                <a:latin typeface="Microsoft JhengHei" panose="020B0604030504040204" charset="-120"/>
                <a:cs typeface="Microsoft JhengHei" panose="020B0604030504040204" charset="-120"/>
              </a:rPr>
              <a:t>又</a:t>
            </a:r>
            <a:r>
              <a:rPr sz="3600" b="1" dirty="0">
                <a:latin typeface="Microsoft JhengHei" panose="020B0604030504040204" charset="-120"/>
                <a:cs typeface="Microsoft JhengHei" panose="020B0604030504040204" charset="-120"/>
              </a:rPr>
              <a:t>有联系</a:t>
            </a:r>
            <a:endParaRPr sz="3600">
              <a:latin typeface="Microsoft JhengHei" panose="020B0604030504040204" charset="-120"/>
              <a:cs typeface="Microsoft JhengHei" panose="020B0604030504040204" charset="-120"/>
            </a:endParaRPr>
          </a:p>
          <a:p>
            <a:pPr>
              <a:lnSpc>
                <a:spcPct val="100000"/>
              </a:lnSpc>
              <a:spcBef>
                <a:spcPts val="10"/>
              </a:spcBef>
            </a:pPr>
            <a:endParaRPr sz="3750">
              <a:latin typeface="Times New Roman" panose="02020603050405020304"/>
              <a:cs typeface="Times New Roman" panose="02020603050405020304"/>
            </a:endParaRPr>
          </a:p>
          <a:p>
            <a:pPr marL="355600" indent="-342900">
              <a:lnSpc>
                <a:spcPct val="100000"/>
              </a:lnSpc>
              <a:buSzPct val="59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联系:</a:t>
            </a:r>
            <a:r>
              <a:rPr sz="2800"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p与</a:t>
            </a:r>
            <a:r>
              <a:rPr sz="2800" spc="-10" dirty="0">
                <a:latin typeface="微软雅黑" panose="020B0503020204020204" charset="-122"/>
                <a:cs typeface="微软雅黑" panose="020B0503020204020204" charset="-122"/>
              </a:rPr>
              <a:t>m</a:t>
            </a:r>
            <a:r>
              <a:rPr sz="2800" spc="-5" dirty="0">
                <a:latin typeface="微软雅黑" panose="020B0503020204020204" charset="-122"/>
                <a:cs typeface="微软雅黑" panose="020B0503020204020204" charset="-122"/>
              </a:rPr>
              <a:t>来源相同，数量一样。</a:t>
            </a:r>
            <a:endParaRPr sz="2800">
              <a:latin typeface="微软雅黑" panose="020B0503020204020204" charset="-122"/>
              <a:cs typeface="微软雅黑" panose="020B0503020204020204" charset="-122"/>
            </a:endParaRPr>
          </a:p>
          <a:p>
            <a:pPr marL="355600" marR="5080" indent="-342900">
              <a:lnSpc>
                <a:spcPct val="150000"/>
              </a:lnSpc>
              <a:spcBef>
                <a:spcPts val="675"/>
              </a:spcBef>
              <a:buSzPct val="59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区别</a:t>
            </a:r>
            <a:r>
              <a:rPr sz="2800" spc="-10" dirty="0">
                <a:latin typeface="微软雅黑" panose="020B0503020204020204" charset="-122"/>
                <a:cs typeface="微软雅黑" panose="020B0503020204020204" charset="-122"/>
              </a:rPr>
              <a:t>:m</a:t>
            </a:r>
            <a:r>
              <a:rPr sz="2800" spc="-5" dirty="0">
                <a:latin typeface="微软雅黑" panose="020B0503020204020204" charset="-122"/>
                <a:cs typeface="微软雅黑" panose="020B0503020204020204" charset="-122"/>
              </a:rPr>
              <a:t>是</a:t>
            </a:r>
            <a:r>
              <a:rPr sz="2800" spc="-10" dirty="0">
                <a:latin typeface="微软雅黑" panose="020B0503020204020204" charset="-122"/>
                <a:cs typeface="微软雅黑" panose="020B0503020204020204" charset="-122"/>
              </a:rPr>
              <a:t>对v</a:t>
            </a:r>
            <a:r>
              <a:rPr sz="2800" spc="-5" dirty="0">
                <a:latin typeface="微软雅黑" panose="020B0503020204020204" charset="-122"/>
                <a:cs typeface="微软雅黑" panose="020B0503020204020204" charset="-122"/>
              </a:rPr>
              <a:t>而言的，</a:t>
            </a:r>
            <a:r>
              <a:rPr sz="2800" dirty="0">
                <a:latin typeface="微软雅黑" panose="020B0503020204020204" charset="-122"/>
                <a:cs typeface="微软雅黑" panose="020B0503020204020204" charset="-122"/>
              </a:rPr>
              <a:t>p</a:t>
            </a:r>
            <a:r>
              <a:rPr sz="2800" spc="-5" dirty="0">
                <a:latin typeface="微软雅黑" panose="020B0503020204020204" charset="-122"/>
                <a:cs typeface="微软雅黑" panose="020B0503020204020204" charset="-122"/>
              </a:rPr>
              <a:t>是对</a:t>
            </a:r>
            <a:r>
              <a:rPr sz="2800" spc="-10" dirty="0">
                <a:latin typeface="微软雅黑" panose="020B0503020204020204" charset="-122"/>
                <a:cs typeface="微软雅黑" panose="020B0503020204020204" charset="-122"/>
              </a:rPr>
              <a:t>c</a:t>
            </a:r>
            <a:r>
              <a:rPr sz="2800" spc="5"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v而</a:t>
            </a:r>
            <a:r>
              <a:rPr sz="2800" dirty="0">
                <a:latin typeface="微软雅黑" panose="020B0503020204020204" charset="-122"/>
                <a:cs typeface="微软雅黑" panose="020B0503020204020204" charset="-122"/>
              </a:rPr>
              <a:t>言</a:t>
            </a:r>
            <a:r>
              <a:rPr sz="2800" spc="-5"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m</a:t>
            </a:r>
            <a:r>
              <a:rPr sz="2800" spc="-5" dirty="0">
                <a:latin typeface="微软雅黑" panose="020B0503020204020204" charset="-122"/>
                <a:cs typeface="微软雅黑" panose="020B0503020204020204" charset="-122"/>
              </a:rPr>
              <a:t>是p的 本质，p是</a:t>
            </a:r>
            <a:r>
              <a:rPr sz="2800" spc="-10" dirty="0">
                <a:latin typeface="微软雅黑" panose="020B0503020204020204" charset="-122"/>
                <a:cs typeface="微软雅黑" panose="020B0503020204020204" charset="-122"/>
              </a:rPr>
              <a:t>m</a:t>
            </a:r>
            <a:r>
              <a:rPr sz="2800" spc="-5" dirty="0">
                <a:latin typeface="微软雅黑" panose="020B0503020204020204" charset="-122"/>
                <a:cs typeface="微软雅黑" panose="020B0503020204020204" charset="-122"/>
              </a:rPr>
              <a:t>的转化形式。</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24115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765554" y="1265682"/>
            <a:ext cx="7908925" cy="3870325"/>
          </a:xfrm>
          <a:prstGeom prst="rect">
            <a:avLst/>
          </a:prstGeom>
        </p:spPr>
        <p:txBody>
          <a:bodyPr vert="horz" wrap="square" lIns="0" tIns="12700" rIns="0" bIns="0" rtlCol="0">
            <a:spAutoFit/>
          </a:bodyPr>
          <a:lstStyle/>
          <a:p>
            <a:pPr marL="101600">
              <a:lnSpc>
                <a:spcPct val="100000"/>
              </a:lnSpc>
              <a:spcBef>
                <a:spcPts val="100"/>
              </a:spcBef>
            </a:pPr>
            <a:r>
              <a:rPr sz="3600" b="1" spc="5" dirty="0">
                <a:latin typeface="Microsoft JhengHei" panose="020B0604030504040204" charset="-120"/>
                <a:cs typeface="Microsoft JhengHei" panose="020B0604030504040204" charset="-120"/>
              </a:rPr>
              <a:t>利润率</a:t>
            </a:r>
            <a:r>
              <a:rPr sz="3600" b="1" dirty="0">
                <a:latin typeface="Microsoft JhengHei" panose="020B0604030504040204" charset="-120"/>
                <a:cs typeface="Microsoft JhengHei" panose="020B0604030504040204" charset="-120"/>
              </a:rPr>
              <a:t>与剩余价值率的区别</a:t>
            </a:r>
            <a:endParaRPr sz="3600">
              <a:latin typeface="Microsoft JhengHei" panose="020B0604030504040204" charset="-120"/>
              <a:cs typeface="Microsoft JhengHei" panose="020B0604030504040204" charset="-120"/>
            </a:endParaRPr>
          </a:p>
          <a:p>
            <a:pPr marL="12700" marR="73660" indent="644525" algn="just">
              <a:lnSpc>
                <a:spcPct val="120000"/>
              </a:lnSpc>
              <a:spcBef>
                <a:spcPts val="1755"/>
              </a:spcBef>
            </a:pPr>
            <a:r>
              <a:rPr sz="2800" spc="-5" dirty="0">
                <a:latin typeface="微软雅黑" panose="020B0503020204020204" charset="-122"/>
                <a:cs typeface="微软雅黑" panose="020B0503020204020204" charset="-122"/>
              </a:rPr>
              <a:t>利润率是剩余价值率的转化形式，</a:t>
            </a:r>
            <a:r>
              <a:rPr sz="2800" dirty="0">
                <a:latin typeface="微软雅黑" panose="020B0503020204020204" charset="-122"/>
                <a:cs typeface="微软雅黑" panose="020B0503020204020204" charset="-122"/>
              </a:rPr>
              <a:t>是</a:t>
            </a:r>
            <a:r>
              <a:rPr sz="2800" spc="-5" dirty="0">
                <a:latin typeface="微软雅黑" panose="020B0503020204020204" charset="-122"/>
                <a:cs typeface="微软雅黑" panose="020B0503020204020204" charset="-122"/>
              </a:rPr>
              <a:t>剩余</a:t>
            </a:r>
            <a:r>
              <a:rPr sz="2800" dirty="0">
                <a:latin typeface="微软雅黑" panose="020B0503020204020204" charset="-122"/>
                <a:cs typeface="微软雅黑" panose="020B0503020204020204" charset="-122"/>
              </a:rPr>
              <a:t>价</a:t>
            </a:r>
            <a:r>
              <a:rPr sz="2800" spc="-5" dirty="0">
                <a:latin typeface="微软雅黑" panose="020B0503020204020204" charset="-122"/>
                <a:cs typeface="微软雅黑" panose="020B0503020204020204" charset="-122"/>
              </a:rPr>
              <a:t>值 与全部预付资本的比率。可见，利</a:t>
            </a:r>
            <a:r>
              <a:rPr sz="2800"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率小</a:t>
            </a:r>
            <a:r>
              <a:rPr sz="2800" dirty="0">
                <a:latin typeface="微软雅黑" panose="020B0503020204020204" charset="-122"/>
                <a:cs typeface="微软雅黑" panose="020B0503020204020204" charset="-122"/>
              </a:rPr>
              <a:t>于</a:t>
            </a:r>
            <a:r>
              <a:rPr sz="2800" spc="-5" dirty="0">
                <a:latin typeface="微软雅黑" panose="020B0503020204020204" charset="-122"/>
                <a:cs typeface="微软雅黑" panose="020B0503020204020204" charset="-122"/>
              </a:rPr>
              <a:t>剩余价 值率，P′&lt; m </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12700" marR="5080" indent="644525" algn="just">
              <a:lnSpc>
                <a:spcPct val="120000"/>
              </a:lnSpc>
            </a:pPr>
            <a:r>
              <a:rPr sz="2800" dirty="0">
                <a:latin typeface="微软雅黑" panose="020B0503020204020204" charset="-122"/>
                <a:cs typeface="微软雅黑" panose="020B0503020204020204" charset="-122"/>
              </a:rPr>
              <a:t>P′</a:t>
            </a:r>
            <a:r>
              <a:rPr sz="2800" spc="-10" dirty="0">
                <a:latin typeface="微软雅黑" panose="020B0503020204020204" charset="-122"/>
                <a:cs typeface="微软雅黑" panose="020B0503020204020204" charset="-122"/>
              </a:rPr>
              <a:t>表示的是预付资本自身的增殖程度</a:t>
            </a:r>
            <a:r>
              <a:rPr sz="2800" spc="-5" dirty="0">
                <a:latin typeface="微软雅黑" panose="020B0503020204020204" charset="-122"/>
                <a:cs typeface="微软雅黑" panose="020B0503020204020204" charset="-122"/>
              </a:rPr>
              <a:t>；m</a:t>
            </a:r>
            <a:r>
              <a:rPr sz="2800" spc="25" dirty="0">
                <a:latin typeface="微软雅黑" panose="020B0503020204020204" charset="-122"/>
                <a:cs typeface="微软雅黑" panose="020B0503020204020204" charset="-122"/>
              </a:rPr>
              <a:t> </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表示 </a:t>
            </a:r>
            <a:r>
              <a:rPr sz="2800" spc="-5" dirty="0">
                <a:latin typeface="微软雅黑" panose="020B0503020204020204" charset="-122"/>
                <a:cs typeface="微软雅黑" panose="020B0503020204020204" charset="-122"/>
              </a:rPr>
              <a:t>的是资本家对工人的剥削程度。利</a:t>
            </a:r>
            <a:r>
              <a:rPr sz="2800"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率掩</a:t>
            </a:r>
            <a:r>
              <a:rPr sz="2800" dirty="0">
                <a:latin typeface="微软雅黑" panose="020B0503020204020204" charset="-122"/>
                <a:cs typeface="微软雅黑" panose="020B0503020204020204" charset="-122"/>
              </a:rPr>
              <a:t>盖</a:t>
            </a:r>
            <a:r>
              <a:rPr sz="2800" spc="-5" dirty="0">
                <a:latin typeface="微软雅黑" panose="020B0503020204020204" charset="-122"/>
                <a:cs typeface="微软雅黑" panose="020B0503020204020204" charset="-122"/>
              </a:rPr>
              <a:t>了资本 家对工人的剥削。</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28560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graphicFrame>
        <p:nvGraphicFramePr>
          <p:cNvPr id="5" name="object 5"/>
          <p:cNvGraphicFramePr>
            <a:graphicFrameLocks noGrp="1"/>
          </p:cNvGraphicFramePr>
          <p:nvPr/>
        </p:nvGraphicFramePr>
        <p:xfrm>
          <a:off x="2627312" y="1814512"/>
          <a:ext cx="8331200" cy="2613025"/>
        </p:xfrm>
        <a:graphic>
          <a:graphicData uri="http://schemas.openxmlformats.org/drawingml/2006/table">
            <a:tbl>
              <a:tblPr firstRow="1" bandRow="1">
                <a:tableStyleId>{2D5ABB26-0587-4C30-8999-92F81FD0307C}</a:tableStyleId>
              </a:tblPr>
              <a:tblGrid>
                <a:gridCol w="2438400"/>
                <a:gridCol w="2235200"/>
                <a:gridCol w="1625600"/>
                <a:gridCol w="812800"/>
                <a:gridCol w="1219200"/>
              </a:tblGrid>
              <a:tr h="588899">
                <a:tc>
                  <a:txBody>
                    <a:bodyPr/>
                    <a:lstStyle/>
                    <a:p>
                      <a:pPr marL="635" algn="ctr">
                        <a:lnSpc>
                          <a:spcPct val="100000"/>
                        </a:lnSpc>
                        <a:spcBef>
                          <a:spcPts val="155"/>
                        </a:spcBef>
                      </a:pPr>
                      <a:r>
                        <a:rPr sz="3200" b="1" spc="5" dirty="0">
                          <a:solidFill>
                            <a:srgbClr val="1F487C"/>
                          </a:solidFill>
                          <a:latin typeface="微软雅黑" panose="020B0503020204020204" charset="-122"/>
                          <a:cs typeface="微软雅黑" panose="020B0503020204020204" charset="-122"/>
                        </a:rPr>
                        <a:t>生产</a:t>
                      </a:r>
                      <a:r>
                        <a:rPr sz="3200" b="1" dirty="0">
                          <a:solidFill>
                            <a:srgbClr val="1F487C"/>
                          </a:solidFill>
                          <a:latin typeface="微软雅黑" panose="020B0503020204020204" charset="-122"/>
                          <a:cs typeface="微软雅黑" panose="020B0503020204020204" charset="-122"/>
                        </a:rPr>
                        <a:t>部门</a:t>
                      </a:r>
                      <a:endParaRPr sz="3200">
                        <a:latin typeface="微软雅黑" panose="020B0503020204020204" charset="-122"/>
                        <a:cs typeface="微软雅黑" panose="020B0503020204020204" charset="-122"/>
                      </a:endParaRPr>
                    </a:p>
                  </a:txBody>
                  <a:tcPr marL="0" marR="0" marT="19685"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FFCC"/>
                    </a:solidFill>
                  </a:tcPr>
                </a:tc>
                <a:tc>
                  <a:txBody>
                    <a:bodyPr/>
                    <a:lstStyle/>
                    <a:p>
                      <a:pPr marL="1270" algn="ctr">
                        <a:lnSpc>
                          <a:spcPct val="100000"/>
                        </a:lnSpc>
                        <a:spcBef>
                          <a:spcPts val="155"/>
                        </a:spcBef>
                      </a:pPr>
                      <a:r>
                        <a:rPr sz="3200" b="1" spc="10" dirty="0">
                          <a:solidFill>
                            <a:srgbClr val="1F487C"/>
                          </a:solidFill>
                          <a:latin typeface="微软雅黑" panose="020B0503020204020204" charset="-122"/>
                          <a:cs typeface="微软雅黑" panose="020B0503020204020204" charset="-122"/>
                        </a:rPr>
                        <a:t>资本</a:t>
                      </a:r>
                      <a:endParaRPr sz="3200">
                        <a:latin typeface="微软雅黑" panose="020B0503020204020204" charset="-122"/>
                        <a:cs typeface="微软雅黑" panose="020B0503020204020204" charset="-122"/>
                      </a:endParaRPr>
                    </a:p>
                  </a:txBody>
                  <a:tcPr marL="0" marR="0" marT="1968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FFCC"/>
                    </a:solidFill>
                  </a:tcPr>
                </a:tc>
                <a:tc>
                  <a:txBody>
                    <a:bodyPr/>
                    <a:lstStyle/>
                    <a:p>
                      <a:pPr marL="2540" algn="ctr">
                        <a:lnSpc>
                          <a:spcPct val="100000"/>
                        </a:lnSpc>
                        <a:spcBef>
                          <a:spcPts val="295"/>
                        </a:spcBef>
                      </a:pPr>
                      <a:r>
                        <a:rPr sz="3200" dirty="0">
                          <a:solidFill>
                            <a:srgbClr val="1F487C"/>
                          </a:solidFill>
                          <a:latin typeface="Times New Roman" panose="02020603050405020304"/>
                          <a:cs typeface="Times New Roman" panose="02020603050405020304"/>
                        </a:rPr>
                        <a:t>m′</a:t>
                      </a:r>
                      <a:endParaRPr sz="3200">
                        <a:latin typeface="Times New Roman" panose="02020603050405020304"/>
                        <a:cs typeface="Times New Roman" panose="02020603050405020304"/>
                      </a:endParaRPr>
                    </a:p>
                  </a:txBody>
                  <a:tcPr marL="0" marR="0" marT="3746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FFCC"/>
                    </a:solidFill>
                  </a:tcPr>
                </a:tc>
                <a:tc>
                  <a:txBody>
                    <a:bodyPr/>
                    <a:lstStyle/>
                    <a:p>
                      <a:pPr marR="239395" algn="r">
                        <a:lnSpc>
                          <a:spcPct val="100000"/>
                        </a:lnSpc>
                        <a:spcBef>
                          <a:spcPts val="295"/>
                        </a:spcBef>
                      </a:pPr>
                      <a:r>
                        <a:rPr sz="3200" dirty="0">
                          <a:solidFill>
                            <a:srgbClr val="1F487C"/>
                          </a:solidFill>
                          <a:latin typeface="Times New Roman" panose="02020603050405020304"/>
                          <a:cs typeface="Times New Roman" panose="02020603050405020304"/>
                        </a:rPr>
                        <a:t>m</a:t>
                      </a:r>
                      <a:endParaRPr sz="3200">
                        <a:latin typeface="Times New Roman" panose="02020603050405020304"/>
                        <a:cs typeface="Times New Roman" panose="02020603050405020304"/>
                      </a:endParaRPr>
                    </a:p>
                  </a:txBody>
                  <a:tcPr marL="0" marR="0" marT="37465"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solidFill>
                      <a:srgbClr val="CCFFCC"/>
                    </a:solidFill>
                  </a:tcPr>
                </a:tc>
                <a:tc>
                  <a:txBody>
                    <a:bodyPr/>
                    <a:lstStyle/>
                    <a:p>
                      <a:pPr marL="3175" algn="ctr">
                        <a:lnSpc>
                          <a:spcPct val="100000"/>
                        </a:lnSpc>
                        <a:spcBef>
                          <a:spcPts val="295"/>
                        </a:spcBef>
                      </a:pPr>
                      <a:r>
                        <a:rPr sz="3200" spc="-10" dirty="0">
                          <a:solidFill>
                            <a:srgbClr val="1F487C"/>
                          </a:solidFill>
                          <a:latin typeface="Times New Roman" panose="02020603050405020304"/>
                          <a:cs typeface="Times New Roman" panose="02020603050405020304"/>
                        </a:rPr>
                        <a:t>P′</a:t>
                      </a:r>
                      <a:endParaRPr sz="3200">
                        <a:latin typeface="Times New Roman" panose="02020603050405020304"/>
                        <a:cs typeface="Times New Roman" panose="02020603050405020304"/>
                      </a:endParaRPr>
                    </a:p>
                  </a:txBody>
                  <a:tcPr marL="0" marR="0" marT="3746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solidFill>
                      <a:srgbClr val="CCFFCC"/>
                    </a:solidFill>
                  </a:tcPr>
                </a:tc>
              </a:tr>
              <a:tr h="706501">
                <a:tc>
                  <a:txBody>
                    <a:bodyPr/>
                    <a:lstStyle/>
                    <a:p>
                      <a:pPr marL="1270" algn="ctr">
                        <a:lnSpc>
                          <a:spcPct val="100000"/>
                        </a:lnSpc>
                        <a:spcBef>
                          <a:spcPts val="520"/>
                        </a:spcBef>
                      </a:pPr>
                      <a:r>
                        <a:rPr sz="3200" dirty="0">
                          <a:solidFill>
                            <a:srgbClr val="1F487C"/>
                          </a:solidFill>
                          <a:latin typeface="PMingLiU" panose="02020500000000000000" charset="-120"/>
                          <a:cs typeface="PMingLiU" panose="02020500000000000000" charset="-120"/>
                        </a:rPr>
                        <a:t>食品</a:t>
                      </a:r>
                      <a:endParaRPr sz="3200">
                        <a:latin typeface="PMingLiU" panose="02020500000000000000" charset="-120"/>
                        <a:cs typeface="PMingLiU" panose="02020500000000000000" charset="-120"/>
                      </a:endParaRPr>
                    </a:p>
                  </a:txBody>
                  <a:tcPr marL="0" marR="0" marT="6604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635" algn="ctr">
                        <a:lnSpc>
                          <a:spcPct val="100000"/>
                        </a:lnSpc>
                        <a:spcBef>
                          <a:spcPts val="760"/>
                        </a:spcBef>
                      </a:pPr>
                      <a:r>
                        <a:rPr sz="3200" dirty="0">
                          <a:solidFill>
                            <a:srgbClr val="1F487C"/>
                          </a:solidFill>
                          <a:latin typeface="Times New Roman" panose="02020603050405020304"/>
                          <a:cs typeface="Times New Roman" panose="02020603050405020304"/>
                        </a:rPr>
                        <a:t>70c+30v</a:t>
                      </a:r>
                      <a:endParaRPr sz="3200">
                        <a:latin typeface="Times New Roman" panose="02020603050405020304"/>
                        <a:cs typeface="Times New Roman" panose="02020603050405020304"/>
                      </a:endParaRPr>
                    </a:p>
                  </a:txBody>
                  <a:tcPr marL="0" marR="0" marT="965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rowSpan="3">
                  <a:txBody>
                    <a:bodyPr/>
                    <a:lstStyle/>
                    <a:p>
                      <a:pPr>
                        <a:lnSpc>
                          <a:spcPct val="100000"/>
                        </a:lnSpc>
                        <a:spcBef>
                          <a:spcPts val="25"/>
                        </a:spcBef>
                      </a:pPr>
                      <a:endParaRPr sz="5150">
                        <a:latin typeface="Times New Roman" panose="02020603050405020304"/>
                        <a:cs typeface="Times New Roman" panose="02020603050405020304"/>
                      </a:endParaRPr>
                    </a:p>
                    <a:p>
                      <a:pPr marL="337820">
                        <a:lnSpc>
                          <a:spcPct val="100000"/>
                        </a:lnSpc>
                        <a:spcBef>
                          <a:spcPts val="5"/>
                        </a:spcBef>
                      </a:pPr>
                      <a:r>
                        <a:rPr sz="3200" dirty="0">
                          <a:solidFill>
                            <a:srgbClr val="1F487C"/>
                          </a:solidFill>
                          <a:latin typeface="Times New Roman" panose="02020603050405020304"/>
                          <a:cs typeface="Times New Roman" panose="02020603050405020304"/>
                        </a:rPr>
                        <a:t>100%</a:t>
                      </a:r>
                      <a:endParaRPr sz="3200">
                        <a:latin typeface="Times New Roman" panose="02020603050405020304"/>
                        <a:cs typeface="Times New Roman" panose="02020603050405020304"/>
                      </a:endParaRPr>
                    </a:p>
                  </a:txBody>
                  <a:tcPr marL="0" marR="0" marT="31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FFCC"/>
                    </a:solidFill>
                  </a:tcPr>
                </a:tc>
                <a:tc>
                  <a:txBody>
                    <a:bodyPr/>
                    <a:lstStyle/>
                    <a:p>
                      <a:pPr marR="262890" algn="r">
                        <a:lnSpc>
                          <a:spcPct val="100000"/>
                        </a:lnSpc>
                        <a:spcBef>
                          <a:spcPts val="770"/>
                        </a:spcBef>
                      </a:pPr>
                      <a:r>
                        <a:rPr sz="3200" spc="-10" dirty="0">
                          <a:solidFill>
                            <a:srgbClr val="1F487C"/>
                          </a:solidFill>
                          <a:latin typeface="Arial" panose="020B0604020202020204"/>
                          <a:cs typeface="Arial" panose="020B0604020202020204"/>
                        </a:rPr>
                        <a:t>30</a:t>
                      </a:r>
                      <a:endParaRPr sz="3200">
                        <a:latin typeface="Arial" panose="020B0604020202020204"/>
                        <a:cs typeface="Arial" panose="020B0604020202020204"/>
                      </a:endParaRPr>
                    </a:p>
                  </a:txBody>
                  <a:tcPr marL="0" marR="0" marT="977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40005">
                        <a:lnSpc>
                          <a:spcPct val="100000"/>
                        </a:lnSpc>
                        <a:spcBef>
                          <a:spcPts val="770"/>
                        </a:spcBef>
                      </a:pPr>
                      <a:r>
                        <a:rPr sz="3200" spc="-10" dirty="0">
                          <a:solidFill>
                            <a:srgbClr val="1F487C"/>
                          </a:solidFill>
                          <a:latin typeface="Arial" panose="020B0604020202020204"/>
                          <a:cs typeface="Arial" panose="020B0604020202020204"/>
                        </a:rPr>
                        <a:t>30%</a:t>
                      </a:r>
                      <a:endParaRPr sz="3200">
                        <a:latin typeface="Arial" panose="020B0604020202020204"/>
                        <a:cs typeface="Arial" panose="020B0604020202020204"/>
                      </a:endParaRPr>
                    </a:p>
                  </a:txBody>
                  <a:tcPr marL="0" marR="0" marT="9779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FFCC"/>
                    </a:solidFill>
                  </a:tcPr>
                </a:tc>
              </a:tr>
              <a:tr h="685800">
                <a:tc>
                  <a:txBody>
                    <a:bodyPr/>
                    <a:lstStyle/>
                    <a:p>
                      <a:pPr marL="1270" algn="ctr">
                        <a:lnSpc>
                          <a:spcPct val="100000"/>
                        </a:lnSpc>
                        <a:spcBef>
                          <a:spcPts val="440"/>
                        </a:spcBef>
                      </a:pPr>
                      <a:r>
                        <a:rPr sz="3200" dirty="0">
                          <a:solidFill>
                            <a:srgbClr val="1F487C"/>
                          </a:solidFill>
                          <a:latin typeface="PMingLiU" panose="02020500000000000000" charset="-120"/>
                          <a:cs typeface="PMingLiU" panose="02020500000000000000" charset="-120"/>
                        </a:rPr>
                        <a:t>纺织</a:t>
                      </a:r>
                      <a:endParaRPr sz="3200">
                        <a:latin typeface="PMingLiU" panose="02020500000000000000" charset="-120"/>
                        <a:cs typeface="PMingLiU" panose="02020500000000000000" charset="-120"/>
                      </a:endParaRPr>
                    </a:p>
                  </a:txBody>
                  <a:tcPr marL="0" marR="0" marT="5588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635" algn="ctr">
                        <a:lnSpc>
                          <a:spcPct val="100000"/>
                        </a:lnSpc>
                        <a:spcBef>
                          <a:spcPts val="680"/>
                        </a:spcBef>
                      </a:pPr>
                      <a:r>
                        <a:rPr sz="3200" dirty="0">
                          <a:solidFill>
                            <a:srgbClr val="1F487C"/>
                          </a:solidFill>
                          <a:latin typeface="Times New Roman" panose="02020603050405020304"/>
                          <a:cs typeface="Times New Roman" panose="02020603050405020304"/>
                        </a:rPr>
                        <a:t>80c+20v</a:t>
                      </a:r>
                      <a:endParaRPr sz="3200">
                        <a:latin typeface="Times New Roman" panose="02020603050405020304"/>
                        <a:cs typeface="Times New Roman" panose="02020603050405020304"/>
                      </a:endParaRPr>
                    </a:p>
                  </a:txBody>
                  <a:tcPr marL="0" marR="0" marT="863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vMerge="1">
                  <a:tcPr marL="0" marR="0" marT="31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FFCC"/>
                    </a:solidFill>
                  </a:tcPr>
                </a:tc>
                <a:tc>
                  <a:txBody>
                    <a:bodyPr/>
                    <a:lstStyle/>
                    <a:p>
                      <a:pPr marR="262890" algn="r">
                        <a:lnSpc>
                          <a:spcPct val="100000"/>
                        </a:lnSpc>
                        <a:spcBef>
                          <a:spcPts val="660"/>
                        </a:spcBef>
                      </a:pPr>
                      <a:r>
                        <a:rPr sz="3200" spc="-10" dirty="0">
                          <a:solidFill>
                            <a:srgbClr val="1F487C"/>
                          </a:solidFill>
                          <a:latin typeface="Arial" panose="020B0604020202020204"/>
                          <a:cs typeface="Arial" panose="020B0604020202020204"/>
                        </a:rPr>
                        <a:t>20</a:t>
                      </a:r>
                      <a:endParaRPr sz="3200">
                        <a:latin typeface="Arial" panose="020B0604020202020204"/>
                        <a:cs typeface="Arial" panose="020B0604020202020204"/>
                      </a:endParaRPr>
                    </a:p>
                  </a:txBody>
                  <a:tcPr marL="0" marR="0" marT="8382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CCFFCC"/>
                    </a:solidFill>
                  </a:tcPr>
                </a:tc>
                <a:tc>
                  <a:txBody>
                    <a:bodyPr/>
                    <a:lstStyle/>
                    <a:p>
                      <a:pPr marL="40005">
                        <a:lnSpc>
                          <a:spcPct val="100000"/>
                        </a:lnSpc>
                        <a:spcBef>
                          <a:spcPts val="700"/>
                        </a:spcBef>
                      </a:pPr>
                      <a:r>
                        <a:rPr sz="3200" spc="-10" dirty="0">
                          <a:solidFill>
                            <a:srgbClr val="1F487C"/>
                          </a:solidFill>
                          <a:latin typeface="Arial" panose="020B0604020202020204"/>
                          <a:cs typeface="Arial" panose="020B0604020202020204"/>
                        </a:rPr>
                        <a:t>20%</a:t>
                      </a:r>
                      <a:endParaRPr sz="3200">
                        <a:latin typeface="Arial" panose="020B0604020202020204"/>
                        <a:cs typeface="Arial" panose="020B0604020202020204"/>
                      </a:endParaRPr>
                    </a:p>
                  </a:txBody>
                  <a:tcPr marL="0" marR="0" marT="8890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solidFill>
                      <a:srgbClr val="CCFFCC"/>
                    </a:solidFill>
                  </a:tcPr>
                </a:tc>
              </a:tr>
              <a:tr h="631825">
                <a:tc>
                  <a:txBody>
                    <a:bodyPr/>
                    <a:lstStyle/>
                    <a:p>
                      <a:pPr marL="1270" algn="ctr">
                        <a:lnSpc>
                          <a:spcPct val="100000"/>
                        </a:lnSpc>
                        <a:spcBef>
                          <a:spcPts val="230"/>
                        </a:spcBef>
                      </a:pPr>
                      <a:r>
                        <a:rPr sz="3200" dirty="0">
                          <a:solidFill>
                            <a:srgbClr val="1F487C"/>
                          </a:solidFill>
                          <a:latin typeface="PMingLiU" panose="02020500000000000000" charset="-120"/>
                          <a:cs typeface="PMingLiU" panose="02020500000000000000" charset="-120"/>
                        </a:rPr>
                        <a:t>机械</a:t>
                      </a:r>
                      <a:endParaRPr sz="3200">
                        <a:latin typeface="PMingLiU" panose="02020500000000000000" charset="-120"/>
                        <a:cs typeface="PMingLiU" panose="02020500000000000000" charset="-120"/>
                      </a:endParaRPr>
                    </a:p>
                  </a:txBody>
                  <a:tcPr marL="0" marR="0" marT="29209"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FFCC"/>
                    </a:solidFill>
                  </a:tcPr>
                </a:tc>
                <a:tc>
                  <a:txBody>
                    <a:bodyPr/>
                    <a:lstStyle/>
                    <a:p>
                      <a:pPr marL="635" algn="ctr">
                        <a:lnSpc>
                          <a:spcPct val="100000"/>
                        </a:lnSpc>
                        <a:spcBef>
                          <a:spcPts val="470"/>
                        </a:spcBef>
                      </a:pPr>
                      <a:r>
                        <a:rPr sz="3200" dirty="0">
                          <a:solidFill>
                            <a:srgbClr val="1F487C"/>
                          </a:solidFill>
                          <a:latin typeface="Times New Roman" panose="02020603050405020304"/>
                          <a:cs typeface="Times New Roman" panose="02020603050405020304"/>
                        </a:rPr>
                        <a:t>90c+10v</a:t>
                      </a:r>
                      <a:endParaRPr sz="3200">
                        <a:latin typeface="Times New Roman" panose="02020603050405020304"/>
                        <a:cs typeface="Times New Roman" panose="02020603050405020304"/>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FFCC"/>
                    </a:solidFill>
                  </a:tcPr>
                </a:tc>
                <a:tc vMerge="1">
                  <a:tcPr marL="0" marR="0" marT="31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FFCC"/>
                    </a:solidFill>
                  </a:tcPr>
                </a:tc>
                <a:tc>
                  <a:txBody>
                    <a:bodyPr/>
                    <a:lstStyle/>
                    <a:p>
                      <a:pPr marR="262890" algn="r">
                        <a:lnSpc>
                          <a:spcPct val="100000"/>
                        </a:lnSpc>
                        <a:spcBef>
                          <a:spcPts val="400"/>
                        </a:spcBef>
                      </a:pPr>
                      <a:r>
                        <a:rPr sz="3200" spc="-10" dirty="0">
                          <a:solidFill>
                            <a:srgbClr val="1F487C"/>
                          </a:solidFill>
                          <a:latin typeface="Arial" panose="020B0604020202020204"/>
                          <a:cs typeface="Arial" panose="020B0604020202020204"/>
                        </a:rPr>
                        <a:t>10</a:t>
                      </a:r>
                      <a:endParaRPr sz="3200">
                        <a:latin typeface="Arial" panose="020B0604020202020204"/>
                        <a:cs typeface="Arial" panose="020B0604020202020204"/>
                      </a:endParaRPr>
                    </a:p>
                  </a:txBody>
                  <a:tcPr marL="0" marR="0" marT="5080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solidFill>
                      <a:srgbClr val="CCFFCC"/>
                    </a:solidFill>
                  </a:tcPr>
                </a:tc>
                <a:tc>
                  <a:txBody>
                    <a:bodyPr/>
                    <a:lstStyle/>
                    <a:p>
                      <a:pPr marL="40005">
                        <a:lnSpc>
                          <a:spcPct val="100000"/>
                        </a:lnSpc>
                        <a:spcBef>
                          <a:spcPts val="360"/>
                        </a:spcBef>
                      </a:pPr>
                      <a:r>
                        <a:rPr sz="3200" spc="-10" dirty="0">
                          <a:solidFill>
                            <a:srgbClr val="1F487C"/>
                          </a:solidFill>
                          <a:latin typeface="Arial" panose="020B0604020202020204"/>
                          <a:cs typeface="Arial" panose="020B0604020202020204"/>
                        </a:rPr>
                        <a:t>10%</a:t>
                      </a:r>
                      <a:endParaRPr sz="3200">
                        <a:latin typeface="Arial" panose="020B0604020202020204"/>
                        <a:cs typeface="Arial" panose="020B0604020202020204"/>
                      </a:endParaRPr>
                    </a:p>
                  </a:txBody>
                  <a:tcPr marL="0" marR="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solidFill>
                      <a:srgbClr val="CCFFCC"/>
                    </a:solidFill>
                  </a:tcPr>
                </a:tc>
              </a:tr>
            </a:tbl>
          </a:graphicData>
        </a:graphic>
      </p:graphicFrame>
      <p:sp>
        <p:nvSpPr>
          <p:cNvPr id="6" name="object 6"/>
          <p:cNvSpPr/>
          <p:nvPr/>
        </p:nvSpPr>
        <p:spPr>
          <a:xfrm>
            <a:off x="1356360" y="685800"/>
            <a:ext cx="734695" cy="4953000"/>
          </a:xfrm>
          <a:custGeom>
            <a:avLst/>
            <a:gdLst/>
            <a:ahLst/>
            <a:cxnLst/>
            <a:rect l="l" t="t" r="r" b="b"/>
            <a:pathLst>
              <a:path w="734694" h="4953000">
                <a:moveTo>
                  <a:pt x="0" y="4953000"/>
                </a:moveTo>
                <a:lnTo>
                  <a:pt x="734567" y="4953000"/>
                </a:lnTo>
                <a:lnTo>
                  <a:pt x="734567" y="0"/>
                </a:lnTo>
                <a:lnTo>
                  <a:pt x="0" y="0"/>
                </a:lnTo>
                <a:lnTo>
                  <a:pt x="0" y="4953000"/>
                </a:lnTo>
                <a:close/>
              </a:path>
            </a:pathLst>
          </a:custGeom>
          <a:solidFill>
            <a:srgbClr val="FFFFFF"/>
          </a:solidFill>
        </p:spPr>
        <p:txBody>
          <a:bodyPr wrap="square" lIns="0" tIns="0" rIns="0" bIns="0" rtlCol="0"/>
          <a:lstStyle/>
          <a:p/>
        </p:txBody>
      </p:sp>
      <p:sp>
        <p:nvSpPr>
          <p:cNvPr id="7" name="object 7"/>
          <p:cNvSpPr txBox="1"/>
          <p:nvPr/>
        </p:nvSpPr>
        <p:spPr>
          <a:xfrm>
            <a:off x="1474216" y="1672335"/>
            <a:ext cx="482600" cy="3774440"/>
          </a:xfrm>
          <a:prstGeom prst="rect">
            <a:avLst/>
          </a:prstGeom>
        </p:spPr>
        <p:txBody>
          <a:bodyPr vert="horz" wrap="square" lIns="0" tIns="104140" rIns="0" bIns="0" rtlCol="0">
            <a:spAutoFit/>
          </a:bodyPr>
          <a:lstStyle/>
          <a:p>
            <a:pPr marL="12700" marR="5080" algn="just">
              <a:lnSpc>
                <a:spcPts val="3600"/>
              </a:lnSpc>
              <a:spcBef>
                <a:spcPts val="820"/>
              </a:spcBef>
            </a:pPr>
            <a:r>
              <a:rPr sz="3600" dirty="0">
                <a:solidFill>
                  <a:srgbClr val="C0504D"/>
                </a:solidFill>
                <a:latin typeface="宋体" panose="02010600030101010101" pitchFamily="2" charset="-122"/>
                <a:cs typeface="宋体" panose="02010600030101010101" pitchFamily="2" charset="-122"/>
              </a:rPr>
              <a:t>平 均 利 润 率 的 形 成</a:t>
            </a:r>
            <a:endParaRPr sz="3600">
              <a:latin typeface="宋体" panose="02010600030101010101" pitchFamily="2" charset="-122"/>
              <a:cs typeface="宋体" panose="02010600030101010101" pitchFamily="2" charset="-122"/>
            </a:endParaRPr>
          </a:p>
        </p:txBody>
      </p:sp>
      <p:sp>
        <p:nvSpPr>
          <p:cNvPr id="11" name="object 11"/>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2" name="object 12"/>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8" name="object 8"/>
          <p:cNvSpPr txBox="1">
            <a:spLocks noGrp="1"/>
          </p:cNvSpPr>
          <p:nvPr>
            <p:ph type="title"/>
          </p:nvPr>
        </p:nvSpPr>
        <p:spPr>
          <a:xfrm>
            <a:off x="2790825" y="905078"/>
            <a:ext cx="4145915" cy="574675"/>
          </a:xfrm>
          <a:prstGeom prst="rect">
            <a:avLst/>
          </a:prstGeom>
        </p:spPr>
        <p:txBody>
          <a:bodyPr vert="horz" wrap="square" lIns="0" tIns="12700" rIns="0" bIns="0" rtlCol="0">
            <a:spAutoFit/>
          </a:bodyPr>
          <a:lstStyle/>
          <a:p>
            <a:pPr marL="12700">
              <a:lnSpc>
                <a:spcPct val="100000"/>
              </a:lnSpc>
              <a:spcBef>
                <a:spcPts val="100"/>
              </a:spcBef>
            </a:pPr>
            <a:r>
              <a:rPr spc="5" dirty="0"/>
              <a:t>利润</a:t>
            </a:r>
            <a:r>
              <a:rPr dirty="0"/>
              <a:t>转化为平均利润</a:t>
            </a:r>
            <a:endParaRPr dirty="0"/>
          </a:p>
        </p:txBody>
      </p:sp>
      <p:sp>
        <p:nvSpPr>
          <p:cNvPr id="9" name="object 9"/>
          <p:cNvSpPr txBox="1"/>
          <p:nvPr/>
        </p:nvSpPr>
        <p:spPr>
          <a:xfrm>
            <a:off x="2989579" y="4630696"/>
            <a:ext cx="7865745" cy="1049655"/>
          </a:xfrm>
          <a:prstGeom prst="rect">
            <a:avLst/>
          </a:prstGeom>
        </p:spPr>
        <p:txBody>
          <a:bodyPr vert="horz" wrap="square" lIns="0" tIns="12065" rIns="0" bIns="0" rtlCol="0">
            <a:spAutoFit/>
          </a:bodyPr>
          <a:lstStyle/>
          <a:p>
            <a:pPr marL="12700" marR="5080" indent="735965">
              <a:lnSpc>
                <a:spcPct val="120000"/>
              </a:lnSpc>
              <a:spcBef>
                <a:spcPts val="95"/>
              </a:spcBef>
            </a:pPr>
            <a:r>
              <a:rPr sz="2800" spc="-5" dirty="0">
                <a:latin typeface="微软雅黑" panose="020B0503020204020204" charset="-122"/>
                <a:cs typeface="微软雅黑" panose="020B0503020204020204" charset="-122"/>
              </a:rPr>
              <a:t>在不同的生产部门投入等量的资本</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得到</a:t>
            </a:r>
            <a:r>
              <a:rPr sz="2800" dirty="0">
                <a:latin typeface="微软雅黑" panose="020B0503020204020204" charset="-122"/>
                <a:cs typeface="微软雅黑" panose="020B0503020204020204" charset="-122"/>
              </a:rPr>
              <a:t>不</a:t>
            </a:r>
            <a:r>
              <a:rPr sz="2800" spc="-5" dirty="0">
                <a:latin typeface="微软雅黑" panose="020B0503020204020204" charset="-122"/>
                <a:cs typeface="微软雅黑" panose="020B0503020204020204" charset="-122"/>
              </a:rPr>
              <a:t>等 </a:t>
            </a:r>
            <a:r>
              <a:rPr sz="2800" spc="-10" dirty="0">
                <a:latin typeface="微软雅黑" panose="020B0503020204020204" charset="-122"/>
                <a:cs typeface="微软雅黑" panose="020B0503020204020204" charset="-122"/>
              </a:rPr>
              <a:t>量的利润。</a:t>
            </a:r>
            <a:endParaRPr sz="2800">
              <a:latin typeface="微软雅黑" panose="020B0503020204020204" charset="-122"/>
              <a:cs typeface="微软雅黑" panose="020B0503020204020204" charset="-122"/>
            </a:endParaRPr>
          </a:p>
        </p:txBody>
      </p:sp>
      <p:sp>
        <p:nvSpPr>
          <p:cNvPr id="10" name="object 10"/>
          <p:cNvSpPr txBox="1"/>
          <p:nvPr/>
        </p:nvSpPr>
        <p:spPr>
          <a:xfrm>
            <a:off x="615315" y="63500"/>
            <a:ext cx="927735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四、生产剩余价值是资</a:t>
            </a:r>
            <a:r>
              <a:rPr sz="3200" b="1" spc="-15" dirty="0">
                <a:solidFill>
                  <a:srgbClr val="FFFFFF"/>
                </a:solidFill>
                <a:latin typeface="Microsoft JhengHei" panose="020B0604030504040204" charset="-120"/>
                <a:cs typeface="Microsoft JhengHei" panose="020B0604030504040204" charset="-120"/>
              </a:rPr>
              <a:t>本</a:t>
            </a:r>
            <a:r>
              <a:rPr sz="3200" b="1" dirty="0">
                <a:solidFill>
                  <a:srgbClr val="FFFFFF"/>
                </a:solidFill>
                <a:latin typeface="Microsoft JhengHei" panose="020B0604030504040204" charset="-120"/>
                <a:cs typeface="Microsoft JhengHei" panose="020B0604030504040204" charset="-120"/>
              </a:rPr>
              <a:t>主义</a:t>
            </a:r>
            <a:r>
              <a:rPr sz="3200" b="1" spc="-15" dirty="0">
                <a:solidFill>
                  <a:srgbClr val="FFFFFF"/>
                </a:solidFill>
                <a:latin typeface="Microsoft JhengHei" panose="020B0604030504040204" charset="-120"/>
                <a:cs typeface="Microsoft JhengHei" panose="020B0604030504040204" charset="-120"/>
              </a:rPr>
              <a:t>生</a:t>
            </a:r>
            <a:r>
              <a:rPr sz="3200" b="1" dirty="0">
                <a:solidFill>
                  <a:srgbClr val="FFFFFF"/>
                </a:solidFill>
                <a:latin typeface="Microsoft JhengHei" panose="020B0604030504040204" charset="-120"/>
                <a:cs typeface="Microsoft JhengHei" panose="020B0604030504040204" charset="-120"/>
              </a:rPr>
              <a:t>产方</a:t>
            </a:r>
            <a:r>
              <a:rPr sz="3200" b="1" spc="-15" dirty="0">
                <a:solidFill>
                  <a:srgbClr val="FFFFFF"/>
                </a:solidFill>
                <a:latin typeface="Microsoft JhengHei" panose="020B0604030504040204" charset="-120"/>
                <a:cs typeface="Microsoft JhengHei" panose="020B0604030504040204" charset="-120"/>
              </a:rPr>
              <a:t>式</a:t>
            </a:r>
            <a:r>
              <a:rPr sz="3200" b="1" dirty="0">
                <a:solidFill>
                  <a:srgbClr val="FFFFFF"/>
                </a:solidFill>
                <a:latin typeface="Microsoft JhengHei" panose="020B0604030504040204" charset="-120"/>
                <a:cs typeface="Microsoft JhengHei" panose="020B0604030504040204" charset="-120"/>
              </a:rPr>
              <a:t>的绝</a:t>
            </a:r>
            <a:r>
              <a:rPr sz="3200" b="1" spc="-15" dirty="0">
                <a:solidFill>
                  <a:srgbClr val="FFFFFF"/>
                </a:solidFill>
                <a:latin typeface="Microsoft JhengHei" panose="020B0604030504040204" charset="-120"/>
                <a:cs typeface="Microsoft JhengHei" panose="020B0604030504040204" charset="-120"/>
              </a:rPr>
              <a:t>对</a:t>
            </a:r>
            <a:r>
              <a:rPr sz="3200" b="1" dirty="0">
                <a:solidFill>
                  <a:srgbClr val="FFFFFF"/>
                </a:solidFill>
                <a:latin typeface="Microsoft JhengHei" panose="020B0604030504040204" charset="-120"/>
                <a:cs typeface="Microsoft JhengHei" panose="020B0604030504040204" charset="-120"/>
              </a:rPr>
              <a:t>规律</a:t>
            </a:r>
            <a:endParaRPr sz="3200">
              <a:latin typeface="Microsoft JhengHei" panose="020B0604030504040204" charset="-120"/>
              <a:cs typeface="Microsoft JhengHei" panose="020B0604030504040204" charset="-12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271016" y="914400"/>
            <a:ext cx="4825365" cy="524510"/>
          </a:xfrm>
          <a:prstGeom prst="rect">
            <a:avLst/>
          </a:prstGeom>
          <a:ln w="9144">
            <a:solidFill>
              <a:srgbClr val="1F487C"/>
            </a:solidFill>
          </a:ln>
        </p:spPr>
        <p:txBody>
          <a:bodyPr vert="horz" wrap="square" lIns="0" tIns="17780" rIns="0" bIns="0" rtlCol="0">
            <a:spAutoFit/>
          </a:bodyPr>
          <a:lstStyle/>
          <a:p>
            <a:pPr marL="92075">
              <a:lnSpc>
                <a:spcPct val="100000"/>
              </a:lnSpc>
              <a:spcBef>
                <a:spcPts val="140"/>
              </a:spcBef>
            </a:pPr>
            <a:r>
              <a:rPr sz="2800" b="1" spc="-5" dirty="0">
                <a:latin typeface="微软雅黑" panose="020B0503020204020204" charset="-122"/>
                <a:cs typeface="微软雅黑" panose="020B0503020204020204" charset="-122"/>
              </a:rPr>
              <a:t>食 品 工 业</a:t>
            </a:r>
            <a:r>
              <a:rPr sz="2800" b="1" spc="525" dirty="0">
                <a:latin typeface="微软雅黑" panose="020B0503020204020204" charset="-122"/>
                <a:cs typeface="微软雅黑" panose="020B0503020204020204" charset="-122"/>
              </a:rPr>
              <a:t> </a:t>
            </a:r>
            <a:r>
              <a:rPr sz="2800" b="1" spc="-275" dirty="0">
                <a:latin typeface="微软雅黑" panose="020B0503020204020204" charset="-122"/>
                <a:cs typeface="微软雅黑" panose="020B0503020204020204" charset="-122"/>
              </a:rPr>
              <a:t>( </a:t>
            </a:r>
            <a:r>
              <a:rPr sz="2800" b="1" spc="-420" dirty="0">
                <a:latin typeface="微软雅黑" panose="020B0503020204020204" charset="-122"/>
                <a:cs typeface="微软雅黑" panose="020B0503020204020204" charset="-122"/>
              </a:rPr>
              <a:t>7 0 </a:t>
            </a:r>
            <a:r>
              <a:rPr sz="2800" b="1" spc="-285" dirty="0">
                <a:latin typeface="微软雅黑" panose="020B0503020204020204" charset="-122"/>
                <a:cs typeface="微软雅黑" panose="020B0503020204020204" charset="-122"/>
              </a:rPr>
              <a:t>c </a:t>
            </a:r>
            <a:r>
              <a:rPr sz="2800" b="1" spc="-270" dirty="0">
                <a:latin typeface="微软雅黑" panose="020B0503020204020204" charset="-122"/>
                <a:cs typeface="微软雅黑" panose="020B0503020204020204" charset="-122"/>
              </a:rPr>
              <a:t>+ </a:t>
            </a:r>
            <a:r>
              <a:rPr sz="2800" b="1" spc="-420" dirty="0">
                <a:latin typeface="微软雅黑" panose="020B0503020204020204" charset="-122"/>
                <a:cs typeface="微软雅黑" panose="020B0503020204020204" charset="-122"/>
              </a:rPr>
              <a:t>3 0 </a:t>
            </a:r>
            <a:r>
              <a:rPr sz="2800" b="1" spc="-305" dirty="0">
                <a:latin typeface="微软雅黑" panose="020B0503020204020204" charset="-122"/>
                <a:cs typeface="微软雅黑" panose="020B0503020204020204" charset="-122"/>
              </a:rPr>
              <a:t>v </a:t>
            </a:r>
            <a:r>
              <a:rPr sz="2800" b="1" spc="-27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6" name="object 6"/>
          <p:cNvSpPr/>
          <p:nvPr/>
        </p:nvSpPr>
        <p:spPr>
          <a:xfrm>
            <a:off x="1930907" y="1676400"/>
            <a:ext cx="2743200" cy="955675"/>
          </a:xfrm>
          <a:custGeom>
            <a:avLst/>
            <a:gdLst/>
            <a:ahLst/>
            <a:cxnLst/>
            <a:rect l="l" t="t" r="r" b="b"/>
            <a:pathLst>
              <a:path w="2743200" h="955675">
                <a:moveTo>
                  <a:pt x="0" y="955548"/>
                </a:moveTo>
                <a:lnTo>
                  <a:pt x="2743199" y="955548"/>
                </a:lnTo>
                <a:lnTo>
                  <a:pt x="2743199" y="0"/>
                </a:lnTo>
                <a:lnTo>
                  <a:pt x="0" y="0"/>
                </a:lnTo>
                <a:lnTo>
                  <a:pt x="0" y="955548"/>
                </a:lnTo>
                <a:close/>
              </a:path>
            </a:pathLst>
          </a:custGeom>
          <a:ln w="9144">
            <a:solidFill>
              <a:srgbClr val="1F487C"/>
            </a:solidFill>
          </a:ln>
        </p:spPr>
        <p:txBody>
          <a:bodyPr wrap="square" lIns="0" tIns="0" rIns="0" bIns="0" rtlCol="0"/>
          <a:lstStyle/>
          <a:p/>
        </p:txBody>
      </p:sp>
      <p:sp>
        <p:nvSpPr>
          <p:cNvPr id="7" name="object 7"/>
          <p:cNvSpPr/>
          <p:nvPr/>
        </p:nvSpPr>
        <p:spPr>
          <a:xfrm>
            <a:off x="2845307" y="2667000"/>
            <a:ext cx="914400" cy="304800"/>
          </a:xfrm>
          <a:custGeom>
            <a:avLst/>
            <a:gdLst/>
            <a:ahLst/>
            <a:cxnLst/>
            <a:rect l="l" t="t" r="r" b="b"/>
            <a:pathLst>
              <a:path w="914400" h="304800">
                <a:moveTo>
                  <a:pt x="0" y="228600"/>
                </a:moveTo>
                <a:lnTo>
                  <a:pt x="228600" y="228600"/>
                </a:lnTo>
                <a:lnTo>
                  <a:pt x="228600" y="0"/>
                </a:lnTo>
                <a:lnTo>
                  <a:pt x="685800" y="0"/>
                </a:lnTo>
                <a:lnTo>
                  <a:pt x="685800" y="228600"/>
                </a:lnTo>
                <a:lnTo>
                  <a:pt x="914400" y="228600"/>
                </a:lnTo>
                <a:lnTo>
                  <a:pt x="457200" y="304800"/>
                </a:lnTo>
                <a:lnTo>
                  <a:pt x="0" y="228600"/>
                </a:lnTo>
                <a:close/>
              </a:path>
            </a:pathLst>
          </a:custGeom>
          <a:ln w="9144">
            <a:solidFill>
              <a:srgbClr val="000000"/>
            </a:solidFill>
          </a:ln>
        </p:spPr>
        <p:txBody>
          <a:bodyPr wrap="square" lIns="0" tIns="0" rIns="0" bIns="0" rtlCol="0"/>
          <a:lstStyle/>
          <a:p/>
        </p:txBody>
      </p:sp>
      <p:sp>
        <p:nvSpPr>
          <p:cNvPr id="8" name="object 8"/>
          <p:cNvSpPr/>
          <p:nvPr/>
        </p:nvSpPr>
        <p:spPr>
          <a:xfrm>
            <a:off x="2845307" y="3733800"/>
            <a:ext cx="914400" cy="304800"/>
          </a:xfrm>
          <a:custGeom>
            <a:avLst/>
            <a:gdLst/>
            <a:ahLst/>
            <a:cxnLst/>
            <a:rect l="l" t="t" r="r" b="b"/>
            <a:pathLst>
              <a:path w="914400" h="304800">
                <a:moveTo>
                  <a:pt x="0" y="228600"/>
                </a:moveTo>
                <a:lnTo>
                  <a:pt x="228600" y="228600"/>
                </a:lnTo>
                <a:lnTo>
                  <a:pt x="228600" y="0"/>
                </a:lnTo>
                <a:lnTo>
                  <a:pt x="685800" y="0"/>
                </a:lnTo>
                <a:lnTo>
                  <a:pt x="685800" y="228600"/>
                </a:lnTo>
                <a:lnTo>
                  <a:pt x="914400" y="228600"/>
                </a:lnTo>
                <a:lnTo>
                  <a:pt x="457200" y="304800"/>
                </a:lnTo>
                <a:lnTo>
                  <a:pt x="0" y="228600"/>
                </a:lnTo>
                <a:close/>
              </a:path>
            </a:pathLst>
          </a:custGeom>
          <a:ln w="9144">
            <a:solidFill>
              <a:srgbClr val="000000"/>
            </a:solidFill>
          </a:ln>
        </p:spPr>
        <p:txBody>
          <a:bodyPr wrap="square" lIns="0" tIns="0" rIns="0" bIns="0" rtlCol="0"/>
          <a:lstStyle/>
          <a:p/>
        </p:txBody>
      </p:sp>
      <p:sp>
        <p:nvSpPr>
          <p:cNvPr id="9" name="object 9"/>
          <p:cNvSpPr/>
          <p:nvPr/>
        </p:nvSpPr>
        <p:spPr>
          <a:xfrm>
            <a:off x="2845307" y="5181600"/>
            <a:ext cx="914400" cy="381000"/>
          </a:xfrm>
          <a:custGeom>
            <a:avLst/>
            <a:gdLst/>
            <a:ahLst/>
            <a:cxnLst/>
            <a:rect l="l" t="t" r="r" b="b"/>
            <a:pathLst>
              <a:path w="914400" h="381000">
                <a:moveTo>
                  <a:pt x="0" y="285750"/>
                </a:moveTo>
                <a:lnTo>
                  <a:pt x="228600" y="285750"/>
                </a:lnTo>
                <a:lnTo>
                  <a:pt x="228600" y="0"/>
                </a:lnTo>
                <a:lnTo>
                  <a:pt x="685800" y="0"/>
                </a:lnTo>
                <a:lnTo>
                  <a:pt x="685800" y="285750"/>
                </a:lnTo>
                <a:lnTo>
                  <a:pt x="914400" y="285750"/>
                </a:lnTo>
                <a:lnTo>
                  <a:pt x="457200" y="381000"/>
                </a:lnTo>
                <a:lnTo>
                  <a:pt x="0" y="285750"/>
                </a:lnTo>
                <a:close/>
              </a:path>
            </a:pathLst>
          </a:custGeom>
          <a:ln w="9144">
            <a:solidFill>
              <a:srgbClr val="000000"/>
            </a:solidFill>
          </a:ln>
        </p:spPr>
        <p:txBody>
          <a:bodyPr wrap="square" lIns="0" tIns="0" rIns="0" bIns="0" rtlCol="0"/>
          <a:lstStyle/>
          <a:p/>
        </p:txBody>
      </p:sp>
      <p:sp>
        <p:nvSpPr>
          <p:cNvPr id="10" name="object 10"/>
          <p:cNvSpPr txBox="1"/>
          <p:nvPr/>
        </p:nvSpPr>
        <p:spPr>
          <a:xfrm>
            <a:off x="6400800" y="914400"/>
            <a:ext cx="4520565" cy="524510"/>
          </a:xfrm>
          <a:prstGeom prst="rect">
            <a:avLst/>
          </a:prstGeom>
          <a:ln w="9144">
            <a:solidFill>
              <a:srgbClr val="823634"/>
            </a:solidFill>
          </a:ln>
        </p:spPr>
        <p:txBody>
          <a:bodyPr vert="horz" wrap="square" lIns="0" tIns="17780" rIns="0" bIns="0" rtlCol="0">
            <a:spAutoFit/>
          </a:bodyPr>
          <a:lstStyle/>
          <a:p>
            <a:pPr marL="92075">
              <a:lnSpc>
                <a:spcPct val="100000"/>
              </a:lnSpc>
              <a:spcBef>
                <a:spcPts val="140"/>
              </a:spcBef>
            </a:pPr>
            <a:r>
              <a:rPr sz="2800" b="1" spc="-5" dirty="0">
                <a:latin typeface="微软雅黑" panose="020B0503020204020204" charset="-122"/>
                <a:cs typeface="微软雅黑" panose="020B0503020204020204" charset="-122"/>
              </a:rPr>
              <a:t>机 械 工 业 </a:t>
            </a:r>
            <a:r>
              <a:rPr sz="2800" b="1" spc="-275" dirty="0">
                <a:latin typeface="微软雅黑" panose="020B0503020204020204" charset="-122"/>
                <a:cs typeface="微软雅黑" panose="020B0503020204020204" charset="-122"/>
              </a:rPr>
              <a:t>( </a:t>
            </a:r>
            <a:r>
              <a:rPr sz="2800" b="1" spc="-420" dirty="0">
                <a:latin typeface="微软雅黑" panose="020B0503020204020204" charset="-122"/>
                <a:cs typeface="微软雅黑" panose="020B0503020204020204" charset="-122"/>
              </a:rPr>
              <a:t>9 0 </a:t>
            </a:r>
            <a:r>
              <a:rPr sz="2800" b="1" spc="-285" dirty="0">
                <a:latin typeface="微软雅黑" panose="020B0503020204020204" charset="-122"/>
                <a:cs typeface="微软雅黑" panose="020B0503020204020204" charset="-122"/>
              </a:rPr>
              <a:t>c </a:t>
            </a:r>
            <a:r>
              <a:rPr sz="2800" b="1" spc="-270" dirty="0">
                <a:latin typeface="微软雅黑" panose="020B0503020204020204" charset="-122"/>
                <a:cs typeface="微软雅黑" panose="020B0503020204020204" charset="-122"/>
              </a:rPr>
              <a:t>+ </a:t>
            </a:r>
            <a:r>
              <a:rPr sz="2800" b="1" spc="-420" dirty="0">
                <a:latin typeface="微软雅黑" panose="020B0503020204020204" charset="-122"/>
                <a:cs typeface="微软雅黑" panose="020B0503020204020204" charset="-122"/>
              </a:rPr>
              <a:t>1 0 </a:t>
            </a:r>
            <a:r>
              <a:rPr sz="2800" b="1" spc="-305" dirty="0">
                <a:latin typeface="微软雅黑" panose="020B0503020204020204" charset="-122"/>
                <a:cs typeface="微软雅黑" panose="020B0503020204020204" charset="-122"/>
              </a:rPr>
              <a:t>v</a:t>
            </a:r>
            <a:r>
              <a:rPr sz="2800" b="1" spc="-229" dirty="0">
                <a:latin typeface="微软雅黑" panose="020B0503020204020204" charset="-122"/>
                <a:cs typeface="微软雅黑" panose="020B0503020204020204" charset="-122"/>
              </a:rPr>
              <a:t> </a:t>
            </a:r>
            <a:r>
              <a:rPr sz="2800" b="1" spc="-27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11" name="object 11"/>
          <p:cNvSpPr/>
          <p:nvPr/>
        </p:nvSpPr>
        <p:spPr>
          <a:xfrm>
            <a:off x="7517892" y="1676400"/>
            <a:ext cx="2743200" cy="958850"/>
          </a:xfrm>
          <a:custGeom>
            <a:avLst/>
            <a:gdLst/>
            <a:ahLst/>
            <a:cxnLst/>
            <a:rect l="l" t="t" r="r" b="b"/>
            <a:pathLst>
              <a:path w="2743200" h="958850">
                <a:moveTo>
                  <a:pt x="0" y="958596"/>
                </a:moveTo>
                <a:lnTo>
                  <a:pt x="2743200" y="958596"/>
                </a:lnTo>
                <a:lnTo>
                  <a:pt x="2743200" y="0"/>
                </a:lnTo>
                <a:lnTo>
                  <a:pt x="0" y="0"/>
                </a:lnTo>
                <a:lnTo>
                  <a:pt x="0" y="958596"/>
                </a:lnTo>
                <a:close/>
              </a:path>
            </a:pathLst>
          </a:custGeom>
          <a:ln w="12192">
            <a:solidFill>
              <a:srgbClr val="823634"/>
            </a:solidFill>
          </a:ln>
        </p:spPr>
        <p:txBody>
          <a:bodyPr wrap="square" lIns="0" tIns="0" rIns="0" bIns="0" rtlCol="0"/>
          <a:lstStyle/>
          <a:p/>
        </p:txBody>
      </p:sp>
      <p:sp>
        <p:nvSpPr>
          <p:cNvPr id="12" name="object 12"/>
          <p:cNvSpPr/>
          <p:nvPr/>
        </p:nvSpPr>
        <p:spPr>
          <a:xfrm>
            <a:off x="4979670" y="1753361"/>
            <a:ext cx="2232660" cy="838200"/>
          </a:xfrm>
          <a:custGeom>
            <a:avLst/>
            <a:gdLst/>
            <a:ahLst/>
            <a:cxnLst/>
            <a:rect l="l" t="t" r="r" b="b"/>
            <a:pathLst>
              <a:path w="2232659" h="838200">
                <a:moveTo>
                  <a:pt x="0" y="419100"/>
                </a:moveTo>
                <a:lnTo>
                  <a:pt x="418845" y="0"/>
                </a:lnTo>
                <a:lnTo>
                  <a:pt x="418845" y="158750"/>
                </a:lnTo>
                <a:lnTo>
                  <a:pt x="2232659" y="158750"/>
                </a:lnTo>
                <a:lnTo>
                  <a:pt x="2232659" y="679450"/>
                </a:lnTo>
                <a:lnTo>
                  <a:pt x="418845" y="679450"/>
                </a:lnTo>
                <a:lnTo>
                  <a:pt x="418845" y="838200"/>
                </a:lnTo>
                <a:lnTo>
                  <a:pt x="0" y="419100"/>
                </a:lnTo>
                <a:close/>
              </a:path>
            </a:pathLst>
          </a:custGeom>
          <a:ln w="25908">
            <a:solidFill>
              <a:srgbClr val="000080"/>
            </a:solidFill>
          </a:ln>
        </p:spPr>
        <p:txBody>
          <a:bodyPr wrap="square" lIns="0" tIns="0" rIns="0" bIns="0" rtlCol="0"/>
          <a:lstStyle/>
          <a:p/>
        </p:txBody>
      </p:sp>
      <p:sp>
        <p:nvSpPr>
          <p:cNvPr id="13" name="object 13"/>
          <p:cNvSpPr/>
          <p:nvPr/>
        </p:nvSpPr>
        <p:spPr>
          <a:xfrm>
            <a:off x="8331707" y="2667000"/>
            <a:ext cx="914400" cy="304800"/>
          </a:xfrm>
          <a:custGeom>
            <a:avLst/>
            <a:gdLst/>
            <a:ahLst/>
            <a:cxnLst/>
            <a:rect l="l" t="t" r="r" b="b"/>
            <a:pathLst>
              <a:path w="914400" h="304800">
                <a:moveTo>
                  <a:pt x="0" y="228600"/>
                </a:moveTo>
                <a:lnTo>
                  <a:pt x="228600" y="228600"/>
                </a:lnTo>
                <a:lnTo>
                  <a:pt x="228600" y="0"/>
                </a:lnTo>
                <a:lnTo>
                  <a:pt x="685800" y="0"/>
                </a:lnTo>
                <a:lnTo>
                  <a:pt x="685800" y="228600"/>
                </a:lnTo>
                <a:lnTo>
                  <a:pt x="914400" y="228600"/>
                </a:lnTo>
                <a:lnTo>
                  <a:pt x="457200" y="304800"/>
                </a:lnTo>
                <a:lnTo>
                  <a:pt x="0" y="228600"/>
                </a:lnTo>
                <a:close/>
              </a:path>
            </a:pathLst>
          </a:custGeom>
          <a:ln w="9144">
            <a:solidFill>
              <a:srgbClr val="000000"/>
            </a:solidFill>
          </a:ln>
        </p:spPr>
        <p:txBody>
          <a:bodyPr wrap="square" lIns="0" tIns="0" rIns="0" bIns="0" rtlCol="0"/>
          <a:lstStyle/>
          <a:p/>
        </p:txBody>
      </p:sp>
      <p:sp>
        <p:nvSpPr>
          <p:cNvPr id="14" name="object 14"/>
          <p:cNvSpPr/>
          <p:nvPr/>
        </p:nvSpPr>
        <p:spPr>
          <a:xfrm>
            <a:off x="8331707" y="3657600"/>
            <a:ext cx="914400" cy="304800"/>
          </a:xfrm>
          <a:custGeom>
            <a:avLst/>
            <a:gdLst/>
            <a:ahLst/>
            <a:cxnLst/>
            <a:rect l="l" t="t" r="r" b="b"/>
            <a:pathLst>
              <a:path w="914400" h="304800">
                <a:moveTo>
                  <a:pt x="0" y="228600"/>
                </a:moveTo>
                <a:lnTo>
                  <a:pt x="228600" y="228600"/>
                </a:lnTo>
                <a:lnTo>
                  <a:pt x="228600" y="0"/>
                </a:lnTo>
                <a:lnTo>
                  <a:pt x="685800" y="0"/>
                </a:lnTo>
                <a:lnTo>
                  <a:pt x="685800" y="228600"/>
                </a:lnTo>
                <a:lnTo>
                  <a:pt x="914400" y="228600"/>
                </a:lnTo>
                <a:lnTo>
                  <a:pt x="457200" y="304800"/>
                </a:lnTo>
                <a:lnTo>
                  <a:pt x="0" y="228600"/>
                </a:lnTo>
                <a:close/>
              </a:path>
            </a:pathLst>
          </a:custGeom>
          <a:ln w="9144">
            <a:solidFill>
              <a:srgbClr val="000000"/>
            </a:solidFill>
          </a:ln>
        </p:spPr>
        <p:txBody>
          <a:bodyPr wrap="square" lIns="0" tIns="0" rIns="0" bIns="0" rtlCol="0"/>
          <a:lstStyle/>
          <a:p/>
        </p:txBody>
      </p:sp>
      <p:sp>
        <p:nvSpPr>
          <p:cNvPr id="15" name="object 15"/>
          <p:cNvSpPr/>
          <p:nvPr/>
        </p:nvSpPr>
        <p:spPr>
          <a:xfrm>
            <a:off x="8331707" y="5181600"/>
            <a:ext cx="914400" cy="381000"/>
          </a:xfrm>
          <a:custGeom>
            <a:avLst/>
            <a:gdLst/>
            <a:ahLst/>
            <a:cxnLst/>
            <a:rect l="l" t="t" r="r" b="b"/>
            <a:pathLst>
              <a:path w="914400" h="381000">
                <a:moveTo>
                  <a:pt x="0" y="285750"/>
                </a:moveTo>
                <a:lnTo>
                  <a:pt x="228600" y="285750"/>
                </a:lnTo>
                <a:lnTo>
                  <a:pt x="228600" y="0"/>
                </a:lnTo>
                <a:lnTo>
                  <a:pt x="685800" y="0"/>
                </a:lnTo>
                <a:lnTo>
                  <a:pt x="685800" y="285750"/>
                </a:lnTo>
                <a:lnTo>
                  <a:pt x="914400" y="285750"/>
                </a:lnTo>
                <a:lnTo>
                  <a:pt x="457200" y="381000"/>
                </a:lnTo>
                <a:lnTo>
                  <a:pt x="0" y="285750"/>
                </a:lnTo>
                <a:close/>
              </a:path>
            </a:pathLst>
          </a:custGeom>
          <a:ln w="9144">
            <a:solidFill>
              <a:srgbClr val="000000"/>
            </a:solidFill>
          </a:ln>
        </p:spPr>
        <p:txBody>
          <a:bodyPr wrap="square" lIns="0" tIns="0" rIns="0" bIns="0" rtlCol="0"/>
          <a:lstStyle/>
          <a:p/>
        </p:txBody>
      </p:sp>
      <p:sp>
        <p:nvSpPr>
          <p:cNvPr id="16" name="object 16"/>
          <p:cNvSpPr/>
          <p:nvPr/>
        </p:nvSpPr>
        <p:spPr>
          <a:xfrm>
            <a:off x="4979670" y="5334761"/>
            <a:ext cx="2234565" cy="838200"/>
          </a:xfrm>
          <a:custGeom>
            <a:avLst/>
            <a:gdLst/>
            <a:ahLst/>
            <a:cxnLst/>
            <a:rect l="l" t="t" r="r" b="b"/>
            <a:pathLst>
              <a:path w="2234565" h="838200">
                <a:moveTo>
                  <a:pt x="2234183" y="419100"/>
                </a:moveTo>
                <a:lnTo>
                  <a:pt x="1828419" y="838200"/>
                </a:lnTo>
                <a:lnTo>
                  <a:pt x="1828419" y="676300"/>
                </a:lnTo>
                <a:lnTo>
                  <a:pt x="0" y="676300"/>
                </a:lnTo>
                <a:lnTo>
                  <a:pt x="0" y="161925"/>
                </a:lnTo>
                <a:lnTo>
                  <a:pt x="1828419" y="161925"/>
                </a:lnTo>
                <a:lnTo>
                  <a:pt x="1828419" y="0"/>
                </a:lnTo>
                <a:lnTo>
                  <a:pt x="2234183" y="419100"/>
                </a:lnTo>
                <a:close/>
              </a:path>
            </a:pathLst>
          </a:custGeom>
          <a:ln w="25908">
            <a:solidFill>
              <a:srgbClr val="C0504D"/>
            </a:solidFill>
          </a:ln>
        </p:spPr>
        <p:txBody>
          <a:bodyPr wrap="square" lIns="0" tIns="0" rIns="0" bIns="0" rtlCol="0"/>
          <a:lstStyle/>
          <a:p/>
        </p:txBody>
      </p:sp>
      <p:sp>
        <p:nvSpPr>
          <p:cNvPr id="17" name="object 17"/>
          <p:cNvSpPr/>
          <p:nvPr/>
        </p:nvSpPr>
        <p:spPr>
          <a:xfrm>
            <a:off x="1726692" y="3048000"/>
            <a:ext cx="2947670" cy="609600"/>
          </a:xfrm>
          <a:custGeom>
            <a:avLst/>
            <a:gdLst/>
            <a:ahLst/>
            <a:cxnLst/>
            <a:rect l="l" t="t" r="r" b="b"/>
            <a:pathLst>
              <a:path w="2947670" h="609600">
                <a:moveTo>
                  <a:pt x="0" y="304800"/>
                </a:moveTo>
                <a:lnTo>
                  <a:pt x="15977" y="259772"/>
                </a:lnTo>
                <a:lnTo>
                  <a:pt x="43679" y="230862"/>
                </a:lnTo>
                <a:lnTo>
                  <a:pt x="84233" y="203001"/>
                </a:lnTo>
                <a:lnTo>
                  <a:pt x="136964" y="176330"/>
                </a:lnTo>
                <a:lnTo>
                  <a:pt x="201196" y="150988"/>
                </a:lnTo>
                <a:lnTo>
                  <a:pt x="237414" y="138860"/>
                </a:lnTo>
                <a:lnTo>
                  <a:pt x="276254" y="127116"/>
                </a:lnTo>
                <a:lnTo>
                  <a:pt x="317632" y="115775"/>
                </a:lnTo>
                <a:lnTo>
                  <a:pt x="361463" y="104853"/>
                </a:lnTo>
                <a:lnTo>
                  <a:pt x="407663" y="94369"/>
                </a:lnTo>
                <a:lnTo>
                  <a:pt x="456147" y="84340"/>
                </a:lnTo>
                <a:lnTo>
                  <a:pt x="506832" y="74783"/>
                </a:lnTo>
                <a:lnTo>
                  <a:pt x="559632" y="65715"/>
                </a:lnTo>
                <a:lnTo>
                  <a:pt x="614464" y="57155"/>
                </a:lnTo>
                <a:lnTo>
                  <a:pt x="671242" y="49120"/>
                </a:lnTo>
                <a:lnTo>
                  <a:pt x="729883" y="41627"/>
                </a:lnTo>
                <a:lnTo>
                  <a:pt x="790301" y="34694"/>
                </a:lnTo>
                <a:lnTo>
                  <a:pt x="852414" y="28338"/>
                </a:lnTo>
                <a:lnTo>
                  <a:pt x="916135" y="22577"/>
                </a:lnTo>
                <a:lnTo>
                  <a:pt x="981381" y="17428"/>
                </a:lnTo>
                <a:lnTo>
                  <a:pt x="1048068" y="12909"/>
                </a:lnTo>
                <a:lnTo>
                  <a:pt x="1116110" y="9038"/>
                </a:lnTo>
                <a:lnTo>
                  <a:pt x="1185424" y="5831"/>
                </a:lnTo>
                <a:lnTo>
                  <a:pt x="1255925" y="3306"/>
                </a:lnTo>
                <a:lnTo>
                  <a:pt x="1327529" y="1481"/>
                </a:lnTo>
                <a:lnTo>
                  <a:pt x="1400151" y="373"/>
                </a:lnTo>
                <a:lnTo>
                  <a:pt x="1473708" y="0"/>
                </a:lnTo>
                <a:lnTo>
                  <a:pt x="1547264" y="373"/>
                </a:lnTo>
                <a:lnTo>
                  <a:pt x="1619886" y="1481"/>
                </a:lnTo>
                <a:lnTo>
                  <a:pt x="1691490" y="3306"/>
                </a:lnTo>
                <a:lnTo>
                  <a:pt x="1761991" y="5831"/>
                </a:lnTo>
                <a:lnTo>
                  <a:pt x="1831305" y="9038"/>
                </a:lnTo>
                <a:lnTo>
                  <a:pt x="1899347" y="12909"/>
                </a:lnTo>
                <a:lnTo>
                  <a:pt x="1966034" y="17428"/>
                </a:lnTo>
                <a:lnTo>
                  <a:pt x="2031280" y="22577"/>
                </a:lnTo>
                <a:lnTo>
                  <a:pt x="2095001" y="28338"/>
                </a:lnTo>
                <a:lnTo>
                  <a:pt x="2157114" y="34694"/>
                </a:lnTo>
                <a:lnTo>
                  <a:pt x="2217532" y="41627"/>
                </a:lnTo>
                <a:lnTo>
                  <a:pt x="2276173" y="49120"/>
                </a:lnTo>
                <a:lnTo>
                  <a:pt x="2332951" y="57155"/>
                </a:lnTo>
                <a:lnTo>
                  <a:pt x="2387783" y="65715"/>
                </a:lnTo>
                <a:lnTo>
                  <a:pt x="2440583" y="74783"/>
                </a:lnTo>
                <a:lnTo>
                  <a:pt x="2491268" y="84340"/>
                </a:lnTo>
                <a:lnTo>
                  <a:pt x="2539752" y="94369"/>
                </a:lnTo>
                <a:lnTo>
                  <a:pt x="2585952" y="104853"/>
                </a:lnTo>
                <a:lnTo>
                  <a:pt x="2629783" y="115775"/>
                </a:lnTo>
                <a:lnTo>
                  <a:pt x="2671161" y="127116"/>
                </a:lnTo>
                <a:lnTo>
                  <a:pt x="2710001" y="138860"/>
                </a:lnTo>
                <a:lnTo>
                  <a:pt x="2746219" y="150988"/>
                </a:lnTo>
                <a:lnTo>
                  <a:pt x="2810451" y="176330"/>
                </a:lnTo>
                <a:lnTo>
                  <a:pt x="2863182" y="203001"/>
                </a:lnTo>
                <a:lnTo>
                  <a:pt x="2903736" y="230862"/>
                </a:lnTo>
                <a:lnTo>
                  <a:pt x="2931438" y="259772"/>
                </a:lnTo>
                <a:lnTo>
                  <a:pt x="2947416" y="304800"/>
                </a:lnTo>
                <a:lnTo>
                  <a:pt x="2945612" y="320007"/>
                </a:lnTo>
                <a:lnTo>
                  <a:pt x="2919235" y="364404"/>
                </a:lnTo>
                <a:lnTo>
                  <a:pt x="2885023" y="392807"/>
                </a:lnTo>
                <a:lnTo>
                  <a:pt x="2838296" y="420091"/>
                </a:lnTo>
                <a:lnTo>
                  <a:pt x="2779731" y="446115"/>
                </a:lnTo>
                <a:lnTo>
                  <a:pt x="2710001" y="470739"/>
                </a:lnTo>
                <a:lnTo>
                  <a:pt x="2671161" y="482483"/>
                </a:lnTo>
                <a:lnTo>
                  <a:pt x="2629783" y="493824"/>
                </a:lnTo>
                <a:lnTo>
                  <a:pt x="2585952" y="504746"/>
                </a:lnTo>
                <a:lnTo>
                  <a:pt x="2539752" y="515230"/>
                </a:lnTo>
                <a:lnTo>
                  <a:pt x="2491268" y="525259"/>
                </a:lnTo>
                <a:lnTo>
                  <a:pt x="2440583" y="534816"/>
                </a:lnTo>
                <a:lnTo>
                  <a:pt x="2387783" y="543884"/>
                </a:lnTo>
                <a:lnTo>
                  <a:pt x="2332951" y="552444"/>
                </a:lnTo>
                <a:lnTo>
                  <a:pt x="2276173" y="560479"/>
                </a:lnTo>
                <a:lnTo>
                  <a:pt x="2217532" y="567972"/>
                </a:lnTo>
                <a:lnTo>
                  <a:pt x="2157114" y="574905"/>
                </a:lnTo>
                <a:lnTo>
                  <a:pt x="2095001" y="581261"/>
                </a:lnTo>
                <a:lnTo>
                  <a:pt x="2031280" y="587022"/>
                </a:lnTo>
                <a:lnTo>
                  <a:pt x="1966034" y="592171"/>
                </a:lnTo>
                <a:lnTo>
                  <a:pt x="1899347" y="596690"/>
                </a:lnTo>
                <a:lnTo>
                  <a:pt x="1831305" y="600561"/>
                </a:lnTo>
                <a:lnTo>
                  <a:pt x="1761991" y="603768"/>
                </a:lnTo>
                <a:lnTo>
                  <a:pt x="1691490" y="606293"/>
                </a:lnTo>
                <a:lnTo>
                  <a:pt x="1619886" y="608118"/>
                </a:lnTo>
                <a:lnTo>
                  <a:pt x="1547264" y="609226"/>
                </a:lnTo>
                <a:lnTo>
                  <a:pt x="1473708" y="609600"/>
                </a:lnTo>
                <a:lnTo>
                  <a:pt x="1400151" y="609226"/>
                </a:lnTo>
                <a:lnTo>
                  <a:pt x="1327529" y="608118"/>
                </a:lnTo>
                <a:lnTo>
                  <a:pt x="1255925" y="606293"/>
                </a:lnTo>
                <a:lnTo>
                  <a:pt x="1185424" y="603768"/>
                </a:lnTo>
                <a:lnTo>
                  <a:pt x="1116110" y="600561"/>
                </a:lnTo>
                <a:lnTo>
                  <a:pt x="1048068" y="596690"/>
                </a:lnTo>
                <a:lnTo>
                  <a:pt x="981381" y="592171"/>
                </a:lnTo>
                <a:lnTo>
                  <a:pt x="916135" y="587022"/>
                </a:lnTo>
                <a:lnTo>
                  <a:pt x="852414" y="581261"/>
                </a:lnTo>
                <a:lnTo>
                  <a:pt x="790301" y="574905"/>
                </a:lnTo>
                <a:lnTo>
                  <a:pt x="729883" y="567972"/>
                </a:lnTo>
                <a:lnTo>
                  <a:pt x="671242" y="560479"/>
                </a:lnTo>
                <a:lnTo>
                  <a:pt x="614464" y="552444"/>
                </a:lnTo>
                <a:lnTo>
                  <a:pt x="559632" y="543884"/>
                </a:lnTo>
                <a:lnTo>
                  <a:pt x="506832" y="534816"/>
                </a:lnTo>
                <a:lnTo>
                  <a:pt x="456147" y="525259"/>
                </a:lnTo>
                <a:lnTo>
                  <a:pt x="407663" y="515230"/>
                </a:lnTo>
                <a:lnTo>
                  <a:pt x="361463" y="504746"/>
                </a:lnTo>
                <a:lnTo>
                  <a:pt x="317632" y="493824"/>
                </a:lnTo>
                <a:lnTo>
                  <a:pt x="276254" y="482483"/>
                </a:lnTo>
                <a:lnTo>
                  <a:pt x="237414" y="470739"/>
                </a:lnTo>
                <a:lnTo>
                  <a:pt x="201196" y="458611"/>
                </a:lnTo>
                <a:lnTo>
                  <a:pt x="136964" y="433269"/>
                </a:lnTo>
                <a:lnTo>
                  <a:pt x="84233" y="406598"/>
                </a:lnTo>
                <a:lnTo>
                  <a:pt x="43679" y="378737"/>
                </a:lnTo>
                <a:lnTo>
                  <a:pt x="15977" y="349827"/>
                </a:lnTo>
                <a:lnTo>
                  <a:pt x="0" y="304800"/>
                </a:lnTo>
                <a:close/>
              </a:path>
            </a:pathLst>
          </a:custGeom>
          <a:ln w="9144">
            <a:solidFill>
              <a:srgbClr val="1F487C"/>
            </a:solidFill>
          </a:ln>
        </p:spPr>
        <p:txBody>
          <a:bodyPr wrap="square" lIns="0" tIns="0" rIns="0" bIns="0" rtlCol="0"/>
          <a:lstStyle/>
          <a:p/>
        </p:txBody>
      </p:sp>
      <p:sp>
        <p:nvSpPr>
          <p:cNvPr id="18" name="object 18"/>
          <p:cNvSpPr/>
          <p:nvPr/>
        </p:nvSpPr>
        <p:spPr>
          <a:xfrm>
            <a:off x="2264664" y="3025190"/>
            <a:ext cx="1891030" cy="784682"/>
          </a:xfrm>
          <a:prstGeom prst="rect">
            <a:avLst/>
          </a:prstGeom>
          <a:blipFill>
            <a:blip r:embed="rId2" cstate="print"/>
            <a:stretch>
              <a:fillRect/>
            </a:stretch>
          </a:blipFill>
        </p:spPr>
        <p:txBody>
          <a:bodyPr wrap="square" lIns="0" tIns="0" rIns="0" bIns="0" rtlCol="0"/>
          <a:lstStyle/>
          <a:p/>
        </p:txBody>
      </p:sp>
      <p:sp>
        <p:nvSpPr>
          <p:cNvPr id="19" name="object 19"/>
          <p:cNvSpPr/>
          <p:nvPr/>
        </p:nvSpPr>
        <p:spPr>
          <a:xfrm>
            <a:off x="1828800" y="4038600"/>
            <a:ext cx="2845435" cy="1066800"/>
          </a:xfrm>
          <a:custGeom>
            <a:avLst/>
            <a:gdLst/>
            <a:ahLst/>
            <a:cxnLst/>
            <a:rect l="l" t="t" r="r" b="b"/>
            <a:pathLst>
              <a:path w="2845435" h="1066800">
                <a:moveTo>
                  <a:pt x="0" y="533400"/>
                </a:moveTo>
                <a:lnTo>
                  <a:pt x="6148" y="483471"/>
                </a:lnTo>
                <a:lnTo>
                  <a:pt x="24227" y="434843"/>
                </a:lnTo>
                <a:lnTo>
                  <a:pt x="53692" y="387718"/>
                </a:lnTo>
                <a:lnTo>
                  <a:pt x="93996" y="342303"/>
                </a:lnTo>
                <a:lnTo>
                  <a:pt x="144593" y="298801"/>
                </a:lnTo>
                <a:lnTo>
                  <a:pt x="204936" y="257418"/>
                </a:lnTo>
                <a:lnTo>
                  <a:pt x="238591" y="237585"/>
                </a:lnTo>
                <a:lnTo>
                  <a:pt x="274478" y="218358"/>
                </a:lnTo>
                <a:lnTo>
                  <a:pt x="312528" y="199763"/>
                </a:lnTo>
                <a:lnTo>
                  <a:pt x="352674" y="181826"/>
                </a:lnTo>
                <a:lnTo>
                  <a:pt x="394846" y="164572"/>
                </a:lnTo>
                <a:lnTo>
                  <a:pt x="438976" y="148027"/>
                </a:lnTo>
                <a:lnTo>
                  <a:pt x="484997" y="132216"/>
                </a:lnTo>
                <a:lnTo>
                  <a:pt x="532840" y="117165"/>
                </a:lnTo>
                <a:lnTo>
                  <a:pt x="582436" y="102900"/>
                </a:lnTo>
                <a:lnTo>
                  <a:pt x="633717" y="89446"/>
                </a:lnTo>
                <a:lnTo>
                  <a:pt x="686615" y="76828"/>
                </a:lnTo>
                <a:lnTo>
                  <a:pt x="741062" y="65073"/>
                </a:lnTo>
                <a:lnTo>
                  <a:pt x="796989" y="54206"/>
                </a:lnTo>
                <a:lnTo>
                  <a:pt x="854329" y="44252"/>
                </a:lnTo>
                <a:lnTo>
                  <a:pt x="913011" y="35238"/>
                </a:lnTo>
                <a:lnTo>
                  <a:pt x="972970" y="27188"/>
                </a:lnTo>
                <a:lnTo>
                  <a:pt x="1034135" y="20128"/>
                </a:lnTo>
                <a:lnTo>
                  <a:pt x="1096440" y="14084"/>
                </a:lnTo>
                <a:lnTo>
                  <a:pt x="1159815" y="9082"/>
                </a:lnTo>
                <a:lnTo>
                  <a:pt x="1224192" y="5147"/>
                </a:lnTo>
                <a:lnTo>
                  <a:pt x="1289503" y="2304"/>
                </a:lnTo>
                <a:lnTo>
                  <a:pt x="1355679" y="580"/>
                </a:lnTo>
                <a:lnTo>
                  <a:pt x="1422653" y="0"/>
                </a:lnTo>
                <a:lnTo>
                  <a:pt x="1489628" y="580"/>
                </a:lnTo>
                <a:lnTo>
                  <a:pt x="1555804" y="2304"/>
                </a:lnTo>
                <a:lnTo>
                  <a:pt x="1621115" y="5147"/>
                </a:lnTo>
                <a:lnTo>
                  <a:pt x="1685492" y="9082"/>
                </a:lnTo>
                <a:lnTo>
                  <a:pt x="1748867" y="14084"/>
                </a:lnTo>
                <a:lnTo>
                  <a:pt x="1811172" y="20128"/>
                </a:lnTo>
                <a:lnTo>
                  <a:pt x="1872337" y="27188"/>
                </a:lnTo>
                <a:lnTo>
                  <a:pt x="1932296" y="35238"/>
                </a:lnTo>
                <a:lnTo>
                  <a:pt x="1990978" y="44252"/>
                </a:lnTo>
                <a:lnTo>
                  <a:pt x="2048318" y="54206"/>
                </a:lnTo>
                <a:lnTo>
                  <a:pt x="2104245" y="65073"/>
                </a:lnTo>
                <a:lnTo>
                  <a:pt x="2158692" y="76828"/>
                </a:lnTo>
                <a:lnTo>
                  <a:pt x="2211590" y="89446"/>
                </a:lnTo>
                <a:lnTo>
                  <a:pt x="2262871" y="102900"/>
                </a:lnTo>
                <a:lnTo>
                  <a:pt x="2312467" y="117165"/>
                </a:lnTo>
                <a:lnTo>
                  <a:pt x="2360310" y="132216"/>
                </a:lnTo>
                <a:lnTo>
                  <a:pt x="2406331" y="148027"/>
                </a:lnTo>
                <a:lnTo>
                  <a:pt x="2450461" y="164572"/>
                </a:lnTo>
                <a:lnTo>
                  <a:pt x="2492633" y="181826"/>
                </a:lnTo>
                <a:lnTo>
                  <a:pt x="2532779" y="199763"/>
                </a:lnTo>
                <a:lnTo>
                  <a:pt x="2570829" y="218358"/>
                </a:lnTo>
                <a:lnTo>
                  <a:pt x="2606716" y="237585"/>
                </a:lnTo>
                <a:lnTo>
                  <a:pt x="2640371" y="257418"/>
                </a:lnTo>
                <a:lnTo>
                  <a:pt x="2700714" y="298801"/>
                </a:lnTo>
                <a:lnTo>
                  <a:pt x="2751311" y="342303"/>
                </a:lnTo>
                <a:lnTo>
                  <a:pt x="2791615" y="387718"/>
                </a:lnTo>
                <a:lnTo>
                  <a:pt x="2821080" y="434843"/>
                </a:lnTo>
                <a:lnTo>
                  <a:pt x="2839159" y="483471"/>
                </a:lnTo>
                <a:lnTo>
                  <a:pt x="2845308" y="533400"/>
                </a:lnTo>
                <a:lnTo>
                  <a:pt x="2843759" y="558513"/>
                </a:lnTo>
                <a:lnTo>
                  <a:pt x="2831577" y="607817"/>
                </a:lnTo>
                <a:lnTo>
                  <a:pt x="2807736" y="655719"/>
                </a:lnTo>
                <a:lnTo>
                  <a:pt x="2772783" y="702015"/>
                </a:lnTo>
                <a:lnTo>
                  <a:pt x="2727265" y="746499"/>
                </a:lnTo>
                <a:lnTo>
                  <a:pt x="2671727" y="788967"/>
                </a:lnTo>
                <a:lnTo>
                  <a:pt x="2606716" y="829214"/>
                </a:lnTo>
                <a:lnTo>
                  <a:pt x="2570829" y="848441"/>
                </a:lnTo>
                <a:lnTo>
                  <a:pt x="2532779" y="867036"/>
                </a:lnTo>
                <a:lnTo>
                  <a:pt x="2492633" y="884973"/>
                </a:lnTo>
                <a:lnTo>
                  <a:pt x="2450461" y="902227"/>
                </a:lnTo>
                <a:lnTo>
                  <a:pt x="2406331" y="918772"/>
                </a:lnTo>
                <a:lnTo>
                  <a:pt x="2360310" y="934583"/>
                </a:lnTo>
                <a:lnTo>
                  <a:pt x="2312467" y="949634"/>
                </a:lnTo>
                <a:lnTo>
                  <a:pt x="2262871" y="963899"/>
                </a:lnTo>
                <a:lnTo>
                  <a:pt x="2211590" y="977353"/>
                </a:lnTo>
                <a:lnTo>
                  <a:pt x="2158692" y="989971"/>
                </a:lnTo>
                <a:lnTo>
                  <a:pt x="2104245" y="1001726"/>
                </a:lnTo>
                <a:lnTo>
                  <a:pt x="2048318" y="1012593"/>
                </a:lnTo>
                <a:lnTo>
                  <a:pt x="1990978" y="1022547"/>
                </a:lnTo>
                <a:lnTo>
                  <a:pt x="1932296" y="1031561"/>
                </a:lnTo>
                <a:lnTo>
                  <a:pt x="1872337" y="1039611"/>
                </a:lnTo>
                <a:lnTo>
                  <a:pt x="1811172" y="1046671"/>
                </a:lnTo>
                <a:lnTo>
                  <a:pt x="1748867" y="1052715"/>
                </a:lnTo>
                <a:lnTo>
                  <a:pt x="1685492" y="1057717"/>
                </a:lnTo>
                <a:lnTo>
                  <a:pt x="1621115" y="1061652"/>
                </a:lnTo>
                <a:lnTo>
                  <a:pt x="1555804" y="1064495"/>
                </a:lnTo>
                <a:lnTo>
                  <a:pt x="1489628" y="1066219"/>
                </a:lnTo>
                <a:lnTo>
                  <a:pt x="1422653" y="1066800"/>
                </a:lnTo>
                <a:lnTo>
                  <a:pt x="1355679" y="1066219"/>
                </a:lnTo>
                <a:lnTo>
                  <a:pt x="1289503" y="1064495"/>
                </a:lnTo>
                <a:lnTo>
                  <a:pt x="1224192" y="1061652"/>
                </a:lnTo>
                <a:lnTo>
                  <a:pt x="1159815" y="1057717"/>
                </a:lnTo>
                <a:lnTo>
                  <a:pt x="1096440" y="1052715"/>
                </a:lnTo>
                <a:lnTo>
                  <a:pt x="1034135" y="1046671"/>
                </a:lnTo>
                <a:lnTo>
                  <a:pt x="972970" y="1039611"/>
                </a:lnTo>
                <a:lnTo>
                  <a:pt x="913011" y="1031561"/>
                </a:lnTo>
                <a:lnTo>
                  <a:pt x="854329" y="1022547"/>
                </a:lnTo>
                <a:lnTo>
                  <a:pt x="796989" y="1012593"/>
                </a:lnTo>
                <a:lnTo>
                  <a:pt x="741062" y="1001726"/>
                </a:lnTo>
                <a:lnTo>
                  <a:pt x="686615" y="989971"/>
                </a:lnTo>
                <a:lnTo>
                  <a:pt x="633717" y="977353"/>
                </a:lnTo>
                <a:lnTo>
                  <a:pt x="582436" y="963899"/>
                </a:lnTo>
                <a:lnTo>
                  <a:pt x="532840" y="949634"/>
                </a:lnTo>
                <a:lnTo>
                  <a:pt x="484997" y="934583"/>
                </a:lnTo>
                <a:lnTo>
                  <a:pt x="438976" y="918772"/>
                </a:lnTo>
                <a:lnTo>
                  <a:pt x="394846" y="902227"/>
                </a:lnTo>
                <a:lnTo>
                  <a:pt x="352674" y="884973"/>
                </a:lnTo>
                <a:lnTo>
                  <a:pt x="312528" y="867036"/>
                </a:lnTo>
                <a:lnTo>
                  <a:pt x="274478" y="848441"/>
                </a:lnTo>
                <a:lnTo>
                  <a:pt x="238591" y="829214"/>
                </a:lnTo>
                <a:lnTo>
                  <a:pt x="204936" y="809381"/>
                </a:lnTo>
                <a:lnTo>
                  <a:pt x="144593" y="767998"/>
                </a:lnTo>
                <a:lnTo>
                  <a:pt x="93996" y="724496"/>
                </a:lnTo>
                <a:lnTo>
                  <a:pt x="53692" y="679081"/>
                </a:lnTo>
                <a:lnTo>
                  <a:pt x="24227" y="631956"/>
                </a:lnTo>
                <a:lnTo>
                  <a:pt x="6148" y="583328"/>
                </a:lnTo>
                <a:lnTo>
                  <a:pt x="0" y="533400"/>
                </a:lnTo>
                <a:close/>
              </a:path>
            </a:pathLst>
          </a:custGeom>
          <a:ln w="9144">
            <a:solidFill>
              <a:srgbClr val="1F487C"/>
            </a:solidFill>
          </a:ln>
        </p:spPr>
        <p:txBody>
          <a:bodyPr wrap="square" lIns="0" tIns="0" rIns="0" bIns="0" rtlCol="0"/>
          <a:lstStyle/>
          <a:p/>
        </p:txBody>
      </p:sp>
      <p:sp>
        <p:nvSpPr>
          <p:cNvPr id="20" name="object 20"/>
          <p:cNvSpPr/>
          <p:nvPr/>
        </p:nvSpPr>
        <p:spPr>
          <a:xfrm>
            <a:off x="2301239" y="4031030"/>
            <a:ext cx="1891030" cy="784682"/>
          </a:xfrm>
          <a:prstGeom prst="rect">
            <a:avLst/>
          </a:prstGeom>
          <a:blipFill>
            <a:blip r:embed="rId3" cstate="print"/>
            <a:stretch>
              <a:fillRect/>
            </a:stretch>
          </a:blipFill>
        </p:spPr>
        <p:txBody>
          <a:bodyPr wrap="square" lIns="0" tIns="0" rIns="0" bIns="0" rtlCol="0"/>
          <a:lstStyle/>
          <a:p/>
        </p:txBody>
      </p:sp>
      <p:sp>
        <p:nvSpPr>
          <p:cNvPr id="21" name="object 21"/>
          <p:cNvSpPr/>
          <p:nvPr/>
        </p:nvSpPr>
        <p:spPr>
          <a:xfrm>
            <a:off x="2360676" y="4457750"/>
            <a:ext cx="1891029" cy="784682"/>
          </a:xfrm>
          <a:prstGeom prst="rect">
            <a:avLst/>
          </a:prstGeom>
          <a:blipFill>
            <a:blip r:embed="rId4" cstate="print"/>
            <a:stretch>
              <a:fillRect/>
            </a:stretch>
          </a:blipFill>
        </p:spPr>
        <p:txBody>
          <a:bodyPr wrap="square" lIns="0" tIns="0" rIns="0" bIns="0" rtlCol="0"/>
          <a:lstStyle/>
          <a:p/>
        </p:txBody>
      </p:sp>
      <p:sp>
        <p:nvSpPr>
          <p:cNvPr id="22" name="object 22"/>
          <p:cNvSpPr/>
          <p:nvPr/>
        </p:nvSpPr>
        <p:spPr>
          <a:xfrm>
            <a:off x="7417307" y="3962400"/>
            <a:ext cx="2946400" cy="1143000"/>
          </a:xfrm>
          <a:custGeom>
            <a:avLst/>
            <a:gdLst/>
            <a:ahLst/>
            <a:cxnLst/>
            <a:rect l="l" t="t" r="r" b="b"/>
            <a:pathLst>
              <a:path w="2946400" h="1143000">
                <a:moveTo>
                  <a:pt x="0" y="571500"/>
                </a:moveTo>
                <a:lnTo>
                  <a:pt x="6019" y="519487"/>
                </a:lnTo>
                <a:lnTo>
                  <a:pt x="23732" y="468781"/>
                </a:lnTo>
                <a:lnTo>
                  <a:pt x="52618" y="419585"/>
                </a:lnTo>
                <a:lnTo>
                  <a:pt x="92157" y="372099"/>
                </a:lnTo>
                <a:lnTo>
                  <a:pt x="141828" y="326526"/>
                </a:lnTo>
                <a:lnTo>
                  <a:pt x="201111" y="283068"/>
                </a:lnTo>
                <a:lnTo>
                  <a:pt x="234195" y="262195"/>
                </a:lnTo>
                <a:lnTo>
                  <a:pt x="269487" y="241927"/>
                </a:lnTo>
                <a:lnTo>
                  <a:pt x="306922" y="222288"/>
                </a:lnTo>
                <a:lnTo>
                  <a:pt x="346435" y="203304"/>
                </a:lnTo>
                <a:lnTo>
                  <a:pt x="387960" y="185000"/>
                </a:lnTo>
                <a:lnTo>
                  <a:pt x="431434" y="167401"/>
                </a:lnTo>
                <a:lnTo>
                  <a:pt x="476791" y="150533"/>
                </a:lnTo>
                <a:lnTo>
                  <a:pt x="523966" y="134421"/>
                </a:lnTo>
                <a:lnTo>
                  <a:pt x="572894" y="119090"/>
                </a:lnTo>
                <a:lnTo>
                  <a:pt x="623509" y="104564"/>
                </a:lnTo>
                <a:lnTo>
                  <a:pt x="675748" y="90871"/>
                </a:lnTo>
                <a:lnTo>
                  <a:pt x="729544" y="78034"/>
                </a:lnTo>
                <a:lnTo>
                  <a:pt x="784833" y="66079"/>
                </a:lnTo>
                <a:lnTo>
                  <a:pt x="841550" y="55031"/>
                </a:lnTo>
                <a:lnTo>
                  <a:pt x="899630" y="44916"/>
                </a:lnTo>
                <a:lnTo>
                  <a:pt x="959007" y="35758"/>
                </a:lnTo>
                <a:lnTo>
                  <a:pt x="1019618" y="27583"/>
                </a:lnTo>
                <a:lnTo>
                  <a:pt x="1081396" y="20417"/>
                </a:lnTo>
                <a:lnTo>
                  <a:pt x="1144276" y="14283"/>
                </a:lnTo>
                <a:lnTo>
                  <a:pt x="1208195" y="9208"/>
                </a:lnTo>
                <a:lnTo>
                  <a:pt x="1273086" y="5217"/>
                </a:lnTo>
                <a:lnTo>
                  <a:pt x="1338885" y="2335"/>
                </a:lnTo>
                <a:lnTo>
                  <a:pt x="1405526" y="588"/>
                </a:lnTo>
                <a:lnTo>
                  <a:pt x="1472946" y="0"/>
                </a:lnTo>
                <a:lnTo>
                  <a:pt x="1540365" y="588"/>
                </a:lnTo>
                <a:lnTo>
                  <a:pt x="1607006" y="2335"/>
                </a:lnTo>
                <a:lnTo>
                  <a:pt x="1672805" y="5217"/>
                </a:lnTo>
                <a:lnTo>
                  <a:pt x="1737696" y="9208"/>
                </a:lnTo>
                <a:lnTo>
                  <a:pt x="1801615" y="14283"/>
                </a:lnTo>
                <a:lnTo>
                  <a:pt x="1864495" y="20417"/>
                </a:lnTo>
                <a:lnTo>
                  <a:pt x="1926273" y="27583"/>
                </a:lnTo>
                <a:lnTo>
                  <a:pt x="1986884" y="35758"/>
                </a:lnTo>
                <a:lnTo>
                  <a:pt x="2046261" y="44916"/>
                </a:lnTo>
                <a:lnTo>
                  <a:pt x="2104341" y="55031"/>
                </a:lnTo>
                <a:lnTo>
                  <a:pt x="2161058" y="66079"/>
                </a:lnTo>
                <a:lnTo>
                  <a:pt x="2216347" y="78034"/>
                </a:lnTo>
                <a:lnTo>
                  <a:pt x="2270143" y="90871"/>
                </a:lnTo>
                <a:lnTo>
                  <a:pt x="2322382" y="104564"/>
                </a:lnTo>
                <a:lnTo>
                  <a:pt x="2372997" y="119090"/>
                </a:lnTo>
                <a:lnTo>
                  <a:pt x="2421925" y="134421"/>
                </a:lnTo>
                <a:lnTo>
                  <a:pt x="2469100" y="150533"/>
                </a:lnTo>
                <a:lnTo>
                  <a:pt x="2514457" y="167401"/>
                </a:lnTo>
                <a:lnTo>
                  <a:pt x="2557931" y="185000"/>
                </a:lnTo>
                <a:lnTo>
                  <a:pt x="2599456" y="203304"/>
                </a:lnTo>
                <a:lnTo>
                  <a:pt x="2638969" y="222288"/>
                </a:lnTo>
                <a:lnTo>
                  <a:pt x="2676404" y="241927"/>
                </a:lnTo>
                <a:lnTo>
                  <a:pt x="2711696" y="262195"/>
                </a:lnTo>
                <a:lnTo>
                  <a:pt x="2744780" y="283068"/>
                </a:lnTo>
                <a:lnTo>
                  <a:pt x="2804063" y="326526"/>
                </a:lnTo>
                <a:lnTo>
                  <a:pt x="2853734" y="372099"/>
                </a:lnTo>
                <a:lnTo>
                  <a:pt x="2893273" y="419585"/>
                </a:lnTo>
                <a:lnTo>
                  <a:pt x="2922159" y="468781"/>
                </a:lnTo>
                <a:lnTo>
                  <a:pt x="2939872" y="519487"/>
                </a:lnTo>
                <a:lnTo>
                  <a:pt x="2945892" y="571500"/>
                </a:lnTo>
                <a:lnTo>
                  <a:pt x="2944376" y="597657"/>
                </a:lnTo>
                <a:lnTo>
                  <a:pt x="2932444" y="649041"/>
                </a:lnTo>
                <a:lnTo>
                  <a:pt x="2909080" y="699017"/>
                </a:lnTo>
                <a:lnTo>
                  <a:pt x="2874803" y="747384"/>
                </a:lnTo>
                <a:lnTo>
                  <a:pt x="2830133" y="793938"/>
                </a:lnTo>
                <a:lnTo>
                  <a:pt x="2775591" y="838479"/>
                </a:lnTo>
                <a:lnTo>
                  <a:pt x="2711696" y="880804"/>
                </a:lnTo>
                <a:lnTo>
                  <a:pt x="2676404" y="901072"/>
                </a:lnTo>
                <a:lnTo>
                  <a:pt x="2638969" y="920711"/>
                </a:lnTo>
                <a:lnTo>
                  <a:pt x="2599456" y="939695"/>
                </a:lnTo>
                <a:lnTo>
                  <a:pt x="2557931" y="957999"/>
                </a:lnTo>
                <a:lnTo>
                  <a:pt x="2514457" y="975598"/>
                </a:lnTo>
                <a:lnTo>
                  <a:pt x="2469100" y="992466"/>
                </a:lnTo>
                <a:lnTo>
                  <a:pt x="2421925" y="1008578"/>
                </a:lnTo>
                <a:lnTo>
                  <a:pt x="2372997" y="1023909"/>
                </a:lnTo>
                <a:lnTo>
                  <a:pt x="2322382" y="1038435"/>
                </a:lnTo>
                <a:lnTo>
                  <a:pt x="2270143" y="1052128"/>
                </a:lnTo>
                <a:lnTo>
                  <a:pt x="2216347" y="1064965"/>
                </a:lnTo>
                <a:lnTo>
                  <a:pt x="2161058" y="1076920"/>
                </a:lnTo>
                <a:lnTo>
                  <a:pt x="2104341" y="1087968"/>
                </a:lnTo>
                <a:lnTo>
                  <a:pt x="2046261" y="1098083"/>
                </a:lnTo>
                <a:lnTo>
                  <a:pt x="1986884" y="1107241"/>
                </a:lnTo>
                <a:lnTo>
                  <a:pt x="1926273" y="1115416"/>
                </a:lnTo>
                <a:lnTo>
                  <a:pt x="1864495" y="1122582"/>
                </a:lnTo>
                <a:lnTo>
                  <a:pt x="1801615" y="1128716"/>
                </a:lnTo>
                <a:lnTo>
                  <a:pt x="1737696" y="1133791"/>
                </a:lnTo>
                <a:lnTo>
                  <a:pt x="1672805" y="1137782"/>
                </a:lnTo>
                <a:lnTo>
                  <a:pt x="1607006" y="1140664"/>
                </a:lnTo>
                <a:lnTo>
                  <a:pt x="1540365" y="1142411"/>
                </a:lnTo>
                <a:lnTo>
                  <a:pt x="1472946" y="1143000"/>
                </a:lnTo>
                <a:lnTo>
                  <a:pt x="1405526" y="1142411"/>
                </a:lnTo>
                <a:lnTo>
                  <a:pt x="1338885" y="1140664"/>
                </a:lnTo>
                <a:lnTo>
                  <a:pt x="1273086" y="1137782"/>
                </a:lnTo>
                <a:lnTo>
                  <a:pt x="1208195" y="1133791"/>
                </a:lnTo>
                <a:lnTo>
                  <a:pt x="1144276" y="1128716"/>
                </a:lnTo>
                <a:lnTo>
                  <a:pt x="1081396" y="1122582"/>
                </a:lnTo>
                <a:lnTo>
                  <a:pt x="1019618" y="1115416"/>
                </a:lnTo>
                <a:lnTo>
                  <a:pt x="959007" y="1107241"/>
                </a:lnTo>
                <a:lnTo>
                  <a:pt x="899630" y="1098083"/>
                </a:lnTo>
                <a:lnTo>
                  <a:pt x="841550" y="1087968"/>
                </a:lnTo>
                <a:lnTo>
                  <a:pt x="784833" y="1076920"/>
                </a:lnTo>
                <a:lnTo>
                  <a:pt x="729544" y="1064965"/>
                </a:lnTo>
                <a:lnTo>
                  <a:pt x="675748" y="1052128"/>
                </a:lnTo>
                <a:lnTo>
                  <a:pt x="623509" y="1038435"/>
                </a:lnTo>
                <a:lnTo>
                  <a:pt x="572894" y="1023909"/>
                </a:lnTo>
                <a:lnTo>
                  <a:pt x="523966" y="1008578"/>
                </a:lnTo>
                <a:lnTo>
                  <a:pt x="476791" y="992466"/>
                </a:lnTo>
                <a:lnTo>
                  <a:pt x="431434" y="975598"/>
                </a:lnTo>
                <a:lnTo>
                  <a:pt x="387960" y="957999"/>
                </a:lnTo>
                <a:lnTo>
                  <a:pt x="346435" y="939695"/>
                </a:lnTo>
                <a:lnTo>
                  <a:pt x="306922" y="920711"/>
                </a:lnTo>
                <a:lnTo>
                  <a:pt x="269487" y="901072"/>
                </a:lnTo>
                <a:lnTo>
                  <a:pt x="234195" y="880804"/>
                </a:lnTo>
                <a:lnTo>
                  <a:pt x="201111" y="859931"/>
                </a:lnTo>
                <a:lnTo>
                  <a:pt x="141828" y="816473"/>
                </a:lnTo>
                <a:lnTo>
                  <a:pt x="92157" y="770900"/>
                </a:lnTo>
                <a:lnTo>
                  <a:pt x="52618" y="723414"/>
                </a:lnTo>
                <a:lnTo>
                  <a:pt x="23732" y="674218"/>
                </a:lnTo>
                <a:lnTo>
                  <a:pt x="6019" y="623512"/>
                </a:lnTo>
                <a:lnTo>
                  <a:pt x="0" y="571500"/>
                </a:lnTo>
                <a:close/>
              </a:path>
            </a:pathLst>
          </a:custGeom>
          <a:ln w="9144">
            <a:solidFill>
              <a:srgbClr val="823634"/>
            </a:solidFill>
          </a:ln>
        </p:spPr>
        <p:txBody>
          <a:bodyPr wrap="square" lIns="0" tIns="0" rIns="0" bIns="0" rtlCol="0"/>
          <a:lstStyle/>
          <a:p/>
        </p:txBody>
      </p:sp>
      <p:sp>
        <p:nvSpPr>
          <p:cNvPr id="23" name="object 23"/>
          <p:cNvSpPr/>
          <p:nvPr/>
        </p:nvSpPr>
        <p:spPr>
          <a:xfrm>
            <a:off x="7315200" y="2971800"/>
            <a:ext cx="2946400" cy="609600"/>
          </a:xfrm>
          <a:custGeom>
            <a:avLst/>
            <a:gdLst/>
            <a:ahLst/>
            <a:cxnLst/>
            <a:rect l="l" t="t" r="r" b="b"/>
            <a:pathLst>
              <a:path w="2946400" h="609600">
                <a:moveTo>
                  <a:pt x="0" y="304800"/>
                </a:moveTo>
                <a:lnTo>
                  <a:pt x="15971" y="259772"/>
                </a:lnTo>
                <a:lnTo>
                  <a:pt x="43662" y="230862"/>
                </a:lnTo>
                <a:lnTo>
                  <a:pt x="84199" y="203001"/>
                </a:lnTo>
                <a:lnTo>
                  <a:pt x="136907" y="176330"/>
                </a:lnTo>
                <a:lnTo>
                  <a:pt x="201111" y="150988"/>
                </a:lnTo>
                <a:lnTo>
                  <a:pt x="237313" y="138860"/>
                </a:lnTo>
                <a:lnTo>
                  <a:pt x="276136" y="127116"/>
                </a:lnTo>
                <a:lnTo>
                  <a:pt x="317495" y="115775"/>
                </a:lnTo>
                <a:lnTo>
                  <a:pt x="361305" y="104853"/>
                </a:lnTo>
                <a:lnTo>
                  <a:pt x="407484" y="94369"/>
                </a:lnTo>
                <a:lnTo>
                  <a:pt x="455945" y="84340"/>
                </a:lnTo>
                <a:lnTo>
                  <a:pt x="506605" y="74783"/>
                </a:lnTo>
                <a:lnTo>
                  <a:pt x="559380" y="65715"/>
                </a:lnTo>
                <a:lnTo>
                  <a:pt x="614184" y="57155"/>
                </a:lnTo>
                <a:lnTo>
                  <a:pt x="670933" y="49120"/>
                </a:lnTo>
                <a:lnTo>
                  <a:pt x="729544" y="41627"/>
                </a:lnTo>
                <a:lnTo>
                  <a:pt x="789931" y="34694"/>
                </a:lnTo>
                <a:lnTo>
                  <a:pt x="852011" y="28338"/>
                </a:lnTo>
                <a:lnTo>
                  <a:pt x="915698" y="22577"/>
                </a:lnTo>
                <a:lnTo>
                  <a:pt x="980908" y="17428"/>
                </a:lnTo>
                <a:lnTo>
                  <a:pt x="1047558" y="12909"/>
                </a:lnTo>
                <a:lnTo>
                  <a:pt x="1115562" y="9038"/>
                </a:lnTo>
                <a:lnTo>
                  <a:pt x="1184836" y="5831"/>
                </a:lnTo>
                <a:lnTo>
                  <a:pt x="1255296" y="3306"/>
                </a:lnTo>
                <a:lnTo>
                  <a:pt x="1326857" y="1481"/>
                </a:lnTo>
                <a:lnTo>
                  <a:pt x="1399435" y="373"/>
                </a:lnTo>
                <a:lnTo>
                  <a:pt x="1472946" y="0"/>
                </a:lnTo>
                <a:lnTo>
                  <a:pt x="1546456" y="373"/>
                </a:lnTo>
                <a:lnTo>
                  <a:pt x="1619034" y="1481"/>
                </a:lnTo>
                <a:lnTo>
                  <a:pt x="1690595" y="3306"/>
                </a:lnTo>
                <a:lnTo>
                  <a:pt x="1761055" y="5831"/>
                </a:lnTo>
                <a:lnTo>
                  <a:pt x="1830329" y="9038"/>
                </a:lnTo>
                <a:lnTo>
                  <a:pt x="1898333" y="12909"/>
                </a:lnTo>
                <a:lnTo>
                  <a:pt x="1964983" y="17428"/>
                </a:lnTo>
                <a:lnTo>
                  <a:pt x="2030193" y="22577"/>
                </a:lnTo>
                <a:lnTo>
                  <a:pt x="2093880" y="28338"/>
                </a:lnTo>
                <a:lnTo>
                  <a:pt x="2155960" y="34694"/>
                </a:lnTo>
                <a:lnTo>
                  <a:pt x="2216347" y="41627"/>
                </a:lnTo>
                <a:lnTo>
                  <a:pt x="2274958" y="49120"/>
                </a:lnTo>
                <a:lnTo>
                  <a:pt x="2331707" y="57155"/>
                </a:lnTo>
                <a:lnTo>
                  <a:pt x="2386511" y="65715"/>
                </a:lnTo>
                <a:lnTo>
                  <a:pt x="2439286" y="74783"/>
                </a:lnTo>
                <a:lnTo>
                  <a:pt x="2489946" y="84340"/>
                </a:lnTo>
                <a:lnTo>
                  <a:pt x="2538407" y="94369"/>
                </a:lnTo>
                <a:lnTo>
                  <a:pt x="2584586" y="104853"/>
                </a:lnTo>
                <a:lnTo>
                  <a:pt x="2628396" y="115775"/>
                </a:lnTo>
                <a:lnTo>
                  <a:pt x="2669755" y="127116"/>
                </a:lnTo>
                <a:lnTo>
                  <a:pt x="2708578" y="138860"/>
                </a:lnTo>
                <a:lnTo>
                  <a:pt x="2744780" y="150988"/>
                </a:lnTo>
                <a:lnTo>
                  <a:pt x="2808984" y="176330"/>
                </a:lnTo>
                <a:lnTo>
                  <a:pt x="2861692" y="203001"/>
                </a:lnTo>
                <a:lnTo>
                  <a:pt x="2902229" y="230862"/>
                </a:lnTo>
                <a:lnTo>
                  <a:pt x="2929920" y="259772"/>
                </a:lnTo>
                <a:lnTo>
                  <a:pt x="2945892" y="304800"/>
                </a:lnTo>
                <a:lnTo>
                  <a:pt x="2944089" y="320007"/>
                </a:lnTo>
                <a:lnTo>
                  <a:pt x="2917723" y="364404"/>
                </a:lnTo>
                <a:lnTo>
                  <a:pt x="2883524" y="392807"/>
                </a:lnTo>
                <a:lnTo>
                  <a:pt x="2836817" y="420091"/>
                </a:lnTo>
                <a:lnTo>
                  <a:pt x="2778277" y="446115"/>
                </a:lnTo>
                <a:lnTo>
                  <a:pt x="2708578" y="470739"/>
                </a:lnTo>
                <a:lnTo>
                  <a:pt x="2669755" y="482483"/>
                </a:lnTo>
                <a:lnTo>
                  <a:pt x="2628396" y="493824"/>
                </a:lnTo>
                <a:lnTo>
                  <a:pt x="2584586" y="504746"/>
                </a:lnTo>
                <a:lnTo>
                  <a:pt x="2538407" y="515230"/>
                </a:lnTo>
                <a:lnTo>
                  <a:pt x="2489946" y="525259"/>
                </a:lnTo>
                <a:lnTo>
                  <a:pt x="2439286" y="534816"/>
                </a:lnTo>
                <a:lnTo>
                  <a:pt x="2386511" y="543884"/>
                </a:lnTo>
                <a:lnTo>
                  <a:pt x="2331707" y="552444"/>
                </a:lnTo>
                <a:lnTo>
                  <a:pt x="2274958" y="560479"/>
                </a:lnTo>
                <a:lnTo>
                  <a:pt x="2216347" y="567972"/>
                </a:lnTo>
                <a:lnTo>
                  <a:pt x="2155960" y="574905"/>
                </a:lnTo>
                <a:lnTo>
                  <a:pt x="2093880" y="581261"/>
                </a:lnTo>
                <a:lnTo>
                  <a:pt x="2030193" y="587022"/>
                </a:lnTo>
                <a:lnTo>
                  <a:pt x="1964983" y="592171"/>
                </a:lnTo>
                <a:lnTo>
                  <a:pt x="1898333" y="596690"/>
                </a:lnTo>
                <a:lnTo>
                  <a:pt x="1830329" y="600561"/>
                </a:lnTo>
                <a:lnTo>
                  <a:pt x="1761055" y="603768"/>
                </a:lnTo>
                <a:lnTo>
                  <a:pt x="1690595" y="606293"/>
                </a:lnTo>
                <a:lnTo>
                  <a:pt x="1619034" y="608118"/>
                </a:lnTo>
                <a:lnTo>
                  <a:pt x="1546456" y="609226"/>
                </a:lnTo>
                <a:lnTo>
                  <a:pt x="1472946" y="609600"/>
                </a:lnTo>
                <a:lnTo>
                  <a:pt x="1399435" y="609226"/>
                </a:lnTo>
                <a:lnTo>
                  <a:pt x="1326857" y="608118"/>
                </a:lnTo>
                <a:lnTo>
                  <a:pt x="1255296" y="606293"/>
                </a:lnTo>
                <a:lnTo>
                  <a:pt x="1184836" y="603768"/>
                </a:lnTo>
                <a:lnTo>
                  <a:pt x="1115562" y="600561"/>
                </a:lnTo>
                <a:lnTo>
                  <a:pt x="1047558" y="596690"/>
                </a:lnTo>
                <a:lnTo>
                  <a:pt x="980908" y="592171"/>
                </a:lnTo>
                <a:lnTo>
                  <a:pt x="915698" y="587022"/>
                </a:lnTo>
                <a:lnTo>
                  <a:pt x="852011" y="581261"/>
                </a:lnTo>
                <a:lnTo>
                  <a:pt x="789931" y="574905"/>
                </a:lnTo>
                <a:lnTo>
                  <a:pt x="729544" y="567972"/>
                </a:lnTo>
                <a:lnTo>
                  <a:pt x="670933" y="560479"/>
                </a:lnTo>
                <a:lnTo>
                  <a:pt x="614184" y="552444"/>
                </a:lnTo>
                <a:lnTo>
                  <a:pt x="559380" y="543884"/>
                </a:lnTo>
                <a:lnTo>
                  <a:pt x="506605" y="534816"/>
                </a:lnTo>
                <a:lnTo>
                  <a:pt x="455945" y="525259"/>
                </a:lnTo>
                <a:lnTo>
                  <a:pt x="407484" y="515230"/>
                </a:lnTo>
                <a:lnTo>
                  <a:pt x="361305" y="504746"/>
                </a:lnTo>
                <a:lnTo>
                  <a:pt x="317495" y="493824"/>
                </a:lnTo>
                <a:lnTo>
                  <a:pt x="276136" y="482483"/>
                </a:lnTo>
                <a:lnTo>
                  <a:pt x="237313" y="470739"/>
                </a:lnTo>
                <a:lnTo>
                  <a:pt x="201111" y="458611"/>
                </a:lnTo>
                <a:lnTo>
                  <a:pt x="136907" y="433269"/>
                </a:lnTo>
                <a:lnTo>
                  <a:pt x="84199" y="406598"/>
                </a:lnTo>
                <a:lnTo>
                  <a:pt x="43662" y="378737"/>
                </a:lnTo>
                <a:lnTo>
                  <a:pt x="15971" y="349827"/>
                </a:lnTo>
                <a:lnTo>
                  <a:pt x="0" y="304800"/>
                </a:lnTo>
                <a:close/>
              </a:path>
            </a:pathLst>
          </a:custGeom>
          <a:ln w="9144">
            <a:solidFill>
              <a:srgbClr val="823634"/>
            </a:solidFill>
          </a:ln>
        </p:spPr>
        <p:txBody>
          <a:bodyPr wrap="square" lIns="0" tIns="0" rIns="0" bIns="0" rtlCol="0"/>
          <a:lstStyle/>
          <a:p/>
        </p:txBody>
      </p:sp>
      <p:sp>
        <p:nvSpPr>
          <p:cNvPr id="24" name="object 24"/>
          <p:cNvSpPr/>
          <p:nvPr/>
        </p:nvSpPr>
        <p:spPr>
          <a:xfrm>
            <a:off x="1930907" y="5562600"/>
            <a:ext cx="2743200" cy="532130"/>
          </a:xfrm>
          <a:custGeom>
            <a:avLst/>
            <a:gdLst/>
            <a:ahLst/>
            <a:cxnLst/>
            <a:rect l="l" t="t" r="r" b="b"/>
            <a:pathLst>
              <a:path w="2743200" h="532129">
                <a:moveTo>
                  <a:pt x="0" y="531876"/>
                </a:moveTo>
                <a:lnTo>
                  <a:pt x="2743199" y="531876"/>
                </a:lnTo>
                <a:lnTo>
                  <a:pt x="2743199" y="0"/>
                </a:lnTo>
                <a:lnTo>
                  <a:pt x="0" y="0"/>
                </a:lnTo>
                <a:lnTo>
                  <a:pt x="0" y="531876"/>
                </a:lnTo>
                <a:close/>
              </a:path>
            </a:pathLst>
          </a:custGeom>
          <a:ln w="12192">
            <a:solidFill>
              <a:srgbClr val="FFCC00"/>
            </a:solidFill>
          </a:ln>
        </p:spPr>
        <p:txBody>
          <a:bodyPr wrap="square" lIns="0" tIns="0" rIns="0" bIns="0" rtlCol="0"/>
          <a:lstStyle/>
          <a:p/>
        </p:txBody>
      </p:sp>
      <p:sp>
        <p:nvSpPr>
          <p:cNvPr id="25" name="object 25"/>
          <p:cNvSpPr/>
          <p:nvPr/>
        </p:nvSpPr>
        <p:spPr>
          <a:xfrm>
            <a:off x="7517892" y="5562600"/>
            <a:ext cx="2743200" cy="532130"/>
          </a:xfrm>
          <a:custGeom>
            <a:avLst/>
            <a:gdLst/>
            <a:ahLst/>
            <a:cxnLst/>
            <a:rect l="l" t="t" r="r" b="b"/>
            <a:pathLst>
              <a:path w="2743200" h="532129">
                <a:moveTo>
                  <a:pt x="0" y="531876"/>
                </a:moveTo>
                <a:lnTo>
                  <a:pt x="2743200" y="531876"/>
                </a:lnTo>
                <a:lnTo>
                  <a:pt x="2743200" y="0"/>
                </a:lnTo>
                <a:lnTo>
                  <a:pt x="0" y="0"/>
                </a:lnTo>
                <a:lnTo>
                  <a:pt x="0" y="531876"/>
                </a:lnTo>
                <a:close/>
              </a:path>
            </a:pathLst>
          </a:custGeom>
          <a:ln w="12192">
            <a:solidFill>
              <a:srgbClr val="823634"/>
            </a:solidFill>
          </a:ln>
        </p:spPr>
        <p:txBody>
          <a:bodyPr wrap="square" lIns="0" tIns="0" rIns="0" bIns="0" rtlCol="0"/>
          <a:lstStyle/>
          <a:p/>
        </p:txBody>
      </p:sp>
      <p:sp>
        <p:nvSpPr>
          <p:cNvPr id="26" name="object 26"/>
          <p:cNvSpPr txBox="1">
            <a:spLocks noGrp="1"/>
          </p:cNvSpPr>
          <p:nvPr>
            <p:ph type="body" idx="1"/>
          </p:nvPr>
        </p:nvSpPr>
        <p:spPr>
          <a:prstGeom prst="rect">
            <a:avLst/>
          </a:prstGeom>
        </p:spPr>
        <p:txBody>
          <a:bodyPr vert="horz" wrap="square" lIns="0" tIns="8255" rIns="0" bIns="0" rtlCol="0">
            <a:spAutoFit/>
          </a:bodyPr>
          <a:lstStyle/>
          <a:p>
            <a:pPr marL="709930" indent="-710565">
              <a:lnSpc>
                <a:spcPts val="3360"/>
              </a:lnSpc>
              <a:spcBef>
                <a:spcPts val="65"/>
              </a:spcBef>
              <a:tabLst>
                <a:tab pos="2134870" algn="l"/>
                <a:tab pos="3455670" algn="l"/>
                <a:tab pos="5588635" algn="l"/>
                <a:tab pos="6299200" algn="l"/>
                <a:tab pos="7724140" algn="l"/>
              </a:tabLst>
            </a:pPr>
            <a:r>
              <a:rPr spc="5" dirty="0"/>
              <a:t>有机构成</a:t>
            </a:r>
            <a:r>
              <a:rPr spc="-5" dirty="0"/>
              <a:t>低</a:t>
            </a:r>
            <a:r>
              <a:rPr dirty="0"/>
              <a:t>	</a:t>
            </a:r>
            <a:r>
              <a:rPr spc="-5" dirty="0"/>
              <a:t>利</a:t>
            </a:r>
            <a:r>
              <a:rPr dirty="0"/>
              <a:t>		</a:t>
            </a:r>
            <a:r>
              <a:rPr spc="5" dirty="0"/>
              <a:t>有机构成</a:t>
            </a:r>
            <a:r>
              <a:rPr spc="-5" dirty="0"/>
              <a:t>高</a:t>
            </a:r>
            <a:r>
              <a:rPr dirty="0"/>
              <a:t>	</a:t>
            </a:r>
            <a:r>
              <a:rPr spc="-5" dirty="0"/>
              <a:t>利 </a:t>
            </a:r>
            <a:r>
              <a:rPr spc="5" dirty="0"/>
              <a:t>润率</a:t>
            </a:r>
            <a:r>
              <a:rPr spc="-5" dirty="0"/>
              <a:t>高		</a:t>
            </a:r>
            <a:r>
              <a:rPr sz="4200" spc="7" baseline="30000" dirty="0"/>
              <a:t>资本流</a:t>
            </a:r>
            <a:r>
              <a:rPr sz="4200" spc="-7" baseline="30000" dirty="0"/>
              <a:t>入		</a:t>
            </a:r>
            <a:r>
              <a:rPr sz="2800" spc="5" dirty="0"/>
              <a:t>润率低</a:t>
            </a:r>
            <a:endParaRPr sz="2800"/>
          </a:p>
          <a:p>
            <a:pPr marL="430530">
              <a:lnSpc>
                <a:spcPct val="100000"/>
              </a:lnSpc>
              <a:spcBef>
                <a:spcPts val="3730"/>
              </a:spcBef>
              <a:tabLst>
                <a:tab pos="6019165" algn="l"/>
              </a:tabLst>
            </a:pPr>
            <a:r>
              <a:rPr sz="4200" spc="7" baseline="-12000" dirty="0"/>
              <a:t>生产扩</a:t>
            </a:r>
            <a:r>
              <a:rPr sz="4200" spc="-7" baseline="-12000" dirty="0"/>
              <a:t>大	</a:t>
            </a:r>
            <a:r>
              <a:rPr sz="2800" spc="5" dirty="0"/>
              <a:t>生产缩减</a:t>
            </a:r>
            <a:endParaRPr sz="2800"/>
          </a:p>
          <a:p>
            <a:pPr>
              <a:lnSpc>
                <a:spcPct val="100000"/>
              </a:lnSpc>
              <a:spcBef>
                <a:spcPts val="30"/>
              </a:spcBef>
            </a:pPr>
            <a:endParaRPr sz="4200">
              <a:latin typeface="Times New Roman" panose="02020603050405020304"/>
              <a:cs typeface="Times New Roman" panose="02020603050405020304"/>
            </a:endParaRPr>
          </a:p>
          <a:p>
            <a:pPr marL="465455">
              <a:lnSpc>
                <a:spcPct val="100000"/>
              </a:lnSpc>
              <a:spcBef>
                <a:spcPts val="5"/>
              </a:spcBef>
              <a:tabLst>
                <a:tab pos="6149340" algn="l"/>
              </a:tabLst>
            </a:pPr>
            <a:r>
              <a:rPr sz="4200" spc="7" baseline="-6000" dirty="0"/>
              <a:t>供过于</a:t>
            </a:r>
            <a:r>
              <a:rPr sz="4200" spc="-7" baseline="-6000" dirty="0"/>
              <a:t>求	</a:t>
            </a:r>
            <a:r>
              <a:rPr sz="2800" dirty="0"/>
              <a:t>供不应求</a:t>
            </a:r>
            <a:endParaRPr sz="2800"/>
          </a:p>
          <a:p>
            <a:pPr marL="525145">
              <a:lnSpc>
                <a:spcPct val="100000"/>
              </a:lnSpc>
              <a:tabLst>
                <a:tab pos="6254750" algn="l"/>
              </a:tabLst>
            </a:pPr>
            <a:r>
              <a:rPr sz="4200" spc="7" baseline="-6000" dirty="0"/>
              <a:t>价格下</a:t>
            </a:r>
            <a:r>
              <a:rPr sz="4200" spc="-7" baseline="-6000" dirty="0"/>
              <a:t>降	</a:t>
            </a:r>
            <a:r>
              <a:rPr sz="2800" spc="5" dirty="0"/>
              <a:t>价格上升</a:t>
            </a:r>
            <a:endParaRPr sz="2800"/>
          </a:p>
          <a:p>
            <a:pPr>
              <a:lnSpc>
                <a:spcPct val="100000"/>
              </a:lnSpc>
              <a:spcBef>
                <a:spcPts val="40"/>
              </a:spcBef>
            </a:pPr>
            <a:endParaRPr sz="4400">
              <a:latin typeface="Times New Roman" panose="02020603050405020304"/>
              <a:cs typeface="Times New Roman" panose="02020603050405020304"/>
            </a:endParaRPr>
          </a:p>
          <a:p>
            <a:pPr marL="353695">
              <a:lnSpc>
                <a:spcPct val="100000"/>
              </a:lnSpc>
              <a:tabLst>
                <a:tab pos="3202305" algn="l"/>
                <a:tab pos="5942330" algn="l"/>
              </a:tabLst>
            </a:pPr>
            <a:r>
              <a:rPr dirty="0"/>
              <a:t>利润率下</a:t>
            </a:r>
            <a:r>
              <a:rPr spc="-5" dirty="0"/>
              <a:t>降	</a:t>
            </a:r>
            <a:r>
              <a:rPr sz="4200" baseline="11000" dirty="0"/>
              <a:t>资本流</a:t>
            </a:r>
            <a:r>
              <a:rPr sz="4200" spc="-7" baseline="11000" dirty="0"/>
              <a:t>入	</a:t>
            </a:r>
            <a:r>
              <a:rPr sz="2800" spc="5" dirty="0"/>
              <a:t>利润率提高</a:t>
            </a:r>
            <a:endParaRPr sz="2800"/>
          </a:p>
        </p:txBody>
      </p:sp>
      <p:sp>
        <p:nvSpPr>
          <p:cNvPr id="27" name="object 27"/>
          <p:cNvSpPr/>
          <p:nvPr/>
        </p:nvSpPr>
        <p:spPr>
          <a:xfrm>
            <a:off x="1333500" y="1571244"/>
            <a:ext cx="9448800" cy="4648200"/>
          </a:xfrm>
          <a:custGeom>
            <a:avLst/>
            <a:gdLst/>
            <a:ahLst/>
            <a:cxnLst/>
            <a:rect l="l" t="t" r="r" b="b"/>
            <a:pathLst>
              <a:path w="9448800" h="4648200">
                <a:moveTo>
                  <a:pt x="0" y="4648200"/>
                </a:moveTo>
                <a:lnTo>
                  <a:pt x="9448800" y="4648200"/>
                </a:lnTo>
                <a:lnTo>
                  <a:pt x="9448800" y="0"/>
                </a:lnTo>
                <a:lnTo>
                  <a:pt x="0" y="0"/>
                </a:lnTo>
                <a:lnTo>
                  <a:pt x="0" y="4648200"/>
                </a:lnTo>
                <a:close/>
              </a:path>
            </a:pathLst>
          </a:custGeom>
          <a:solidFill>
            <a:srgbClr val="CCFFFF">
              <a:alpha val="50195"/>
            </a:srgbClr>
          </a:solidFill>
        </p:spPr>
        <p:txBody>
          <a:bodyPr wrap="square" lIns="0" tIns="0" rIns="0" bIns="0" rtlCol="0"/>
          <a:lstStyle/>
          <a:p/>
        </p:txBody>
      </p:sp>
      <p:sp>
        <p:nvSpPr>
          <p:cNvPr id="28" name="object 28"/>
          <p:cNvSpPr/>
          <p:nvPr/>
        </p:nvSpPr>
        <p:spPr>
          <a:xfrm>
            <a:off x="5344667" y="2615183"/>
            <a:ext cx="1420240" cy="1827022"/>
          </a:xfrm>
          <a:prstGeom prst="rect">
            <a:avLst/>
          </a:prstGeom>
          <a:blipFill>
            <a:blip r:embed="rId5" cstate="print"/>
            <a:stretch>
              <a:fillRect/>
            </a:stretch>
          </a:blipFill>
        </p:spPr>
        <p:txBody>
          <a:bodyPr wrap="square" lIns="0" tIns="0" rIns="0" bIns="0" rtlCol="0"/>
          <a:lstStyle/>
          <a:p/>
        </p:txBody>
      </p:sp>
      <p:sp>
        <p:nvSpPr>
          <p:cNvPr id="29" name="object 29"/>
          <p:cNvSpPr txBox="1"/>
          <p:nvPr/>
        </p:nvSpPr>
        <p:spPr>
          <a:xfrm>
            <a:off x="1333500" y="1571244"/>
            <a:ext cx="9448800" cy="4648200"/>
          </a:xfrm>
          <a:prstGeom prst="rect">
            <a:avLst/>
          </a:prstGeom>
          <a:ln w="9144">
            <a:solidFill>
              <a:srgbClr val="000000"/>
            </a:solidFill>
          </a:ln>
        </p:spPr>
        <p:txBody>
          <a:bodyPr vert="horz" wrap="square" lIns="0" tIns="0" rIns="0" bIns="0" rtlCol="0">
            <a:spAutoFit/>
          </a:bodyPr>
          <a:lstStyle/>
          <a:p>
            <a:pPr>
              <a:lnSpc>
                <a:spcPct val="100000"/>
              </a:lnSpc>
            </a:pPr>
            <a:endParaRPr sz="4100">
              <a:latin typeface="Times New Roman" panose="02020603050405020304"/>
              <a:cs typeface="Times New Roman" panose="02020603050405020304"/>
            </a:endParaRPr>
          </a:p>
          <a:p>
            <a:pPr>
              <a:lnSpc>
                <a:spcPct val="100000"/>
              </a:lnSpc>
              <a:spcBef>
                <a:spcPts val="5"/>
              </a:spcBef>
            </a:pPr>
            <a:endParaRPr sz="3500">
              <a:latin typeface="Times New Roman" panose="02020603050405020304"/>
              <a:cs typeface="Times New Roman" panose="02020603050405020304"/>
            </a:endParaRPr>
          </a:p>
          <a:p>
            <a:pPr marL="4244975" marR="4260850" algn="ctr">
              <a:lnSpc>
                <a:spcPct val="100000"/>
              </a:lnSpc>
            </a:pPr>
            <a:r>
              <a:rPr sz="3200" b="1" spc="5" dirty="0">
                <a:latin typeface="微软雅黑" panose="020B0503020204020204" charset="-122"/>
                <a:cs typeface="微软雅黑" panose="020B0503020204020204" charset="-122"/>
              </a:rPr>
              <a:t>平</a:t>
            </a:r>
            <a:r>
              <a:rPr sz="3200" b="1" spc="-110" dirty="0">
                <a:latin typeface="微软雅黑" panose="020B0503020204020204" charset="-122"/>
                <a:cs typeface="微软雅黑" panose="020B0503020204020204" charset="-122"/>
              </a:rPr>
              <a:t> </a:t>
            </a:r>
            <a:r>
              <a:rPr sz="3200" b="1" spc="5" dirty="0">
                <a:latin typeface="微软雅黑" panose="020B0503020204020204" charset="-122"/>
                <a:cs typeface="微软雅黑" panose="020B0503020204020204" charset="-122"/>
              </a:rPr>
              <a:t>均 </a:t>
            </a:r>
            <a:r>
              <a:rPr sz="3200" b="1" dirty="0">
                <a:latin typeface="微软雅黑" panose="020B0503020204020204" charset="-122"/>
                <a:cs typeface="微软雅黑" panose="020B0503020204020204" charset="-122"/>
              </a:rPr>
              <a:t>利</a:t>
            </a:r>
            <a:r>
              <a:rPr sz="3200" b="1" spc="-105" dirty="0">
                <a:latin typeface="微软雅黑" panose="020B0503020204020204" charset="-122"/>
                <a:cs typeface="微软雅黑" panose="020B0503020204020204" charset="-122"/>
              </a:rPr>
              <a:t> </a:t>
            </a:r>
            <a:r>
              <a:rPr sz="3200" b="1" dirty="0">
                <a:latin typeface="微软雅黑" panose="020B0503020204020204" charset="-122"/>
                <a:cs typeface="微软雅黑" panose="020B0503020204020204" charset="-122"/>
              </a:rPr>
              <a:t>润 率</a:t>
            </a:r>
            <a:endParaRPr sz="3200">
              <a:latin typeface="微软雅黑" panose="020B0503020204020204" charset="-122"/>
              <a:cs typeface="微软雅黑" panose="020B0503020204020204" charset="-122"/>
            </a:endParaRPr>
          </a:p>
        </p:txBody>
      </p:sp>
      <p:sp>
        <p:nvSpPr>
          <p:cNvPr id="31" name="object 31"/>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32" name="object 32"/>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30" name="object 30"/>
          <p:cNvSpPr txBox="1">
            <a:spLocks noGrp="1"/>
          </p:cNvSpPr>
          <p:nvPr>
            <p:ph type="title"/>
          </p:nvPr>
        </p:nvSpPr>
        <p:spPr>
          <a:xfrm>
            <a:off x="615315" y="63500"/>
            <a:ext cx="936752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 name="内容占位符 1"/>
          <p:cNvSpPr>
            <a:spLocks noGrp="1"/>
          </p:cNvSpPr>
          <p:nvPr>
            <p:ph idx="1"/>
          </p:nvPr>
        </p:nvSpPr>
        <p:spPr>
          <a:xfrm>
            <a:off x="1460500" y="851535"/>
            <a:ext cx="8859520" cy="2861310"/>
          </a:xfrm>
        </p:spPr>
        <p:txBody>
          <a:bodyPr vert="horz" wrap="square" lIns="91440" tIns="45720" rIns="91440" bIns="45720" anchor="t"/>
          <a:lstStyle/>
          <a:p>
            <a:r>
              <a:rPr lang="zh-CN" altLang="en-US" sz="3600" dirty="0">
                <a:solidFill>
                  <a:schemeClr val="tx2"/>
                </a:solidFill>
                <a:ea typeface="华文楷体" pitchFamily="2" charset="-122"/>
              </a:rPr>
              <a:t>一个物品要想成为商品需要具备哪些条件？</a:t>
            </a:r>
            <a:endParaRPr lang="en-US" altLang="zh-CN" sz="3600" dirty="0">
              <a:ea typeface="华文楷体" pitchFamily="2" charset="-122"/>
            </a:endParaRPr>
          </a:p>
          <a:p>
            <a:r>
              <a:rPr lang="zh-CN" altLang="en-US" sz="3600" dirty="0">
                <a:ea typeface="华文楷体" pitchFamily="2" charset="-122"/>
              </a:rPr>
              <a:t>第一个条件：有用</a:t>
            </a:r>
            <a:endParaRPr lang="zh-CN" altLang="en-US" sz="3600" dirty="0">
              <a:ea typeface="华文楷体" pitchFamily="2" charset="-122"/>
            </a:endParaRPr>
          </a:p>
          <a:p>
            <a:r>
              <a:rPr lang="zh-CN" altLang="en-US" sz="3600" dirty="0">
                <a:ea typeface="华文楷体" pitchFamily="2" charset="-122"/>
              </a:rPr>
              <a:t>第二个条件：是劳动产品</a:t>
            </a:r>
            <a:endParaRPr lang="en-US" altLang="zh-CN" sz="3600" dirty="0">
              <a:ea typeface="华文楷体" pitchFamily="2" charset="-122"/>
            </a:endParaRPr>
          </a:p>
          <a:p>
            <a:r>
              <a:rPr lang="zh-CN" altLang="en-US" sz="3600" dirty="0">
                <a:ea typeface="华文楷体" pitchFamily="2" charset="-122"/>
              </a:rPr>
              <a:t>第三个条件：用于交换</a:t>
            </a:r>
            <a:endParaRPr lang="zh-CN" altLang="en-US" sz="3600" dirty="0">
              <a:ea typeface="华文楷体" pitchFamily="2" charset="-122"/>
            </a:endParaRPr>
          </a:p>
          <a:p>
            <a:endParaRPr lang="zh-CN" altLang="en-US" sz="3600" dirty="0">
              <a:ea typeface="华文楷体" pitchFamily="2" charset="-122"/>
            </a:endParaRPr>
          </a:p>
        </p:txBody>
      </p:sp>
      <p:pic>
        <p:nvPicPr>
          <p:cNvPr id="60418" name="Picture 2" descr="http://p5.so.qhimgs1.com/bdr/_240_/t01d306dca5db40918b.jpg"/>
          <p:cNvPicPr>
            <a:picLocks noChangeAspect="1"/>
          </p:cNvPicPr>
          <p:nvPr/>
        </p:nvPicPr>
        <p:blipFill>
          <a:blip r:embed="rId2"/>
          <a:stretch>
            <a:fillRect/>
          </a:stretch>
        </p:blipFill>
        <p:spPr>
          <a:xfrm>
            <a:off x="289560" y="3641725"/>
            <a:ext cx="6492240" cy="2459355"/>
          </a:xfrm>
          <a:prstGeom prst="rect">
            <a:avLst/>
          </a:prstGeom>
          <a:noFill/>
          <a:ln w="9525">
            <a:noFill/>
          </a:ln>
        </p:spPr>
      </p:pic>
      <p:sp>
        <p:nvSpPr>
          <p:cNvPr id="17412" name="TextBox 4"/>
          <p:cNvSpPr txBox="1"/>
          <p:nvPr/>
        </p:nvSpPr>
        <p:spPr>
          <a:xfrm>
            <a:off x="1460500" y="6101080"/>
            <a:ext cx="4032885" cy="460375"/>
          </a:xfrm>
          <a:prstGeom prst="rect">
            <a:avLst/>
          </a:prstGeom>
          <a:noFill/>
          <a:ln w="9525">
            <a:noFill/>
          </a:ln>
        </p:spPr>
        <p:txBody>
          <a:bodyPr wrap="square" anchor="t">
            <a:spAutoFit/>
          </a:bodyPr>
          <a:lstStyle/>
          <a:p>
            <a:r>
              <a:rPr lang="zh-CN" altLang="en-US" sz="2400" b="1" dirty="0">
                <a:latin typeface="Arial" panose="020B0604020202020204" pitchFamily="34" charset="0"/>
                <a:ea typeface="华文楷体" pitchFamily="2" charset="-122"/>
              </a:rPr>
              <a:t>饮用水是生存必需的</a:t>
            </a:r>
            <a:endParaRPr lang="zh-CN" altLang="en-US" sz="2400" b="1" dirty="0">
              <a:latin typeface="Arial" panose="020B0604020202020204" pitchFamily="34" charset="0"/>
              <a:ea typeface="华文楷体" pitchFamily="2" charset="-122"/>
            </a:endParaRPr>
          </a:p>
        </p:txBody>
      </p:sp>
      <p:pic>
        <p:nvPicPr>
          <p:cNvPr id="60419" name="Picture 3"/>
          <p:cNvPicPr>
            <a:picLocks noChangeAspect="1"/>
          </p:cNvPicPr>
          <p:nvPr/>
        </p:nvPicPr>
        <p:blipFill>
          <a:blip r:embed="rId3"/>
          <a:stretch>
            <a:fillRect/>
          </a:stretch>
        </p:blipFill>
        <p:spPr>
          <a:xfrm>
            <a:off x="7021830" y="3787775"/>
            <a:ext cx="4836795" cy="2773680"/>
          </a:xfrm>
          <a:prstGeom prst="rect">
            <a:avLst/>
          </a:prstGeom>
          <a:noFill/>
          <a:ln w="9525">
            <a:noFill/>
          </a:ln>
        </p:spPr>
      </p:pic>
      <p:sp>
        <p:nvSpPr>
          <p:cNvPr id="4" name="右箭头 3"/>
          <p:cNvSpPr/>
          <p:nvPr/>
        </p:nvSpPr>
        <p:spPr>
          <a:xfrm>
            <a:off x="5867400" y="1600200"/>
            <a:ext cx="1905000"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8240395" y="1458595"/>
            <a:ext cx="1905635" cy="583565"/>
          </a:xfrm>
          <a:prstGeom prst="rect">
            <a:avLst/>
          </a:prstGeom>
          <a:noFill/>
          <a:ln>
            <a:solidFill>
              <a:srgbClr val="FF0000"/>
            </a:solidFill>
          </a:ln>
        </p:spPr>
        <p:txBody>
          <a:bodyPr wrap="square" rtlCol="0">
            <a:spAutoFit/>
          </a:bodyPr>
          <a:p>
            <a:r>
              <a:rPr lang="zh-CN" altLang="en-US" sz="3200" b="1"/>
              <a:t>使用价值</a:t>
            </a:r>
            <a:endParaRPr lang="zh-CN" altLang="en-US" sz="3200" b="1"/>
          </a:p>
        </p:txBody>
      </p:sp>
      <p:sp>
        <p:nvSpPr>
          <p:cNvPr id="6" name="右箭头 5"/>
          <p:cNvSpPr/>
          <p:nvPr/>
        </p:nvSpPr>
        <p:spPr>
          <a:xfrm>
            <a:off x="6781800" y="2223770"/>
            <a:ext cx="1856105" cy="1917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943340" y="2117090"/>
            <a:ext cx="1202055" cy="583565"/>
          </a:xfrm>
          <a:prstGeom prst="rect">
            <a:avLst/>
          </a:prstGeom>
          <a:noFill/>
          <a:ln>
            <a:solidFill>
              <a:srgbClr val="FF0000"/>
            </a:solidFill>
          </a:ln>
        </p:spPr>
        <p:txBody>
          <a:bodyPr wrap="square" rtlCol="0">
            <a:spAutoFit/>
          </a:bodyPr>
          <a:p>
            <a:r>
              <a:rPr lang="zh-CN" altLang="en-US" sz="3200" b="1"/>
              <a:t>价值</a:t>
            </a:r>
            <a:endParaRPr lang="zh-CN" altLang="en-US" sz="3200" b="1"/>
          </a:p>
        </p:txBody>
      </p:sp>
      <p:sp>
        <p:nvSpPr>
          <p:cNvPr id="8" name="右箭头 7"/>
          <p:cNvSpPr/>
          <p:nvPr/>
        </p:nvSpPr>
        <p:spPr>
          <a:xfrm>
            <a:off x="6477000" y="2819400"/>
            <a:ext cx="1752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8564880" y="2810510"/>
            <a:ext cx="1851025" cy="521970"/>
          </a:xfrm>
          <a:prstGeom prst="rect">
            <a:avLst/>
          </a:prstGeom>
          <a:noFill/>
          <a:ln>
            <a:solidFill>
              <a:srgbClr val="FF0000"/>
            </a:solidFill>
          </a:ln>
        </p:spPr>
        <p:txBody>
          <a:bodyPr wrap="square" rtlCol="0">
            <a:spAutoFit/>
          </a:bodyPr>
          <a:p>
            <a:r>
              <a:rPr lang="zh-CN" altLang="en-US" sz="2800" b="1"/>
              <a:t>交换价值</a:t>
            </a:r>
            <a:endParaRPr lang="zh-CN"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418"/>
                                        </p:tgtEl>
                                        <p:attrNameLst>
                                          <p:attrName>style.visibility</p:attrName>
                                        </p:attrNameLst>
                                      </p:cBhvr>
                                      <p:to>
                                        <p:strVal val="visible"/>
                                      </p:to>
                                    </p:set>
                                    <p:animEffect transition="in" filter="fade">
                                      <p:cBhvr>
                                        <p:cTn id="12" dur="500"/>
                                        <p:tgtEl>
                                          <p:spTgt spid="6041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7412"/>
                                        </p:tgtEl>
                                        <p:attrNameLst>
                                          <p:attrName>style.visibility</p:attrName>
                                        </p:attrNameLst>
                                      </p:cBhvr>
                                      <p:to>
                                        <p:strVal val="visible"/>
                                      </p:to>
                                    </p:set>
                                    <p:anim calcmode="lin" valueType="num">
                                      <p:cBhvr additive="base">
                                        <p:cTn id="17" dur="500" fill="hold"/>
                                        <p:tgtEl>
                                          <p:spTgt spid="17412"/>
                                        </p:tgtEl>
                                        <p:attrNameLst>
                                          <p:attrName>ppt_x</p:attrName>
                                        </p:attrNameLst>
                                      </p:cBhvr>
                                      <p:tavLst>
                                        <p:tav tm="0">
                                          <p:val>
                                            <p:strVal val="#ppt_x"/>
                                          </p:val>
                                        </p:tav>
                                        <p:tav tm="100000">
                                          <p:val>
                                            <p:strVal val="#ppt_x"/>
                                          </p:val>
                                        </p:tav>
                                      </p:tavLst>
                                    </p:anim>
                                    <p:anim calcmode="lin" valueType="num">
                                      <p:cBhvr additive="base">
                                        <p:cTn id="18" dur="500" fill="hold"/>
                                        <p:tgtEl>
                                          <p:spTgt spid="174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fade">
                                      <p:cBhvr>
                                        <p:cTn id="23" dur="50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0419"/>
                                        </p:tgtEl>
                                        <p:attrNameLst>
                                          <p:attrName>style.visibility</p:attrName>
                                        </p:attrNameLst>
                                      </p:cBhvr>
                                      <p:to>
                                        <p:strVal val="visible"/>
                                      </p:to>
                                    </p:set>
                                    <p:animEffect transition="in" filter="fade">
                                      <p:cBhvr>
                                        <p:cTn id="28" dur="500"/>
                                        <p:tgtEl>
                                          <p:spTgt spid="604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fade">
                                      <p:cBhvr>
                                        <p:cTn id="33" dur="500"/>
                                        <p:tgtEl>
                                          <p:spTgt spid="2">
                                            <p:txEl>
                                              <p:pRg st="2" end="2"/>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Effect transition="in" filter="fade">
                                      <p:cBhvr>
                                        <p:cTn id="38" dur="500"/>
                                        <p:tgtEl>
                                          <p:spTgt spid="2">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blinds(horizontal)">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additive="base">
                                        <p:cTn id="54" dur="500" fill="hold"/>
                                        <p:tgtEl>
                                          <p:spTgt spid="6"/>
                                        </p:tgtEl>
                                        <p:attrNameLst>
                                          <p:attrName>ppt_x</p:attrName>
                                        </p:attrNameLst>
                                      </p:cBhvr>
                                      <p:tavLst>
                                        <p:tav tm="0">
                                          <p:val>
                                            <p:strVal val="0-#ppt_w/2"/>
                                          </p:val>
                                        </p:tav>
                                        <p:tav tm="100000">
                                          <p:val>
                                            <p:strVal val="#ppt_x"/>
                                          </p:val>
                                        </p:tav>
                                      </p:tavLst>
                                    </p:anim>
                                    <p:anim calcmode="lin" valueType="num">
                                      <p:cBhvr additive="base">
                                        <p:cTn id="55"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blinds(horizontal)">
                                      <p:cBhvr>
                                        <p:cTn id="60" dur="500"/>
                                        <p:tgtEl>
                                          <p:spTgt spid="7"/>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8"/>
                                        </p:tgtEl>
                                        <p:attrNameLst>
                                          <p:attrName>style.visibility</p:attrName>
                                        </p:attrNameLst>
                                      </p:cBhvr>
                                      <p:to>
                                        <p:strVal val="visible"/>
                                      </p:to>
                                    </p:set>
                                    <p:anim calcmode="lin" valueType="num">
                                      <p:cBhvr additive="base">
                                        <p:cTn id="65" dur="500" fill="hold"/>
                                        <p:tgtEl>
                                          <p:spTgt spid="8"/>
                                        </p:tgtEl>
                                        <p:attrNameLst>
                                          <p:attrName>ppt_x</p:attrName>
                                        </p:attrNameLst>
                                      </p:cBhvr>
                                      <p:tavLst>
                                        <p:tav tm="0">
                                          <p:val>
                                            <p:strVal val="0-#ppt_w/2"/>
                                          </p:val>
                                        </p:tav>
                                        <p:tav tm="100000">
                                          <p:val>
                                            <p:strVal val="#ppt_x"/>
                                          </p:val>
                                        </p:tav>
                                      </p:tavLst>
                                    </p:anim>
                                    <p:anim calcmode="lin" valueType="num">
                                      <p:cBhvr additive="base">
                                        <p:cTn id="6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blinds(horizontal)">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7412" grpId="0"/>
      <p:bldP spid="4" grpId="0" animBg="1"/>
      <p:bldP spid="6" grpId="0" animBg="1"/>
      <p:bldP spid="8" grpId="0" animBg="1"/>
      <p:bldP spid="5" grpId="0" animBg="1"/>
      <p:bldP spid="7"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9989819" y="3012909"/>
            <a:ext cx="732828" cy="894372"/>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10194035" y="3020529"/>
            <a:ext cx="975169" cy="894372"/>
          </a:xfrm>
          <a:prstGeom prst="rect">
            <a:avLst/>
          </a:prstGeom>
          <a:blipFill>
            <a:blip r:embed="rId3" cstate="print"/>
            <a:stretch>
              <a:fillRect/>
            </a:stretch>
          </a:blipFill>
        </p:spPr>
        <p:txBody>
          <a:bodyPr wrap="square" lIns="0" tIns="0" rIns="0" bIns="0" rtlCol="0"/>
          <a:lstStyle/>
          <a:p/>
        </p:txBody>
      </p:sp>
      <p:graphicFrame>
        <p:nvGraphicFramePr>
          <p:cNvPr id="7" name="object 7"/>
          <p:cNvGraphicFramePr>
            <a:graphicFrameLocks noGrp="1"/>
          </p:cNvGraphicFramePr>
          <p:nvPr/>
        </p:nvGraphicFramePr>
        <p:xfrm>
          <a:off x="849312" y="3033712"/>
          <a:ext cx="10462893" cy="2751137"/>
        </p:xfrm>
        <a:graphic>
          <a:graphicData uri="http://schemas.openxmlformats.org/drawingml/2006/table">
            <a:tbl>
              <a:tblPr firstRow="1" bandRow="1">
                <a:tableStyleId>{2D5ABB26-0587-4C30-8999-92F81FD0307C}</a:tableStyleId>
              </a:tblPr>
              <a:tblGrid>
                <a:gridCol w="2916555"/>
                <a:gridCol w="2721610"/>
                <a:gridCol w="1675765"/>
                <a:gridCol w="1629409"/>
                <a:gridCol w="1519554"/>
              </a:tblGrid>
              <a:tr h="685800">
                <a:tc>
                  <a:txBody>
                    <a:bodyPr/>
                    <a:lstStyle/>
                    <a:p>
                      <a:pPr algn="ctr">
                        <a:lnSpc>
                          <a:spcPct val="100000"/>
                        </a:lnSpc>
                        <a:spcBef>
                          <a:spcPts val="540"/>
                        </a:spcBef>
                      </a:pPr>
                      <a:r>
                        <a:rPr sz="3200" b="1" spc="5" dirty="0">
                          <a:latin typeface="微软雅黑" panose="020B0503020204020204" charset="-122"/>
                          <a:cs typeface="微软雅黑" panose="020B0503020204020204" charset="-122"/>
                        </a:rPr>
                        <a:t>生产</a:t>
                      </a:r>
                      <a:r>
                        <a:rPr sz="3200" b="1" dirty="0">
                          <a:latin typeface="微软雅黑" panose="020B0503020204020204" charset="-122"/>
                          <a:cs typeface="微软雅黑" panose="020B0503020204020204" charset="-122"/>
                        </a:rPr>
                        <a:t>部门</a:t>
                      </a:r>
                      <a:endParaRPr sz="3200">
                        <a:latin typeface="微软雅黑" panose="020B0503020204020204" charset="-122"/>
                        <a:cs typeface="微软雅黑" panose="020B0503020204020204" charset="-122"/>
                      </a:endParaRPr>
                    </a:p>
                  </a:txBody>
                  <a:tcPr marL="0" marR="0" marT="6858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35" algn="ctr">
                        <a:lnSpc>
                          <a:spcPct val="100000"/>
                        </a:lnSpc>
                        <a:spcBef>
                          <a:spcPts val="540"/>
                        </a:spcBef>
                      </a:pPr>
                      <a:r>
                        <a:rPr sz="3200" b="1" spc="10" dirty="0">
                          <a:latin typeface="微软雅黑" panose="020B0503020204020204" charset="-122"/>
                          <a:cs typeface="微软雅黑" panose="020B0503020204020204" charset="-122"/>
                        </a:rPr>
                        <a:t>资本</a:t>
                      </a:r>
                      <a:endParaRPr sz="3200">
                        <a:latin typeface="微软雅黑" panose="020B0503020204020204" charset="-122"/>
                        <a:cs typeface="微软雅黑" panose="020B0503020204020204" charset="-122"/>
                      </a:endParaRPr>
                    </a:p>
                  </a:txBody>
                  <a:tcPr marL="0" marR="0" marT="6858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270" algn="ctr">
                        <a:lnSpc>
                          <a:spcPct val="100000"/>
                        </a:lnSpc>
                        <a:spcBef>
                          <a:spcPts val="680"/>
                        </a:spcBef>
                      </a:pPr>
                      <a:r>
                        <a:rPr sz="3200" dirty="0">
                          <a:solidFill>
                            <a:srgbClr val="1F487C"/>
                          </a:solidFill>
                          <a:latin typeface="Times New Roman" panose="02020603050405020304"/>
                          <a:cs typeface="Times New Roman" panose="02020603050405020304"/>
                        </a:rPr>
                        <a:t>m’</a:t>
                      </a:r>
                      <a:endParaRPr sz="3200">
                        <a:latin typeface="Times New Roman" panose="02020603050405020304"/>
                        <a:cs typeface="Times New Roman" panose="02020603050405020304"/>
                      </a:endParaRPr>
                    </a:p>
                  </a:txBody>
                  <a:tcPr marL="0" marR="0" marT="8636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R="626110" algn="r">
                        <a:lnSpc>
                          <a:spcPct val="100000"/>
                        </a:lnSpc>
                        <a:spcBef>
                          <a:spcPts val="680"/>
                        </a:spcBef>
                      </a:pPr>
                      <a:r>
                        <a:rPr sz="3200" spc="-5" dirty="0">
                          <a:solidFill>
                            <a:srgbClr val="1F487C"/>
                          </a:solidFill>
                          <a:latin typeface="Times New Roman" panose="02020603050405020304"/>
                          <a:cs typeface="Times New Roman" panose="02020603050405020304"/>
                        </a:rPr>
                        <a:t>P’</a:t>
                      </a:r>
                      <a:endParaRPr sz="3200">
                        <a:latin typeface="Times New Roman" panose="02020603050405020304"/>
                        <a:cs typeface="Times New Roman" panose="02020603050405020304"/>
                      </a:endParaRPr>
                    </a:p>
                  </a:txBody>
                  <a:tcPr marL="0" marR="0" marT="8636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34340">
                        <a:lnSpc>
                          <a:spcPct val="100000"/>
                        </a:lnSpc>
                        <a:spcBef>
                          <a:spcPts val="695"/>
                        </a:spcBef>
                      </a:pPr>
                      <a:r>
                        <a:rPr sz="3200" dirty="0">
                          <a:latin typeface="Symbol" panose="05050102010706020507"/>
                          <a:cs typeface="Symbol" panose="05050102010706020507"/>
                        </a:rPr>
                        <a:t></a:t>
                      </a:r>
                      <a:r>
                        <a:rPr sz="3200" dirty="0">
                          <a:latin typeface="Times New Roman" panose="02020603050405020304"/>
                          <a:cs typeface="Times New Roman" panose="02020603050405020304"/>
                        </a:rPr>
                        <a:t>P</a:t>
                      </a:r>
                      <a:r>
                        <a:rPr sz="3200" spc="-140" dirty="0">
                          <a:latin typeface="Times New Roman" panose="02020603050405020304"/>
                          <a:cs typeface="Times New Roman" panose="02020603050405020304"/>
                        </a:rPr>
                        <a:t> </a:t>
                      </a:r>
                      <a:r>
                        <a:rPr sz="3200" dirty="0">
                          <a:latin typeface="Times New Roman" panose="02020603050405020304"/>
                          <a:cs typeface="Times New Roman" panose="02020603050405020304"/>
                        </a:rPr>
                        <a:t>’</a:t>
                      </a:r>
                      <a:endParaRPr sz="3200">
                        <a:latin typeface="Times New Roman" panose="02020603050405020304"/>
                        <a:cs typeface="Times New Roman" panose="02020603050405020304"/>
                      </a:endParaRPr>
                    </a:p>
                  </a:txBody>
                  <a:tcPr marL="0" marR="0" marT="88265"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r>
              <a:tr h="720725">
                <a:tc>
                  <a:txBody>
                    <a:bodyPr/>
                    <a:lstStyle/>
                    <a:p>
                      <a:pPr algn="ctr">
                        <a:lnSpc>
                          <a:spcPct val="100000"/>
                        </a:lnSpc>
                        <a:spcBef>
                          <a:spcPts val="675"/>
                        </a:spcBef>
                      </a:pPr>
                      <a:r>
                        <a:rPr sz="3200" b="1" spc="10" dirty="0">
                          <a:latin typeface="微软雅黑" panose="020B0503020204020204" charset="-122"/>
                          <a:cs typeface="微软雅黑" panose="020B0503020204020204" charset="-122"/>
                        </a:rPr>
                        <a:t>食品</a:t>
                      </a:r>
                      <a:endParaRPr sz="3200">
                        <a:latin typeface="微软雅黑" panose="020B0503020204020204" charset="-122"/>
                        <a:cs typeface="微软雅黑" panose="020B0503020204020204" charset="-122"/>
                      </a:endParaRPr>
                    </a:p>
                  </a:txBody>
                  <a:tcPr marL="0" marR="0" marT="8572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70" algn="ctr">
                        <a:lnSpc>
                          <a:spcPct val="100000"/>
                        </a:lnSpc>
                        <a:spcBef>
                          <a:spcPts val="820"/>
                        </a:spcBef>
                      </a:pPr>
                      <a:r>
                        <a:rPr sz="3200" dirty="0">
                          <a:solidFill>
                            <a:srgbClr val="1F487C"/>
                          </a:solidFill>
                          <a:latin typeface="Times New Roman" panose="02020603050405020304"/>
                          <a:cs typeface="Times New Roman" panose="02020603050405020304"/>
                        </a:rPr>
                        <a:t>70c+30v</a:t>
                      </a:r>
                      <a:endParaRPr sz="3200">
                        <a:latin typeface="Times New Roman" panose="02020603050405020304"/>
                        <a:cs typeface="Times New Roman" panose="02020603050405020304"/>
                      </a:endParaRPr>
                    </a:p>
                  </a:txBody>
                  <a:tcPr marL="0" marR="0" marT="1041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rowSpan="3">
                  <a:txBody>
                    <a:bodyPr/>
                    <a:lstStyle/>
                    <a:p>
                      <a:pPr>
                        <a:lnSpc>
                          <a:spcPct val="100000"/>
                        </a:lnSpc>
                      </a:pPr>
                      <a:endParaRPr sz="3500">
                        <a:latin typeface="Times New Roman" panose="02020603050405020304"/>
                        <a:cs typeface="Times New Roman" panose="02020603050405020304"/>
                      </a:endParaRPr>
                    </a:p>
                    <a:p>
                      <a:pPr marL="363855">
                        <a:lnSpc>
                          <a:spcPct val="100000"/>
                        </a:lnSpc>
                        <a:spcBef>
                          <a:spcPts val="2090"/>
                        </a:spcBef>
                      </a:pPr>
                      <a:r>
                        <a:rPr sz="3200" spc="5" dirty="0">
                          <a:solidFill>
                            <a:srgbClr val="1F487C"/>
                          </a:solidFill>
                          <a:latin typeface="Times New Roman" panose="02020603050405020304"/>
                          <a:cs typeface="Times New Roman" panose="02020603050405020304"/>
                        </a:rPr>
                        <a:t>100%</a:t>
                      </a:r>
                      <a:endParaRPr sz="3200">
                        <a:latin typeface="Times New Roman" panose="02020603050405020304"/>
                        <a:cs typeface="Times New Roman" panose="02020603050405020304"/>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656590" algn="r">
                        <a:lnSpc>
                          <a:spcPct val="100000"/>
                        </a:lnSpc>
                        <a:spcBef>
                          <a:spcPts val="720"/>
                        </a:spcBef>
                      </a:pPr>
                      <a:r>
                        <a:rPr sz="3200" b="1" spc="5" dirty="0">
                          <a:latin typeface="微软雅黑" panose="020B0503020204020204" charset="-122"/>
                          <a:cs typeface="微软雅黑" panose="020B0503020204020204" charset="-122"/>
                        </a:rPr>
                        <a:t>30%</a:t>
                      </a:r>
                      <a:endParaRPr sz="3200">
                        <a:latin typeface="微软雅黑" panose="020B0503020204020204" charset="-122"/>
                        <a:cs typeface="微软雅黑" panose="020B0503020204020204" charset="-122"/>
                      </a:endParaRPr>
                    </a:p>
                  </a:txBody>
                  <a:tcPr marL="0" marR="0" marT="9144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7795">
                        <a:lnSpc>
                          <a:spcPct val="100000"/>
                        </a:lnSpc>
                        <a:spcBef>
                          <a:spcPts val="720"/>
                        </a:spcBef>
                      </a:pPr>
                      <a:r>
                        <a:rPr sz="3200" b="1" spc="-425" dirty="0">
                          <a:latin typeface="微软雅黑" panose="020B0503020204020204" charset="-122"/>
                          <a:cs typeface="微软雅黑" panose="020B0503020204020204" charset="-122"/>
                        </a:rPr>
                        <a:t>20%</a:t>
                      </a:r>
                      <a:endParaRPr sz="3200">
                        <a:latin typeface="微软雅黑" panose="020B0503020204020204" charset="-122"/>
                        <a:cs typeface="微软雅黑" panose="020B0503020204020204" charset="-122"/>
                      </a:endParaRPr>
                    </a:p>
                  </a:txBody>
                  <a:tcPr marL="0" marR="0" marT="9144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700024">
                <a:tc>
                  <a:txBody>
                    <a:bodyPr/>
                    <a:lstStyle/>
                    <a:p>
                      <a:pPr algn="ctr">
                        <a:lnSpc>
                          <a:spcPct val="100000"/>
                        </a:lnSpc>
                        <a:spcBef>
                          <a:spcPts val="595"/>
                        </a:spcBef>
                      </a:pPr>
                      <a:r>
                        <a:rPr sz="3200" b="1" spc="10" dirty="0">
                          <a:latin typeface="微软雅黑" panose="020B0503020204020204" charset="-122"/>
                          <a:cs typeface="微软雅黑" panose="020B0503020204020204" charset="-122"/>
                        </a:rPr>
                        <a:t>纺织</a:t>
                      </a:r>
                      <a:endParaRPr sz="3200">
                        <a:latin typeface="微软雅黑" panose="020B0503020204020204" charset="-122"/>
                        <a:cs typeface="微软雅黑" panose="020B0503020204020204" charset="-122"/>
                      </a:endParaRPr>
                    </a:p>
                  </a:txBody>
                  <a:tcPr marL="0" marR="0" marT="7556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spcBef>
                          <a:spcPts val="740"/>
                        </a:spcBef>
                      </a:pPr>
                      <a:r>
                        <a:rPr sz="3200" dirty="0">
                          <a:solidFill>
                            <a:srgbClr val="1F487C"/>
                          </a:solidFill>
                          <a:latin typeface="Times New Roman" panose="02020603050405020304"/>
                          <a:cs typeface="Times New Roman" panose="02020603050405020304"/>
                        </a:rPr>
                        <a:t>80c+20v</a:t>
                      </a:r>
                      <a:endParaRPr sz="3200">
                        <a:latin typeface="Times New Roman" panose="02020603050405020304"/>
                        <a:cs typeface="Times New Roman" panose="02020603050405020304"/>
                      </a:endParaRPr>
                    </a:p>
                  </a:txBody>
                  <a:tcPr marL="0" marR="0" marT="9398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vMerge="1">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656590" algn="r">
                        <a:lnSpc>
                          <a:spcPct val="100000"/>
                        </a:lnSpc>
                        <a:spcBef>
                          <a:spcPts val="445"/>
                        </a:spcBef>
                      </a:pPr>
                      <a:r>
                        <a:rPr sz="3200" b="1" spc="5" dirty="0">
                          <a:latin typeface="微软雅黑" panose="020B0503020204020204" charset="-122"/>
                          <a:cs typeface="微软雅黑" panose="020B0503020204020204" charset="-122"/>
                        </a:rPr>
                        <a:t>20%</a:t>
                      </a:r>
                      <a:endParaRPr sz="3200">
                        <a:latin typeface="微软雅黑" panose="020B0503020204020204" charset="-122"/>
                        <a:cs typeface="微软雅黑" panose="020B0503020204020204" charset="-122"/>
                      </a:endParaRPr>
                    </a:p>
                  </a:txBody>
                  <a:tcPr marL="0" marR="0" marT="565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39065">
                        <a:lnSpc>
                          <a:spcPct val="100000"/>
                        </a:lnSpc>
                        <a:spcBef>
                          <a:spcPts val="445"/>
                        </a:spcBef>
                      </a:pPr>
                      <a:r>
                        <a:rPr sz="3200" b="1" spc="-425" dirty="0">
                          <a:latin typeface="微软雅黑" panose="020B0503020204020204" charset="-122"/>
                          <a:cs typeface="微软雅黑" panose="020B0503020204020204" charset="-122"/>
                        </a:rPr>
                        <a:t>20%</a:t>
                      </a:r>
                      <a:endParaRPr sz="3200">
                        <a:latin typeface="微软雅黑" panose="020B0503020204020204" charset="-122"/>
                        <a:cs typeface="微软雅黑" panose="020B0503020204020204" charset="-122"/>
                      </a:endParaRPr>
                    </a:p>
                  </a:txBody>
                  <a:tcPr marL="0" marR="0" marT="5651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tr>
              <a:tr h="644588">
                <a:tc>
                  <a:txBody>
                    <a:bodyPr/>
                    <a:lstStyle/>
                    <a:p>
                      <a:pPr algn="ctr">
                        <a:lnSpc>
                          <a:spcPct val="100000"/>
                        </a:lnSpc>
                        <a:spcBef>
                          <a:spcPts val="380"/>
                        </a:spcBef>
                      </a:pPr>
                      <a:r>
                        <a:rPr sz="3200" b="1" spc="10" dirty="0">
                          <a:latin typeface="微软雅黑" panose="020B0503020204020204" charset="-122"/>
                          <a:cs typeface="微软雅黑" panose="020B0503020204020204" charset="-122"/>
                        </a:rPr>
                        <a:t>机械</a:t>
                      </a:r>
                      <a:endParaRPr sz="3200">
                        <a:latin typeface="微软雅黑" panose="020B0503020204020204" charset="-122"/>
                        <a:cs typeface="微软雅黑" panose="020B0503020204020204" charset="-122"/>
                      </a:endParaRPr>
                    </a:p>
                  </a:txBody>
                  <a:tcPr marL="0" marR="0" marT="4826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635" algn="ctr">
                        <a:lnSpc>
                          <a:spcPct val="100000"/>
                        </a:lnSpc>
                        <a:spcBef>
                          <a:spcPts val="525"/>
                        </a:spcBef>
                      </a:pPr>
                      <a:r>
                        <a:rPr sz="3200" dirty="0">
                          <a:solidFill>
                            <a:srgbClr val="1F487C"/>
                          </a:solidFill>
                          <a:latin typeface="Times New Roman" panose="02020603050405020304"/>
                          <a:cs typeface="Times New Roman" panose="02020603050405020304"/>
                        </a:rPr>
                        <a:t>90c+10v</a:t>
                      </a:r>
                      <a:endParaRPr sz="3200">
                        <a:latin typeface="Times New Roman" panose="02020603050405020304"/>
                        <a:cs typeface="Times New Roman" panose="02020603050405020304"/>
                      </a:endParaRPr>
                    </a:p>
                  </a:txBody>
                  <a:tcPr marL="0" marR="0" marT="6667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vMerge="1">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R="643890" algn="r">
                        <a:lnSpc>
                          <a:spcPct val="100000"/>
                        </a:lnSpc>
                        <a:spcBef>
                          <a:spcPts val="335"/>
                        </a:spcBef>
                      </a:pPr>
                      <a:r>
                        <a:rPr sz="3200" b="1" spc="5" dirty="0">
                          <a:latin typeface="微软雅黑" panose="020B0503020204020204" charset="-122"/>
                          <a:cs typeface="微软雅黑" panose="020B0503020204020204" charset="-122"/>
                        </a:rPr>
                        <a:t>10%</a:t>
                      </a:r>
                      <a:endParaRPr sz="3200">
                        <a:latin typeface="微软雅黑" panose="020B0503020204020204" charset="-122"/>
                        <a:cs typeface="微软雅黑" panose="020B0503020204020204" charset="-122"/>
                      </a:endParaRPr>
                    </a:p>
                  </a:txBody>
                  <a:tcPr marL="0" marR="0" marT="42544"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139065">
                        <a:lnSpc>
                          <a:spcPct val="100000"/>
                        </a:lnSpc>
                        <a:spcBef>
                          <a:spcPts val="170"/>
                        </a:spcBef>
                      </a:pPr>
                      <a:r>
                        <a:rPr sz="3200" b="1" spc="-425" dirty="0">
                          <a:latin typeface="微软雅黑" panose="020B0503020204020204" charset="-122"/>
                          <a:cs typeface="微软雅黑" panose="020B0503020204020204" charset="-122"/>
                        </a:rPr>
                        <a:t>20%</a:t>
                      </a:r>
                      <a:endParaRPr sz="3200">
                        <a:latin typeface="微软雅黑" panose="020B0503020204020204" charset="-122"/>
                        <a:cs typeface="微软雅黑" panose="020B0503020204020204" charset="-122"/>
                      </a:endParaRPr>
                    </a:p>
                  </a:txBody>
                  <a:tcPr marL="0" marR="0" marT="2159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r>
            </a:tbl>
          </a:graphicData>
        </a:graphic>
      </p:graphicFrame>
      <p:sp>
        <p:nvSpPr>
          <p:cNvPr id="10" name="object 10"/>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1" name="object 11"/>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8" name="object 8"/>
          <p:cNvSpPr txBox="1"/>
          <p:nvPr/>
        </p:nvSpPr>
        <p:spPr>
          <a:xfrm>
            <a:off x="1693291" y="1029485"/>
            <a:ext cx="8932545" cy="1561465"/>
          </a:xfrm>
          <a:prstGeom prst="rect">
            <a:avLst/>
          </a:prstGeom>
        </p:spPr>
        <p:txBody>
          <a:bodyPr vert="horz" wrap="square" lIns="0" tIns="12065" rIns="0" bIns="0" rtlCol="0">
            <a:spAutoFit/>
          </a:bodyPr>
          <a:lstStyle/>
          <a:p>
            <a:pPr marL="12700" marR="5080" indent="735965" algn="just">
              <a:lnSpc>
                <a:spcPct val="120000"/>
              </a:lnSpc>
              <a:spcBef>
                <a:spcPts val="95"/>
              </a:spcBef>
            </a:pPr>
            <a:r>
              <a:rPr sz="2800" spc="-5" dirty="0">
                <a:latin typeface="微软雅黑" panose="020B0503020204020204" charset="-122"/>
                <a:cs typeface="微软雅黑" panose="020B0503020204020204" charset="-122"/>
              </a:rPr>
              <a:t>不同部门利润率不同，必然引起部</a:t>
            </a:r>
            <a:r>
              <a:rPr sz="2800" dirty="0">
                <a:latin typeface="微软雅黑" panose="020B0503020204020204" charset="-122"/>
                <a:cs typeface="微软雅黑" panose="020B0503020204020204" charset="-122"/>
              </a:rPr>
              <a:t>门</a:t>
            </a:r>
            <a:r>
              <a:rPr sz="2800" spc="-5" dirty="0">
                <a:latin typeface="微软雅黑" panose="020B0503020204020204" charset="-122"/>
                <a:cs typeface="微软雅黑" panose="020B0503020204020204" charset="-122"/>
              </a:rPr>
              <a:t>之间</a:t>
            </a:r>
            <a:r>
              <a:rPr sz="2800" dirty="0">
                <a:latin typeface="微软雅黑" panose="020B0503020204020204" charset="-122"/>
                <a:cs typeface="微软雅黑" panose="020B0503020204020204" charset="-122"/>
              </a:rPr>
              <a:t>竞</a:t>
            </a:r>
            <a:r>
              <a:rPr sz="2800" spc="-5" dirty="0">
                <a:latin typeface="微软雅黑" panose="020B0503020204020204" charset="-122"/>
                <a:cs typeface="微软雅黑" panose="020B0503020204020204" charset="-122"/>
              </a:rPr>
              <a:t>争，</a:t>
            </a:r>
            <a:r>
              <a:rPr sz="2800" dirty="0">
                <a:latin typeface="微软雅黑" panose="020B0503020204020204" charset="-122"/>
                <a:cs typeface="微软雅黑" panose="020B0503020204020204" charset="-122"/>
              </a:rPr>
              <a:t>表</a:t>
            </a:r>
            <a:r>
              <a:rPr sz="2800" spc="-5" dirty="0">
                <a:latin typeface="微软雅黑" panose="020B0503020204020204" charset="-122"/>
                <a:cs typeface="微软雅黑" panose="020B0503020204020204" charset="-122"/>
              </a:rPr>
              <a:t>现 </a:t>
            </a:r>
            <a:r>
              <a:rPr sz="2800" spc="-10" dirty="0">
                <a:latin typeface="微软雅黑" panose="020B0503020204020204" charset="-122"/>
                <a:cs typeface="微软雅黑" panose="020B0503020204020204" charset="-122"/>
              </a:rPr>
              <a:t>为资本从利润率低的</a:t>
            </a:r>
            <a:r>
              <a:rPr sz="2800" spc="-5" dirty="0">
                <a:latin typeface="微软雅黑" panose="020B0503020204020204" charset="-122"/>
                <a:cs typeface="微软雅黑" panose="020B0503020204020204" charset="-122"/>
              </a:rPr>
              <a:t>部</a:t>
            </a:r>
            <a:r>
              <a:rPr sz="2800" spc="-10" dirty="0">
                <a:latin typeface="微软雅黑" panose="020B0503020204020204" charset="-122"/>
                <a:cs typeface="微软雅黑" panose="020B0503020204020204" charset="-122"/>
              </a:rPr>
              <a:t>门流向利</a:t>
            </a:r>
            <a:r>
              <a:rPr sz="2800" spc="-5" dirty="0">
                <a:latin typeface="微软雅黑" panose="020B0503020204020204" charset="-122"/>
                <a:cs typeface="微软雅黑" panose="020B0503020204020204" charset="-122"/>
              </a:rPr>
              <a:t>润</a:t>
            </a:r>
            <a:r>
              <a:rPr sz="2800" dirty="0">
                <a:latin typeface="微软雅黑" panose="020B0503020204020204" charset="-122"/>
                <a:cs typeface="微软雅黑" panose="020B0503020204020204" charset="-122"/>
              </a:rPr>
              <a:t>率</a:t>
            </a:r>
            <a:r>
              <a:rPr sz="2800" spc="-5" dirty="0">
                <a:latin typeface="微软雅黑" panose="020B0503020204020204" charset="-122"/>
                <a:cs typeface="微软雅黑" panose="020B0503020204020204" charset="-122"/>
              </a:rPr>
              <a:t>高的</a:t>
            </a:r>
            <a:r>
              <a:rPr sz="2800" dirty="0">
                <a:latin typeface="微软雅黑" panose="020B0503020204020204" charset="-122"/>
                <a:cs typeface="微软雅黑" panose="020B0503020204020204" charset="-122"/>
              </a:rPr>
              <a:t>部</a:t>
            </a:r>
            <a:r>
              <a:rPr sz="2800" spc="-15" dirty="0">
                <a:latin typeface="微软雅黑" panose="020B0503020204020204" charset="-122"/>
                <a:cs typeface="微软雅黑" panose="020B0503020204020204" charset="-122"/>
              </a:rPr>
              <a:t>门</a:t>
            </a:r>
            <a:r>
              <a:rPr sz="2800" spc="-5" dirty="0">
                <a:latin typeface="微软雅黑" panose="020B0503020204020204" charset="-122"/>
                <a:cs typeface="微软雅黑" panose="020B0503020204020204" charset="-122"/>
              </a:rPr>
              <a:t>，</a:t>
            </a:r>
            <a:r>
              <a:rPr sz="2800" dirty="0">
                <a:latin typeface="微软雅黑" panose="020B0503020204020204" charset="-122"/>
                <a:cs typeface="微软雅黑" panose="020B0503020204020204" charset="-122"/>
              </a:rPr>
              <a:t>从</a:t>
            </a:r>
            <a:r>
              <a:rPr sz="2800" spc="-5" dirty="0">
                <a:latin typeface="微软雅黑" panose="020B0503020204020204" charset="-122"/>
                <a:cs typeface="微软雅黑" panose="020B0503020204020204" charset="-122"/>
              </a:rPr>
              <a:t>而使得 等量资本获得等量</a:t>
            </a:r>
            <a:r>
              <a:rPr sz="2800" spc="-20" dirty="0">
                <a:latin typeface="微软雅黑" panose="020B0503020204020204" charset="-122"/>
                <a:cs typeface="微软雅黑" panose="020B0503020204020204" charset="-122"/>
              </a:rPr>
              <a:t>利</a:t>
            </a:r>
            <a:r>
              <a:rPr sz="2800" spc="-5" dirty="0">
                <a:latin typeface="微软雅黑" panose="020B0503020204020204" charset="-122"/>
                <a:cs typeface="微软雅黑" panose="020B0503020204020204" charset="-122"/>
              </a:rPr>
              <a:t>润，最终形成</a:t>
            </a:r>
            <a:r>
              <a:rPr sz="2800" dirty="0">
                <a:latin typeface="微软雅黑" panose="020B0503020204020204" charset="-122"/>
                <a:cs typeface="微软雅黑" panose="020B0503020204020204" charset="-122"/>
              </a:rPr>
              <a:t>平</a:t>
            </a:r>
            <a:r>
              <a:rPr sz="2800" spc="-5" dirty="0">
                <a:latin typeface="微软雅黑" panose="020B0503020204020204" charset="-122"/>
                <a:cs typeface="微软雅黑" panose="020B0503020204020204" charset="-122"/>
              </a:rPr>
              <a:t>均利</a:t>
            </a:r>
            <a:r>
              <a:rPr sz="2800"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率。</a:t>
            </a:r>
            <a:endParaRPr sz="2800">
              <a:latin typeface="微软雅黑" panose="020B0503020204020204" charset="-122"/>
              <a:cs typeface="微软雅黑" panose="020B0503020204020204" charset="-122"/>
            </a:endParaRPr>
          </a:p>
        </p:txBody>
      </p:sp>
      <p:sp>
        <p:nvSpPr>
          <p:cNvPr id="9" name="object 9"/>
          <p:cNvSpPr txBox="1">
            <a:spLocks noGrp="1"/>
          </p:cNvSpPr>
          <p:nvPr>
            <p:ph type="title"/>
          </p:nvPr>
        </p:nvSpPr>
        <p:spPr>
          <a:xfrm>
            <a:off x="615315" y="63500"/>
            <a:ext cx="929513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693291" y="600317"/>
            <a:ext cx="8578215" cy="5128260"/>
          </a:xfrm>
          <a:prstGeom prst="rect">
            <a:avLst/>
          </a:prstGeom>
        </p:spPr>
        <p:txBody>
          <a:bodyPr vert="horz" wrap="square" lIns="0" tIns="317500" rIns="0" bIns="0" rtlCol="0">
            <a:spAutoFit/>
          </a:bodyPr>
          <a:lstStyle/>
          <a:p>
            <a:pPr marL="29845">
              <a:lnSpc>
                <a:spcPct val="100000"/>
              </a:lnSpc>
              <a:spcBef>
                <a:spcPts val="2500"/>
              </a:spcBef>
            </a:pPr>
            <a:r>
              <a:rPr sz="3600" b="1" dirty="0">
                <a:latin typeface="Microsoft JhengHei" panose="020B0604030504040204" charset="-120"/>
                <a:cs typeface="Microsoft JhengHei" panose="020B0604030504040204" charset="-120"/>
              </a:rPr>
              <a:t>平</a:t>
            </a:r>
            <a:r>
              <a:rPr sz="3600" b="1" spc="10" dirty="0">
                <a:latin typeface="Microsoft JhengHei" panose="020B0604030504040204" charset="-120"/>
                <a:cs typeface="Microsoft JhengHei" panose="020B0604030504040204" charset="-120"/>
              </a:rPr>
              <a:t>均</a:t>
            </a:r>
            <a:r>
              <a:rPr sz="3600" b="1" dirty="0">
                <a:latin typeface="Microsoft JhengHei" panose="020B0604030504040204" charset="-120"/>
                <a:cs typeface="Microsoft JhengHei" panose="020B0604030504040204" charset="-120"/>
              </a:rPr>
              <a:t>利润和平均利润率的</a:t>
            </a:r>
            <a:r>
              <a:rPr sz="3600" b="1" spc="-15" dirty="0">
                <a:latin typeface="Microsoft JhengHei" panose="020B0604030504040204" charset="-120"/>
                <a:cs typeface="Microsoft JhengHei" panose="020B0604030504040204" charset="-120"/>
              </a:rPr>
              <a:t>形</a:t>
            </a:r>
            <a:r>
              <a:rPr sz="3600" b="1" dirty="0">
                <a:latin typeface="Microsoft JhengHei" panose="020B0604030504040204" charset="-120"/>
                <a:cs typeface="Microsoft JhengHei" panose="020B0604030504040204" charset="-120"/>
              </a:rPr>
              <a:t>成</a:t>
            </a:r>
            <a:endParaRPr sz="3600">
              <a:latin typeface="Microsoft JhengHei" panose="020B0604030504040204" charset="-120"/>
              <a:cs typeface="Microsoft JhengHei" panose="020B0604030504040204" charset="-120"/>
            </a:endParaRPr>
          </a:p>
          <a:p>
            <a:pPr marL="12700" marR="5080" indent="735965">
              <a:lnSpc>
                <a:spcPct val="120000"/>
              </a:lnSpc>
              <a:spcBef>
                <a:spcPts val="1190"/>
              </a:spcBef>
            </a:pPr>
            <a:r>
              <a:rPr sz="2800" b="1" spc="-10" dirty="0">
                <a:latin typeface="微软雅黑" panose="020B0503020204020204" charset="-122"/>
                <a:cs typeface="微软雅黑" panose="020B0503020204020204" charset="-122"/>
              </a:rPr>
              <a:t>平均利润率</a:t>
            </a:r>
            <a:r>
              <a:rPr sz="2800" spc="-5" dirty="0">
                <a:latin typeface="微软雅黑" panose="020B0503020204020204" charset="-122"/>
                <a:cs typeface="微软雅黑" panose="020B0503020204020204" charset="-122"/>
              </a:rPr>
              <a:t>的形成是部门之间竞争</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结</a:t>
            </a:r>
            <a:r>
              <a:rPr sz="2800" spc="-30" dirty="0">
                <a:latin typeface="微软雅黑" panose="020B0503020204020204" charset="-122"/>
                <a:cs typeface="微软雅黑" panose="020B0503020204020204" charset="-122"/>
              </a:rPr>
              <a:t>果</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平均利 润率是全社会剩余价值之和除以全</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会的</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本之和</a:t>
            </a:r>
            <a:r>
              <a:rPr sz="2800" spc="50"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 平均利润率进一步模糊了资本主义</a:t>
            </a:r>
            <a:r>
              <a:rPr sz="2800" dirty="0">
                <a:latin typeface="微软雅黑" panose="020B0503020204020204" charset="-122"/>
                <a:cs typeface="微软雅黑" panose="020B0503020204020204" charset="-122"/>
              </a:rPr>
              <a:t>经</a:t>
            </a:r>
            <a:r>
              <a:rPr sz="2800" spc="-5" dirty="0">
                <a:latin typeface="微软雅黑" panose="020B0503020204020204" charset="-122"/>
                <a:cs typeface="微软雅黑" panose="020B0503020204020204" charset="-122"/>
              </a:rPr>
              <a:t>济关</a:t>
            </a:r>
            <a:r>
              <a:rPr sz="2800" dirty="0">
                <a:latin typeface="微软雅黑" panose="020B0503020204020204" charset="-122"/>
                <a:cs typeface="微软雅黑" panose="020B0503020204020204" charset="-122"/>
              </a:rPr>
              <a:t>系</a:t>
            </a:r>
            <a:r>
              <a:rPr sz="2800" spc="-5" dirty="0">
                <a:latin typeface="微软雅黑" panose="020B0503020204020204" charset="-122"/>
                <a:cs typeface="微软雅黑" panose="020B0503020204020204" charset="-122"/>
              </a:rPr>
              <a:t>的实</a:t>
            </a:r>
            <a:r>
              <a:rPr sz="2800" dirty="0">
                <a:latin typeface="微软雅黑" panose="020B0503020204020204" charset="-122"/>
                <a:cs typeface="微软雅黑" panose="020B0503020204020204" charset="-122"/>
              </a:rPr>
              <a:t>质</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748665">
              <a:lnSpc>
                <a:spcPct val="100000"/>
              </a:lnSpc>
              <a:spcBef>
                <a:spcPts val="675"/>
              </a:spcBef>
            </a:pPr>
            <a:r>
              <a:rPr sz="2800" spc="-5" dirty="0">
                <a:latin typeface="微软雅黑" panose="020B0503020204020204" charset="-122"/>
                <a:cs typeface="微软雅黑" panose="020B0503020204020204" charset="-122"/>
              </a:rPr>
              <a:t>各部门的资本家按照平均利润率获</a:t>
            </a:r>
            <a:r>
              <a:rPr sz="2800" dirty="0">
                <a:latin typeface="微软雅黑" panose="020B0503020204020204" charset="-122"/>
                <a:cs typeface="微软雅黑" panose="020B0503020204020204" charset="-122"/>
              </a:rPr>
              <a:t>得</a:t>
            </a:r>
            <a:r>
              <a:rPr sz="2800" spc="-5" dirty="0">
                <a:latin typeface="微软雅黑" panose="020B0503020204020204" charset="-122"/>
                <a:cs typeface="微软雅黑" panose="020B0503020204020204" charset="-122"/>
              </a:rPr>
              <a:t>的利</a:t>
            </a:r>
            <a:r>
              <a:rPr sz="2800"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，就是</a:t>
            </a:r>
            <a:endParaRPr sz="2800">
              <a:latin typeface="微软雅黑" panose="020B0503020204020204" charset="-122"/>
              <a:cs typeface="微软雅黑" panose="020B0503020204020204" charset="-122"/>
            </a:endParaRPr>
          </a:p>
          <a:p>
            <a:pPr marL="12700">
              <a:lnSpc>
                <a:spcPct val="100000"/>
              </a:lnSpc>
              <a:spcBef>
                <a:spcPts val="675"/>
              </a:spcBef>
            </a:pPr>
            <a:r>
              <a:rPr sz="2800" b="1" spc="-5" dirty="0">
                <a:latin typeface="微软雅黑" panose="020B0503020204020204" charset="-122"/>
                <a:cs typeface="微软雅黑" panose="020B0503020204020204" charset="-122"/>
              </a:rPr>
              <a:t>平均利润</a:t>
            </a:r>
            <a:r>
              <a:rPr sz="2800" spc="-5" dirty="0">
                <a:latin typeface="微软雅黑" panose="020B0503020204020204" charset="-122"/>
                <a:cs typeface="微软雅黑" panose="020B0503020204020204" charset="-122"/>
              </a:rPr>
              <a:t>，用</a:t>
            </a:r>
            <a:r>
              <a:rPr sz="2800" dirty="0">
                <a:latin typeface="Symbol" panose="05050102010706020507"/>
                <a:cs typeface="Symbol" panose="05050102010706020507"/>
              </a:rPr>
              <a:t></a:t>
            </a:r>
            <a:r>
              <a:rPr sz="2800" dirty="0">
                <a:latin typeface="微软雅黑" panose="020B0503020204020204" charset="-122"/>
                <a:cs typeface="微软雅黑" panose="020B0503020204020204" charset="-122"/>
              </a:rPr>
              <a:t>P</a:t>
            </a:r>
            <a:r>
              <a:rPr sz="2800" spc="-5" dirty="0">
                <a:latin typeface="微软雅黑" panose="020B0503020204020204" charset="-122"/>
                <a:cs typeface="微软雅黑" panose="020B0503020204020204" charset="-122"/>
              </a:rPr>
              <a:t>表示，</a:t>
            </a:r>
            <a:r>
              <a:rPr sz="2800" spc="-5" dirty="0">
                <a:latin typeface="Symbol" panose="05050102010706020507"/>
                <a:cs typeface="Symbol" panose="05050102010706020507"/>
              </a:rPr>
              <a:t></a:t>
            </a:r>
            <a:r>
              <a:rPr sz="2800" spc="-5" dirty="0">
                <a:latin typeface="微软雅黑" panose="020B0503020204020204" charset="-122"/>
                <a:cs typeface="微软雅黑" panose="020B0503020204020204" charset="-122"/>
              </a:rPr>
              <a:t>P</a:t>
            </a:r>
            <a:r>
              <a:rPr sz="2800" spc="20"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a:t>
            </a:r>
            <a:r>
              <a:rPr sz="2800" spc="-5" dirty="0">
                <a:latin typeface="Symbol" panose="05050102010706020507"/>
                <a:cs typeface="Symbol" panose="05050102010706020507"/>
              </a:rPr>
              <a:t></a:t>
            </a:r>
            <a:r>
              <a:rPr sz="2800" spc="-5" dirty="0">
                <a:latin typeface="微软雅黑" panose="020B0503020204020204" charset="-122"/>
                <a:cs typeface="微软雅黑" panose="020B0503020204020204" charset="-122"/>
              </a:rPr>
              <a:t>P‘</a:t>
            </a:r>
            <a:r>
              <a:rPr sz="2800" spc="-15" dirty="0">
                <a:latin typeface="微软雅黑" panose="020B0503020204020204" charset="-122"/>
                <a:cs typeface="微软雅黑" panose="020B0503020204020204" charset="-122"/>
              </a:rPr>
              <a:t> </a:t>
            </a:r>
            <a:r>
              <a:rPr sz="2800" spc="-5" dirty="0">
                <a:latin typeface="Symbol" panose="05050102010706020507"/>
                <a:cs typeface="Symbol" panose="05050102010706020507"/>
              </a:rPr>
              <a:t></a:t>
            </a:r>
            <a:r>
              <a:rPr sz="2800" spc="-5" dirty="0">
                <a:latin typeface="微软雅黑" panose="020B0503020204020204" charset="-122"/>
                <a:cs typeface="微软雅黑" panose="020B0503020204020204" charset="-122"/>
              </a:rPr>
              <a:t>（c+v）。</a:t>
            </a:r>
            <a:endParaRPr sz="2800">
              <a:latin typeface="微软雅黑" panose="020B0503020204020204" charset="-122"/>
              <a:cs typeface="微软雅黑" panose="020B0503020204020204" charset="-122"/>
            </a:endParaRPr>
          </a:p>
          <a:p>
            <a:pPr marL="12700" marR="6985" indent="735965" algn="just">
              <a:lnSpc>
                <a:spcPct val="120000"/>
              </a:lnSpc>
            </a:pPr>
            <a:r>
              <a:rPr sz="2800" spc="-10" dirty="0">
                <a:latin typeface="微软雅黑" panose="020B0503020204020204" charset="-122"/>
                <a:cs typeface="微软雅黑" panose="020B0503020204020204" charset="-122"/>
              </a:rPr>
              <a:t>平均利润体现着不同部门的资本家</a:t>
            </a:r>
            <a:r>
              <a:rPr sz="2800" dirty="0">
                <a:latin typeface="微软雅黑" panose="020B0503020204020204" charset="-122"/>
                <a:cs typeface="微软雅黑" panose="020B0503020204020204" charset="-122"/>
              </a:rPr>
              <a:t>集</a:t>
            </a:r>
            <a:r>
              <a:rPr sz="2800" spc="-10" dirty="0">
                <a:latin typeface="微软雅黑" panose="020B0503020204020204" charset="-122"/>
                <a:cs typeface="微软雅黑" panose="020B0503020204020204" charset="-122"/>
              </a:rPr>
              <a:t>团按</a:t>
            </a:r>
            <a:r>
              <a:rPr sz="2800" dirty="0">
                <a:latin typeface="微软雅黑" panose="020B0503020204020204" charset="-122"/>
                <a:cs typeface="微软雅黑" panose="020B0503020204020204" charset="-122"/>
              </a:rPr>
              <a:t>照</a:t>
            </a:r>
            <a:r>
              <a:rPr sz="2800" spc="-10" dirty="0">
                <a:latin typeface="微软雅黑" panose="020B0503020204020204" charset="-122"/>
                <a:cs typeface="微软雅黑" panose="020B0503020204020204" charset="-122"/>
              </a:rPr>
              <a:t>等量资 </a:t>
            </a:r>
            <a:r>
              <a:rPr sz="2800" spc="-5" dirty="0">
                <a:latin typeface="微软雅黑" panose="020B0503020204020204" charset="-122"/>
                <a:cs typeface="微软雅黑" panose="020B0503020204020204" charset="-122"/>
              </a:rPr>
              <a:t>本要求等量利润的原则来瓜分剩余</a:t>
            </a:r>
            <a:r>
              <a:rPr sz="2800" dirty="0">
                <a:latin typeface="微软雅黑" panose="020B0503020204020204" charset="-122"/>
                <a:cs typeface="微软雅黑" panose="020B0503020204020204" charset="-122"/>
              </a:rPr>
              <a:t>价</a:t>
            </a:r>
            <a:r>
              <a:rPr sz="2800" spc="-5" dirty="0">
                <a:latin typeface="微软雅黑" panose="020B0503020204020204" charset="-122"/>
                <a:cs typeface="微软雅黑" panose="020B0503020204020204" charset="-122"/>
              </a:rPr>
              <a:t>值的</a:t>
            </a:r>
            <a:r>
              <a:rPr sz="2800" dirty="0">
                <a:latin typeface="微软雅黑" panose="020B0503020204020204" charset="-122"/>
                <a:cs typeface="微软雅黑" panose="020B0503020204020204" charset="-122"/>
              </a:rPr>
              <a:t>关</a:t>
            </a:r>
            <a:r>
              <a:rPr sz="2800" spc="-5" dirty="0">
                <a:latin typeface="微软雅黑" panose="020B0503020204020204" charset="-122"/>
                <a:cs typeface="微软雅黑" panose="020B0503020204020204" charset="-122"/>
              </a:rPr>
              <a:t>系，</a:t>
            </a:r>
            <a:r>
              <a:rPr sz="2800" dirty="0">
                <a:latin typeface="微软雅黑" panose="020B0503020204020204" charset="-122"/>
                <a:cs typeface="微软雅黑" panose="020B0503020204020204" charset="-122"/>
              </a:rPr>
              <a:t>平</a:t>
            </a:r>
            <a:r>
              <a:rPr sz="2800" spc="-5" dirty="0">
                <a:latin typeface="微软雅黑" panose="020B0503020204020204" charset="-122"/>
                <a:cs typeface="微软雅黑" panose="020B0503020204020204" charset="-122"/>
              </a:rPr>
              <a:t>均利 润进一步掩盖了资本主义剥削关系。</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34974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2286761" y="1049528"/>
            <a:ext cx="6419215" cy="4453255"/>
          </a:xfrm>
          <a:prstGeom prst="rect">
            <a:avLst/>
          </a:prstGeom>
        </p:spPr>
        <p:txBody>
          <a:bodyPr vert="horz" wrap="square" lIns="0" tIns="12700" rIns="0" bIns="0" rtlCol="0">
            <a:spAutoFit/>
          </a:bodyPr>
          <a:lstStyle/>
          <a:p>
            <a:pPr marL="84455">
              <a:lnSpc>
                <a:spcPct val="100000"/>
              </a:lnSpc>
              <a:spcBef>
                <a:spcPts val="100"/>
              </a:spcBef>
            </a:pPr>
            <a:r>
              <a:rPr sz="3600" b="1" spc="5" dirty="0">
                <a:latin typeface="Microsoft JhengHei" panose="020B0604030504040204" charset="-120"/>
                <a:cs typeface="Microsoft JhengHei" panose="020B0604030504040204" charset="-120"/>
              </a:rPr>
              <a:t>剩余价</a:t>
            </a:r>
            <a:r>
              <a:rPr sz="3600" b="1" dirty="0">
                <a:latin typeface="Microsoft JhengHei" panose="020B0604030504040204" charset="-120"/>
                <a:cs typeface="Microsoft JhengHei" panose="020B0604030504040204" charset="-120"/>
              </a:rPr>
              <a:t>值分配的结果</a:t>
            </a:r>
            <a:endParaRPr sz="3600">
              <a:latin typeface="Microsoft JhengHei" panose="020B0604030504040204" charset="-120"/>
              <a:cs typeface="Microsoft JhengHei" panose="020B0604030504040204" charset="-120"/>
            </a:endParaRPr>
          </a:p>
          <a:p>
            <a:pPr marL="12700">
              <a:lnSpc>
                <a:spcPct val="100000"/>
              </a:lnSpc>
              <a:spcBef>
                <a:spcPts val="2980"/>
              </a:spcBef>
            </a:pPr>
            <a:r>
              <a:rPr sz="2800" spc="-5" dirty="0">
                <a:latin typeface="微软雅黑" panose="020B0503020204020204" charset="-122"/>
                <a:cs typeface="微软雅黑" panose="020B0503020204020204" charset="-122"/>
              </a:rPr>
              <a:t>全社会的剩余价值被不同剥削集团</a:t>
            </a:r>
            <a:r>
              <a:rPr sz="2800" spc="5" dirty="0">
                <a:latin typeface="微软雅黑" panose="020B0503020204020204" charset="-122"/>
                <a:cs typeface="微软雅黑" panose="020B0503020204020204" charset="-122"/>
              </a:rPr>
              <a:t>瓜</a:t>
            </a:r>
            <a:r>
              <a:rPr sz="2800" spc="-5" dirty="0">
                <a:latin typeface="微软雅黑" panose="020B0503020204020204" charset="-122"/>
                <a:cs typeface="微软雅黑" panose="020B0503020204020204" charset="-122"/>
              </a:rPr>
              <a:t>分：</a:t>
            </a:r>
            <a:endParaRPr sz="2800">
              <a:latin typeface="微软雅黑" panose="020B0503020204020204" charset="-122"/>
              <a:cs typeface="微软雅黑" panose="020B0503020204020204" charset="-122"/>
            </a:endParaRPr>
          </a:p>
          <a:p>
            <a:pPr marL="355600" indent="-342900">
              <a:lnSpc>
                <a:spcPct val="100000"/>
              </a:lnSpc>
              <a:spcBef>
                <a:spcPts val="675"/>
              </a:spcBef>
              <a:buSzPct val="75000"/>
              <a:buFont typeface="Wingdings" panose="05000000000000000000"/>
              <a:buChar char=""/>
              <a:tabLst>
                <a:tab pos="354965" algn="l"/>
                <a:tab pos="355600" algn="l"/>
              </a:tabLst>
            </a:pPr>
            <a:r>
              <a:rPr sz="2800" spc="-10" dirty="0">
                <a:latin typeface="微软雅黑" panose="020B0503020204020204" charset="-122"/>
                <a:cs typeface="微软雅黑" panose="020B0503020204020204" charset="-122"/>
              </a:rPr>
              <a:t>产业资本家得到产业利润；</a:t>
            </a:r>
            <a:endParaRPr sz="2800">
              <a:latin typeface="微软雅黑" panose="020B0503020204020204" charset="-122"/>
              <a:cs typeface="微软雅黑" panose="020B0503020204020204" charset="-122"/>
            </a:endParaRPr>
          </a:p>
          <a:p>
            <a:pPr marL="355600" indent="-342900">
              <a:lnSpc>
                <a:spcPct val="100000"/>
              </a:lnSpc>
              <a:spcBef>
                <a:spcPts val="675"/>
              </a:spcBef>
              <a:buSzPct val="75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商业资本家得到商业利润；</a:t>
            </a:r>
            <a:endParaRPr sz="2800">
              <a:latin typeface="微软雅黑" panose="020B0503020204020204" charset="-122"/>
              <a:cs typeface="微软雅黑" panose="020B0503020204020204" charset="-122"/>
            </a:endParaRPr>
          </a:p>
          <a:p>
            <a:pPr marL="355600" indent="-342900">
              <a:lnSpc>
                <a:spcPct val="100000"/>
              </a:lnSpc>
              <a:spcBef>
                <a:spcPts val="670"/>
              </a:spcBef>
              <a:buSzPct val="75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借贷资本家得到利息；</a:t>
            </a:r>
            <a:endParaRPr sz="2800">
              <a:latin typeface="微软雅黑" panose="020B0503020204020204" charset="-122"/>
              <a:cs typeface="微软雅黑" panose="020B0503020204020204" charset="-122"/>
            </a:endParaRPr>
          </a:p>
          <a:p>
            <a:pPr marL="355600" indent="-342900">
              <a:lnSpc>
                <a:spcPct val="100000"/>
              </a:lnSpc>
              <a:spcBef>
                <a:spcPts val="670"/>
              </a:spcBef>
              <a:buSzPct val="75000"/>
              <a:buFont typeface="Wingdings" panose="05000000000000000000"/>
              <a:buChar char=""/>
              <a:tabLst>
                <a:tab pos="354965" algn="l"/>
                <a:tab pos="355600" algn="l"/>
              </a:tabLst>
            </a:pPr>
            <a:r>
              <a:rPr sz="2800" spc="-10" dirty="0">
                <a:latin typeface="微软雅黑" panose="020B0503020204020204" charset="-122"/>
                <a:cs typeface="微软雅黑" panose="020B0503020204020204" charset="-122"/>
              </a:rPr>
              <a:t>银行资本家得到银行利润；</a:t>
            </a:r>
            <a:endParaRPr sz="2800">
              <a:latin typeface="微软雅黑" panose="020B0503020204020204" charset="-122"/>
              <a:cs typeface="微软雅黑" panose="020B0503020204020204" charset="-122"/>
            </a:endParaRPr>
          </a:p>
          <a:p>
            <a:pPr marL="355600" indent="-342900">
              <a:lnSpc>
                <a:spcPct val="100000"/>
              </a:lnSpc>
              <a:spcBef>
                <a:spcPts val="675"/>
              </a:spcBef>
              <a:buSzPct val="75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农业资本家得到农业利润；</a:t>
            </a:r>
            <a:endParaRPr sz="2800">
              <a:latin typeface="微软雅黑" panose="020B0503020204020204" charset="-122"/>
              <a:cs typeface="微软雅黑" panose="020B0503020204020204" charset="-122"/>
            </a:endParaRPr>
          </a:p>
          <a:p>
            <a:pPr marL="355600" indent="-342900">
              <a:lnSpc>
                <a:spcPct val="100000"/>
              </a:lnSpc>
              <a:spcBef>
                <a:spcPts val="675"/>
              </a:spcBef>
              <a:buSzPct val="75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土地所有者得到地租。</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31354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206500" y="998982"/>
            <a:ext cx="10083800" cy="4526280"/>
          </a:xfrm>
          <a:prstGeom prst="rect">
            <a:avLst/>
          </a:prstGeom>
        </p:spPr>
        <p:txBody>
          <a:bodyPr vert="horz" wrap="square" lIns="0" tIns="13335" rIns="0" bIns="0" rtlCol="0">
            <a:spAutoFit/>
          </a:bodyPr>
          <a:lstStyle/>
          <a:p>
            <a:pPr marL="227965">
              <a:lnSpc>
                <a:spcPct val="100000"/>
              </a:lnSpc>
              <a:spcBef>
                <a:spcPts val="105"/>
              </a:spcBef>
            </a:pPr>
            <a:r>
              <a:rPr sz="3200" b="1" dirty="0">
                <a:solidFill>
                  <a:srgbClr val="AA454A"/>
                </a:solidFill>
                <a:latin typeface="微软雅黑" panose="020B0503020204020204" charset="-122"/>
                <a:cs typeface="微软雅黑" panose="020B0503020204020204" charset="-122"/>
              </a:rPr>
              <a:t>（六）剩余价值理论的</a:t>
            </a:r>
            <a:r>
              <a:rPr sz="3200" b="1" spc="-15" dirty="0">
                <a:solidFill>
                  <a:srgbClr val="AA454A"/>
                </a:solidFill>
                <a:latin typeface="微软雅黑" panose="020B0503020204020204" charset="-122"/>
                <a:cs typeface="微软雅黑" panose="020B0503020204020204" charset="-122"/>
              </a:rPr>
              <a:t>意</a:t>
            </a:r>
            <a:r>
              <a:rPr sz="3200" b="1" dirty="0">
                <a:solidFill>
                  <a:srgbClr val="AA454A"/>
                </a:solidFill>
                <a:latin typeface="微软雅黑" panose="020B0503020204020204" charset="-122"/>
                <a:cs typeface="微软雅黑" panose="020B0503020204020204" charset="-122"/>
              </a:rPr>
              <a:t>义</a:t>
            </a:r>
            <a:endParaRPr sz="3200">
              <a:latin typeface="微软雅黑" panose="020B0503020204020204" charset="-122"/>
              <a:cs typeface="微软雅黑" panose="020B0503020204020204" charset="-122"/>
            </a:endParaRPr>
          </a:p>
          <a:p>
            <a:pPr marL="12700" marR="5080">
              <a:lnSpc>
                <a:spcPct val="150000"/>
              </a:lnSpc>
              <a:spcBef>
                <a:spcPts val="1345"/>
              </a:spcBef>
              <a:buSzPct val="96000"/>
              <a:buFont typeface="Wingdings" panose="05000000000000000000"/>
              <a:buChar char=""/>
              <a:tabLst>
                <a:tab pos="255270" algn="l"/>
              </a:tabLst>
            </a:pPr>
            <a:r>
              <a:rPr sz="2400" dirty="0">
                <a:latin typeface="微软雅黑" panose="020B0503020204020204" charset="-122"/>
                <a:cs typeface="微软雅黑" panose="020B0503020204020204" charset="-122"/>
              </a:rPr>
              <a:t>剩余价值论深刻揭露了资本主义生产关系的剥削本质，阐明了资产阶级 与无产阶级之间阶级斗争的经济根源，指出了无产阶级革命的历史必然性；</a:t>
            </a:r>
            <a:endParaRPr sz="2400">
              <a:latin typeface="微软雅黑" panose="020B0503020204020204" charset="-122"/>
              <a:cs typeface="微软雅黑" panose="020B0503020204020204" charset="-122"/>
            </a:endParaRPr>
          </a:p>
          <a:p>
            <a:pPr marL="12700" marR="372110">
              <a:lnSpc>
                <a:spcPct val="150000"/>
              </a:lnSpc>
              <a:buSzPct val="96000"/>
              <a:buFont typeface="Wingdings" panose="05000000000000000000"/>
              <a:buChar char=""/>
              <a:tabLst>
                <a:tab pos="255270" algn="l"/>
              </a:tabLst>
            </a:pPr>
            <a:r>
              <a:rPr sz="2400" dirty="0">
                <a:latin typeface="微软雅黑" panose="020B0503020204020204" charset="-122"/>
                <a:cs typeface="微软雅黑" panose="020B0503020204020204" charset="-122"/>
              </a:rPr>
              <a:t>剩余价值论是马克思主义经济理论的基石，是无产阶级反对资产阶级、 揭示资本主义制度剥削本质的锐利武器；</a:t>
            </a:r>
            <a:endParaRPr sz="2400">
              <a:latin typeface="微软雅黑" panose="020B0503020204020204" charset="-122"/>
              <a:cs typeface="微软雅黑" panose="020B0503020204020204" charset="-122"/>
            </a:endParaRPr>
          </a:p>
          <a:p>
            <a:pPr marL="255270" indent="-243205">
              <a:lnSpc>
                <a:spcPct val="100000"/>
              </a:lnSpc>
              <a:spcBef>
                <a:spcPts val="1440"/>
              </a:spcBef>
              <a:buSzPct val="96000"/>
              <a:buFont typeface="Wingdings" panose="05000000000000000000"/>
              <a:buChar char=""/>
              <a:tabLst>
                <a:tab pos="255270" algn="l"/>
              </a:tabLst>
            </a:pPr>
            <a:r>
              <a:rPr sz="2400" spc="-5" dirty="0">
                <a:latin typeface="微软雅黑" panose="020B0503020204020204" charset="-122"/>
                <a:cs typeface="微软雅黑" panose="020B0503020204020204" charset="-122"/>
              </a:rPr>
              <a:t>马克思在分析剩余价值的生产、积累、流通以及分配过程，揭示了商品</a:t>
            </a:r>
            <a:endParaRPr sz="2400">
              <a:latin typeface="微软雅黑" panose="020B0503020204020204" charset="-122"/>
              <a:cs typeface="微软雅黑" panose="020B0503020204020204" charset="-122"/>
            </a:endParaRPr>
          </a:p>
          <a:p>
            <a:pPr marL="12700" marR="309880">
              <a:lnSpc>
                <a:spcPct val="150000"/>
              </a:lnSpc>
              <a:spcBef>
                <a:spcPts val="5"/>
              </a:spcBef>
            </a:pPr>
            <a:r>
              <a:rPr sz="2400" dirty="0">
                <a:latin typeface="微软雅黑" panose="020B0503020204020204" charset="-122"/>
                <a:cs typeface="微软雅黑" panose="020B0503020204020204" charset="-122"/>
              </a:rPr>
              <a:t>经济和社会化生产的一般规律，对发展社会主义市场经济也具有重大指导 意义。</a:t>
            </a:r>
            <a:endParaRPr sz="24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23163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706437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五、资本主义的基本矛</a:t>
            </a:r>
            <a:r>
              <a:rPr sz="3200" spc="-15" dirty="0">
                <a:solidFill>
                  <a:srgbClr val="FFFFFF"/>
                </a:solidFill>
              </a:rPr>
              <a:t>盾</a:t>
            </a:r>
            <a:r>
              <a:rPr sz="3200" dirty="0">
                <a:solidFill>
                  <a:srgbClr val="FFFFFF"/>
                </a:solidFill>
              </a:rPr>
              <a:t>与经</a:t>
            </a:r>
            <a:r>
              <a:rPr sz="3200" spc="-15" dirty="0">
                <a:solidFill>
                  <a:srgbClr val="FFFFFF"/>
                </a:solidFill>
              </a:rPr>
              <a:t>济</a:t>
            </a:r>
            <a:r>
              <a:rPr sz="3200" dirty="0">
                <a:solidFill>
                  <a:srgbClr val="FFFFFF"/>
                </a:solidFill>
              </a:rPr>
              <a:t>危机</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278382" y="1046226"/>
            <a:ext cx="8870950" cy="455104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（一）资本主义基本矛盾</a:t>
            </a:r>
            <a:endParaRPr sz="3200">
              <a:latin typeface="微软雅黑" panose="020B0503020204020204" charset="-122"/>
              <a:cs typeface="微软雅黑" panose="020B0503020204020204" charset="-122"/>
            </a:endParaRPr>
          </a:p>
          <a:p>
            <a:pPr marL="300355" marR="5080" indent="630555">
              <a:lnSpc>
                <a:spcPct val="150000"/>
              </a:lnSpc>
              <a:spcBef>
                <a:spcPts val="1540"/>
              </a:spcBef>
            </a:pPr>
            <a:r>
              <a:rPr sz="2400" dirty="0">
                <a:latin typeface="微软雅黑" panose="020B0503020204020204" charset="-122"/>
                <a:cs typeface="微软雅黑" panose="020B0503020204020204" charset="-122"/>
              </a:rPr>
              <a:t>资本主义</a:t>
            </a:r>
            <a:r>
              <a:rPr sz="2400" b="1" dirty="0">
                <a:latin typeface="微软雅黑" panose="020B0503020204020204" charset="-122"/>
                <a:cs typeface="微软雅黑" panose="020B0503020204020204" charset="-122"/>
              </a:rPr>
              <a:t>基本矛盾</a:t>
            </a:r>
            <a:r>
              <a:rPr sz="2400"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生产的社会化与资本主义私人占</a:t>
            </a:r>
            <a:r>
              <a:rPr sz="2400" b="1" spc="-30" dirty="0">
                <a:latin typeface="微软雅黑" panose="020B0503020204020204" charset="-122"/>
                <a:cs typeface="微软雅黑" panose="020B0503020204020204" charset="-122"/>
              </a:rPr>
              <a:t>有</a:t>
            </a:r>
            <a:r>
              <a:rPr sz="2400" dirty="0">
                <a:latin typeface="微软雅黑" panose="020B0503020204020204" charset="-122"/>
                <a:cs typeface="微软雅黑" panose="020B0503020204020204" charset="-122"/>
              </a:rPr>
              <a:t>之间 </a:t>
            </a:r>
            <a:r>
              <a:rPr sz="2400" spc="-5" dirty="0">
                <a:latin typeface="微软雅黑" panose="020B0503020204020204" charset="-122"/>
                <a:cs typeface="微软雅黑" panose="020B0503020204020204" charset="-122"/>
              </a:rPr>
              <a:t>的矛盾，这一资本主义基本矛盾是经济危机产生</a:t>
            </a:r>
            <a:r>
              <a:rPr sz="2400" spc="5" dirty="0">
                <a:latin typeface="微软雅黑" panose="020B0503020204020204" charset="-122"/>
                <a:cs typeface="微软雅黑" panose="020B0503020204020204" charset="-122"/>
              </a:rPr>
              <a:t>的</a:t>
            </a:r>
            <a:r>
              <a:rPr sz="2400" b="1" spc="-5" dirty="0">
                <a:latin typeface="微软雅黑" panose="020B0503020204020204" charset="-122"/>
                <a:cs typeface="微软雅黑" panose="020B0503020204020204" charset="-122"/>
              </a:rPr>
              <a:t>根源</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931545">
              <a:lnSpc>
                <a:spcPct val="100000"/>
              </a:lnSpc>
              <a:spcBef>
                <a:spcPts val="1440"/>
              </a:spcBef>
            </a:pPr>
            <a:r>
              <a:rPr sz="2400" dirty="0">
                <a:latin typeface="微软雅黑" panose="020B0503020204020204" charset="-122"/>
                <a:cs typeface="微软雅黑" panose="020B0503020204020204" charset="-122"/>
              </a:rPr>
              <a:t>资本主义基本矛盾的表现：</a:t>
            </a:r>
            <a:endParaRPr sz="2400">
              <a:latin typeface="微软雅黑" panose="020B0503020204020204" charset="-122"/>
              <a:cs typeface="微软雅黑" panose="020B0503020204020204" charset="-122"/>
            </a:endParaRPr>
          </a:p>
          <a:p>
            <a:pPr marL="300355" marR="6350">
              <a:lnSpc>
                <a:spcPts val="4320"/>
              </a:lnSpc>
              <a:spcBef>
                <a:spcPts val="385"/>
              </a:spcBef>
              <a:buSzPct val="79000"/>
              <a:buFont typeface="Wingdings" panose="05000000000000000000"/>
              <a:buChar char=""/>
              <a:tabLst>
                <a:tab pos="930910" algn="l"/>
                <a:tab pos="932180" algn="l"/>
              </a:tabLst>
            </a:pPr>
            <a:r>
              <a:rPr sz="2400" dirty="0">
                <a:latin typeface="微软雅黑" panose="020B0503020204020204" charset="-122"/>
                <a:cs typeface="微软雅黑" panose="020B0503020204020204" charset="-122"/>
              </a:rPr>
              <a:t>个别企业内部生产的有组织性和整个社会生产无政府状态之 间的矛盾；</a:t>
            </a:r>
            <a:endParaRPr sz="2400">
              <a:latin typeface="微软雅黑" panose="020B0503020204020204" charset="-122"/>
              <a:cs typeface="微软雅黑" panose="020B0503020204020204" charset="-122"/>
            </a:endParaRPr>
          </a:p>
          <a:p>
            <a:pPr marL="300355" marR="6350">
              <a:lnSpc>
                <a:spcPts val="4320"/>
              </a:lnSpc>
              <a:buSzPct val="79000"/>
              <a:buFont typeface="Wingdings" panose="05000000000000000000"/>
              <a:buChar char=""/>
              <a:tabLst>
                <a:tab pos="930910" algn="l"/>
                <a:tab pos="932180" algn="l"/>
              </a:tabLst>
            </a:pPr>
            <a:r>
              <a:rPr sz="2400" dirty="0">
                <a:latin typeface="微软雅黑" panose="020B0503020204020204" charset="-122"/>
                <a:cs typeface="微软雅黑" panose="020B0503020204020204" charset="-122"/>
              </a:rPr>
              <a:t>生产无限扩大的趋势同劳动人民有支付能力的需求相对缩小 </a:t>
            </a:r>
            <a:r>
              <a:rPr sz="2400" spc="-5" dirty="0">
                <a:latin typeface="微软雅黑" panose="020B0503020204020204" charset="-122"/>
                <a:cs typeface="微软雅黑" panose="020B0503020204020204" charset="-122"/>
              </a:rPr>
              <a:t>的矛</a:t>
            </a:r>
            <a:r>
              <a:rPr sz="2400" dirty="0">
                <a:latin typeface="微软雅黑" panose="020B0503020204020204" charset="-122"/>
                <a:cs typeface="微软雅黑" panose="020B0503020204020204" charset="-122"/>
              </a:rPr>
              <a:t>盾</a:t>
            </a:r>
            <a:r>
              <a:rPr sz="2400" spc="-10" dirty="0">
                <a:latin typeface="微软雅黑" panose="020B0503020204020204" charset="-122"/>
                <a:cs typeface="微软雅黑" panose="020B0503020204020204" charset="-122"/>
              </a:rPr>
              <a:t> </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70097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五、资本主义的基本矛</a:t>
            </a:r>
            <a:r>
              <a:rPr sz="3200" spc="-15" dirty="0">
                <a:solidFill>
                  <a:srgbClr val="FFFFFF"/>
                </a:solidFill>
              </a:rPr>
              <a:t>盾</a:t>
            </a:r>
            <a:r>
              <a:rPr sz="3200" dirty="0">
                <a:solidFill>
                  <a:srgbClr val="FFFFFF"/>
                </a:solidFill>
              </a:rPr>
              <a:t>与经</a:t>
            </a:r>
            <a:r>
              <a:rPr sz="3200" spc="-15" dirty="0">
                <a:solidFill>
                  <a:srgbClr val="FFFFFF"/>
                </a:solidFill>
              </a:rPr>
              <a:t>济</a:t>
            </a:r>
            <a:r>
              <a:rPr sz="3200" dirty="0">
                <a:solidFill>
                  <a:srgbClr val="FFFFFF"/>
                </a:solidFill>
              </a:rPr>
              <a:t>危机</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278382" y="1262252"/>
            <a:ext cx="9422130" cy="489839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（二）资本主义经济危机</a:t>
            </a:r>
            <a:endParaRPr sz="3200">
              <a:latin typeface="微软雅黑" panose="020B0503020204020204" charset="-122"/>
              <a:cs typeface="微软雅黑" panose="020B0503020204020204" charset="-122"/>
            </a:endParaRPr>
          </a:p>
          <a:p>
            <a:pPr marL="84455" marR="83185" indent="713105">
              <a:lnSpc>
                <a:spcPct val="120000"/>
              </a:lnSpc>
              <a:spcBef>
                <a:spcPts val="2255"/>
              </a:spcBef>
            </a:pPr>
            <a:r>
              <a:rPr sz="2800" spc="-5" dirty="0">
                <a:latin typeface="微软雅黑" panose="020B0503020204020204" charset="-122"/>
                <a:cs typeface="微软雅黑" panose="020B0503020204020204" charset="-122"/>
              </a:rPr>
              <a:t>资本主义经济危机是指资本主义再</a:t>
            </a:r>
            <a:r>
              <a:rPr sz="2800" spc="5"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产过</a:t>
            </a:r>
            <a:r>
              <a:rPr sz="2800" spc="5" dirty="0">
                <a:latin typeface="微软雅黑" panose="020B0503020204020204" charset="-122"/>
                <a:cs typeface="微软雅黑" panose="020B0503020204020204" charset="-122"/>
              </a:rPr>
              <a:t>程</a:t>
            </a:r>
            <a:r>
              <a:rPr sz="2800" spc="-5" dirty="0">
                <a:latin typeface="微软雅黑" panose="020B0503020204020204" charset="-122"/>
                <a:cs typeface="微软雅黑" panose="020B0503020204020204" charset="-122"/>
              </a:rPr>
              <a:t>每隔</a:t>
            </a:r>
            <a:r>
              <a:rPr sz="2800" spc="5" dirty="0">
                <a:latin typeface="微软雅黑" panose="020B0503020204020204" charset="-122"/>
                <a:cs typeface="微软雅黑" panose="020B0503020204020204" charset="-122"/>
              </a:rPr>
              <a:t>若</a:t>
            </a:r>
            <a:r>
              <a:rPr sz="2800" spc="-5" dirty="0">
                <a:latin typeface="微软雅黑" panose="020B0503020204020204" charset="-122"/>
                <a:cs typeface="微软雅黑" panose="020B0503020204020204" charset="-122"/>
              </a:rPr>
              <a:t>干年 发生一次大破坏、大混</a:t>
            </a:r>
            <a:r>
              <a:rPr sz="2800" dirty="0">
                <a:latin typeface="微软雅黑" panose="020B0503020204020204" charset="-122"/>
                <a:cs typeface="微软雅黑" panose="020B0503020204020204" charset="-122"/>
              </a:rPr>
              <a:t>乱</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84455" marR="5080" indent="713105">
              <a:lnSpc>
                <a:spcPct val="120000"/>
              </a:lnSpc>
            </a:pPr>
            <a:r>
              <a:rPr sz="2800" b="1" spc="-5" dirty="0">
                <a:latin typeface="微软雅黑" panose="020B0503020204020204" charset="-122"/>
                <a:cs typeface="微软雅黑" panose="020B0503020204020204" charset="-122"/>
              </a:rPr>
              <a:t>实</a:t>
            </a:r>
            <a:r>
              <a:rPr sz="2800" b="1" spc="-10" dirty="0">
                <a:latin typeface="微软雅黑" panose="020B0503020204020204" charset="-122"/>
                <a:cs typeface="微软雅黑" panose="020B0503020204020204" charset="-122"/>
              </a:rPr>
              <a:t>质</a:t>
            </a:r>
            <a:r>
              <a:rPr sz="2800" spc="-1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生产相对过剩，即资本主义</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产出</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商品</a:t>
            </a:r>
            <a:r>
              <a:rPr sz="2800" dirty="0">
                <a:latin typeface="微软雅黑" panose="020B0503020204020204" charset="-122"/>
                <a:cs typeface="微软雅黑" panose="020B0503020204020204" charset="-122"/>
              </a:rPr>
              <a:t>相</a:t>
            </a:r>
            <a:r>
              <a:rPr sz="2800" spc="-5" dirty="0">
                <a:latin typeface="微软雅黑" panose="020B0503020204020204" charset="-122"/>
                <a:cs typeface="微软雅黑" panose="020B0503020204020204" charset="-122"/>
              </a:rPr>
              <a:t>对于劳 </a:t>
            </a:r>
            <a:r>
              <a:rPr sz="2800" spc="-10" dirty="0">
                <a:latin typeface="微软雅黑" panose="020B0503020204020204" charset="-122"/>
                <a:cs typeface="微软雅黑" panose="020B0503020204020204" charset="-122"/>
              </a:rPr>
              <a:t>动人民有支付能力的需求而言的过</a:t>
            </a:r>
            <a:r>
              <a:rPr sz="2800" dirty="0">
                <a:latin typeface="微软雅黑" panose="020B0503020204020204" charset="-122"/>
                <a:cs typeface="微软雅黑" panose="020B0503020204020204" charset="-122"/>
              </a:rPr>
              <a:t>剩</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84455" marR="85090" indent="713105" algn="just">
              <a:lnSpc>
                <a:spcPct val="120000"/>
              </a:lnSpc>
            </a:pPr>
            <a:r>
              <a:rPr sz="2800" b="1" spc="-5" dirty="0">
                <a:latin typeface="微软雅黑" panose="020B0503020204020204" charset="-122"/>
                <a:cs typeface="微软雅黑" panose="020B0503020204020204" charset="-122"/>
              </a:rPr>
              <a:t>固定资本更</a:t>
            </a:r>
            <a:r>
              <a:rPr sz="2800" b="1" spc="-15" dirty="0">
                <a:latin typeface="微软雅黑" panose="020B0503020204020204" charset="-122"/>
                <a:cs typeface="微软雅黑" panose="020B0503020204020204" charset="-122"/>
              </a:rPr>
              <a:t>新</a:t>
            </a:r>
            <a:r>
              <a:rPr sz="2800" spc="-5" dirty="0">
                <a:latin typeface="微软雅黑" panose="020B0503020204020204" charset="-122"/>
                <a:cs typeface="微软雅黑" panose="020B0503020204020204" charset="-122"/>
              </a:rPr>
              <a:t>是资本主义经济危机</a:t>
            </a:r>
            <a:r>
              <a:rPr sz="2800" spc="5" dirty="0">
                <a:latin typeface="微软雅黑" panose="020B0503020204020204" charset="-122"/>
                <a:cs typeface="微软雅黑" panose="020B0503020204020204" charset="-122"/>
              </a:rPr>
              <a:t>周</a:t>
            </a:r>
            <a:r>
              <a:rPr sz="2800" spc="-5" dirty="0">
                <a:latin typeface="微软雅黑" panose="020B0503020204020204" charset="-122"/>
                <a:cs typeface="微软雅黑" panose="020B0503020204020204" charset="-122"/>
              </a:rPr>
              <a:t>期性</a:t>
            </a:r>
            <a:r>
              <a:rPr sz="2800" spc="5" dirty="0">
                <a:latin typeface="微软雅黑" panose="020B0503020204020204" charset="-122"/>
                <a:cs typeface="微软雅黑" panose="020B0503020204020204" charset="-122"/>
              </a:rPr>
              <a:t>爆</a:t>
            </a:r>
            <a:r>
              <a:rPr sz="2800" spc="-5" dirty="0">
                <a:latin typeface="微软雅黑" panose="020B0503020204020204" charset="-122"/>
                <a:cs typeface="微软雅黑" panose="020B0503020204020204" charset="-122"/>
              </a:rPr>
              <a:t>发的</a:t>
            </a:r>
            <a:r>
              <a:rPr sz="2800" spc="5" dirty="0">
                <a:latin typeface="微软雅黑" panose="020B0503020204020204" charset="-122"/>
                <a:cs typeface="微软雅黑" panose="020B0503020204020204" charset="-122"/>
              </a:rPr>
              <a:t>物</a:t>
            </a:r>
            <a:r>
              <a:rPr sz="2800" spc="-5" dirty="0">
                <a:latin typeface="微软雅黑" panose="020B0503020204020204" charset="-122"/>
                <a:cs typeface="微软雅黑" panose="020B0503020204020204" charset="-122"/>
              </a:rPr>
              <a:t>质基 础。固定资本更新是指以厂房、机</a:t>
            </a:r>
            <a:r>
              <a:rPr sz="2800" dirty="0">
                <a:latin typeface="微软雅黑" panose="020B0503020204020204" charset="-122"/>
                <a:cs typeface="微软雅黑" panose="020B0503020204020204" charset="-122"/>
              </a:rPr>
              <a:t>器</a:t>
            </a:r>
            <a:r>
              <a:rPr sz="2800" spc="-5" dirty="0">
                <a:latin typeface="微软雅黑" panose="020B0503020204020204" charset="-122"/>
                <a:cs typeface="微软雅黑" panose="020B0503020204020204" charset="-122"/>
              </a:rPr>
              <a:t>设备</a:t>
            </a:r>
            <a:r>
              <a:rPr sz="2800" dirty="0">
                <a:latin typeface="微软雅黑" panose="020B0503020204020204" charset="-122"/>
                <a:cs typeface="微软雅黑" panose="020B0503020204020204" charset="-122"/>
              </a:rPr>
              <a:t>等</a:t>
            </a:r>
            <a:r>
              <a:rPr sz="2800" spc="-5" dirty="0">
                <a:latin typeface="微软雅黑" panose="020B0503020204020204" charset="-122"/>
                <a:cs typeface="微软雅黑" panose="020B0503020204020204" charset="-122"/>
              </a:rPr>
              <a:t>物质</a:t>
            </a:r>
            <a:r>
              <a:rPr sz="2800" dirty="0">
                <a:latin typeface="微软雅黑" panose="020B0503020204020204" charset="-122"/>
                <a:cs typeface="微软雅黑" panose="020B0503020204020204" charset="-122"/>
              </a:rPr>
              <a:t>形</a:t>
            </a:r>
            <a:r>
              <a:rPr sz="2800" spc="-5" dirty="0">
                <a:latin typeface="微软雅黑" panose="020B0503020204020204" charset="-122"/>
                <a:cs typeface="微软雅黑" panose="020B0503020204020204" charset="-122"/>
              </a:rPr>
              <a:t>式存</a:t>
            </a:r>
            <a:r>
              <a:rPr sz="2800" dirty="0">
                <a:latin typeface="微软雅黑" panose="020B0503020204020204" charset="-122"/>
                <a:cs typeface="微软雅黑" panose="020B0503020204020204" charset="-122"/>
              </a:rPr>
              <a:t>在</a:t>
            </a:r>
            <a:r>
              <a:rPr sz="2800" spc="-5" dirty="0">
                <a:latin typeface="微软雅黑" panose="020B0503020204020204" charset="-122"/>
                <a:cs typeface="微软雅黑" panose="020B0503020204020204" charset="-122"/>
              </a:rPr>
              <a:t>的 </a:t>
            </a:r>
            <a:r>
              <a:rPr sz="2800" spc="-10" dirty="0">
                <a:latin typeface="微软雅黑" panose="020B0503020204020204" charset="-122"/>
                <a:cs typeface="微软雅黑" panose="020B0503020204020204" charset="-122"/>
              </a:rPr>
              <a:t>那部分生产资本，它会由于磨损或</a:t>
            </a:r>
            <a:r>
              <a:rPr sz="2800" dirty="0">
                <a:latin typeface="微软雅黑" panose="020B0503020204020204" charset="-122"/>
                <a:cs typeface="微软雅黑" panose="020B0503020204020204" charset="-122"/>
              </a:rPr>
              <a:t>其</a:t>
            </a:r>
            <a:r>
              <a:rPr sz="2800" spc="-10" dirty="0">
                <a:latin typeface="微软雅黑" panose="020B0503020204020204" charset="-122"/>
                <a:cs typeface="微软雅黑" panose="020B0503020204020204" charset="-122"/>
              </a:rPr>
              <a:t>他原</a:t>
            </a:r>
            <a:r>
              <a:rPr sz="2800" dirty="0">
                <a:latin typeface="微软雅黑" panose="020B0503020204020204" charset="-122"/>
                <a:cs typeface="微软雅黑" panose="020B0503020204020204" charset="-122"/>
              </a:rPr>
              <a:t>因</a:t>
            </a:r>
            <a:r>
              <a:rPr sz="2800" spc="-10" dirty="0">
                <a:latin typeface="微软雅黑" panose="020B0503020204020204" charset="-122"/>
                <a:cs typeface="微软雅黑" panose="020B0503020204020204" charset="-122"/>
              </a:rPr>
              <a:t>而用</a:t>
            </a:r>
            <a:r>
              <a:rPr sz="2800" dirty="0">
                <a:latin typeface="微软雅黑" panose="020B0503020204020204" charset="-122"/>
                <a:cs typeface="微软雅黑" panose="020B0503020204020204" charset="-122"/>
              </a:rPr>
              <a:t>新</a:t>
            </a:r>
            <a:r>
              <a:rPr sz="2800" spc="-10" dirty="0">
                <a:latin typeface="微软雅黑" panose="020B0503020204020204" charset="-122"/>
                <a:cs typeface="微软雅黑" panose="020B0503020204020204" charset="-122"/>
              </a:rPr>
              <a:t>的物</a:t>
            </a:r>
            <a:r>
              <a:rPr sz="2800" dirty="0">
                <a:latin typeface="微软雅黑" panose="020B0503020204020204" charset="-122"/>
                <a:cs typeface="微软雅黑" panose="020B0503020204020204" charset="-122"/>
              </a:rPr>
              <a:t>质</a:t>
            </a:r>
            <a:r>
              <a:rPr sz="2800" spc="-5" dirty="0">
                <a:latin typeface="微软雅黑" panose="020B0503020204020204" charset="-122"/>
                <a:cs typeface="微软雅黑" panose="020B0503020204020204" charset="-122"/>
              </a:rPr>
              <a:t>形 式来更换。</a:t>
            </a:r>
            <a:endParaRPr sz="2800">
              <a:latin typeface="微软雅黑" panose="020B0503020204020204" charset="-122"/>
              <a:cs typeface="微软雅黑" panose="020B0503020204020204" charset="-122"/>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74231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五、资本主义的基本矛</a:t>
            </a:r>
            <a:r>
              <a:rPr sz="3200" spc="-15" dirty="0">
                <a:solidFill>
                  <a:srgbClr val="FFFFFF"/>
                </a:solidFill>
              </a:rPr>
              <a:t>盾</a:t>
            </a:r>
            <a:r>
              <a:rPr sz="3200" dirty="0">
                <a:solidFill>
                  <a:srgbClr val="FFFFFF"/>
                </a:solidFill>
              </a:rPr>
              <a:t>与经</a:t>
            </a:r>
            <a:r>
              <a:rPr sz="3200" spc="-15" dirty="0">
                <a:solidFill>
                  <a:srgbClr val="FFFFFF"/>
                </a:solidFill>
              </a:rPr>
              <a:t>济</a:t>
            </a:r>
            <a:r>
              <a:rPr sz="3200" dirty="0">
                <a:solidFill>
                  <a:srgbClr val="FFFFFF"/>
                </a:solidFill>
              </a:rPr>
              <a:t>危机</a:t>
            </a:r>
            <a:endParaRPr sz="3200"/>
          </a:p>
        </p:txBody>
      </p:sp>
      <p:sp>
        <p:nvSpPr>
          <p:cNvPr id="6" name="object 6"/>
          <p:cNvSpPr/>
          <p:nvPr/>
        </p:nvSpPr>
        <p:spPr>
          <a:xfrm>
            <a:off x="1075944" y="1505762"/>
            <a:ext cx="4686046" cy="745058"/>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1278382" y="1576578"/>
            <a:ext cx="428688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微软雅黑" panose="020B0503020204020204" charset="-122"/>
                <a:cs typeface="微软雅黑" panose="020B0503020204020204" charset="-122"/>
              </a:rPr>
              <a:t>资本主义经济危机的周期性</a:t>
            </a:r>
            <a:endParaRPr sz="2800">
              <a:latin typeface="微软雅黑" panose="020B0503020204020204" charset="-122"/>
              <a:cs typeface="微软雅黑" panose="020B0503020204020204" charset="-122"/>
            </a:endParaRPr>
          </a:p>
        </p:txBody>
      </p:sp>
      <p:sp>
        <p:nvSpPr>
          <p:cNvPr id="8" name="object 8"/>
          <p:cNvSpPr/>
          <p:nvPr/>
        </p:nvSpPr>
        <p:spPr>
          <a:xfrm>
            <a:off x="1267967" y="2795066"/>
            <a:ext cx="2697353" cy="1124534"/>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1932432" y="2993097"/>
            <a:ext cx="1344041" cy="894372"/>
          </a:xfrm>
          <a:prstGeom prst="rect">
            <a:avLst/>
          </a:prstGeom>
          <a:blipFill>
            <a:blip r:embed="rId4" cstate="print"/>
            <a:stretch>
              <a:fillRect/>
            </a:stretch>
          </a:blipFill>
        </p:spPr>
        <p:txBody>
          <a:bodyPr wrap="square" lIns="0" tIns="0" rIns="0" bIns="0" rtlCol="0"/>
          <a:lstStyle/>
          <a:p/>
        </p:txBody>
      </p:sp>
      <p:sp>
        <p:nvSpPr>
          <p:cNvPr id="10" name="object 10"/>
          <p:cNvSpPr txBox="1"/>
          <p:nvPr/>
        </p:nvSpPr>
        <p:spPr>
          <a:xfrm>
            <a:off x="2171826" y="3121532"/>
            <a:ext cx="842644" cy="513715"/>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FFFFFF"/>
                </a:solidFill>
                <a:latin typeface="Microsoft JhengHei" panose="020B0604030504040204" charset="-120"/>
                <a:cs typeface="Microsoft JhengHei" panose="020B0604030504040204" charset="-120"/>
              </a:rPr>
              <a:t>危机</a:t>
            </a:r>
            <a:endParaRPr sz="3200">
              <a:latin typeface="Microsoft JhengHei" panose="020B0604030504040204" charset="-120"/>
              <a:cs typeface="Microsoft JhengHei" panose="020B0604030504040204" charset="-120"/>
            </a:endParaRPr>
          </a:p>
        </p:txBody>
      </p:sp>
      <p:sp>
        <p:nvSpPr>
          <p:cNvPr id="11" name="object 11"/>
          <p:cNvSpPr/>
          <p:nvPr/>
        </p:nvSpPr>
        <p:spPr>
          <a:xfrm>
            <a:off x="1470660" y="4319066"/>
            <a:ext cx="2698877" cy="1124534"/>
          </a:xfrm>
          <a:prstGeom prst="rect">
            <a:avLst/>
          </a:prstGeom>
          <a:blipFill>
            <a:blip r:embed="rId5" cstate="print"/>
            <a:stretch>
              <a:fillRect/>
            </a:stretch>
          </a:blipFill>
        </p:spPr>
        <p:txBody>
          <a:bodyPr wrap="square" lIns="0" tIns="0" rIns="0" bIns="0" rtlCol="0"/>
          <a:lstStyle/>
          <a:p/>
        </p:txBody>
      </p:sp>
      <p:sp>
        <p:nvSpPr>
          <p:cNvPr id="12" name="object 12"/>
          <p:cNvSpPr/>
          <p:nvPr/>
        </p:nvSpPr>
        <p:spPr>
          <a:xfrm>
            <a:off x="2135123" y="4517097"/>
            <a:ext cx="1344040" cy="894372"/>
          </a:xfrm>
          <a:prstGeom prst="rect">
            <a:avLst/>
          </a:prstGeom>
          <a:blipFill>
            <a:blip r:embed="rId6" cstate="print"/>
            <a:stretch>
              <a:fillRect/>
            </a:stretch>
          </a:blipFill>
        </p:spPr>
        <p:txBody>
          <a:bodyPr wrap="square" lIns="0" tIns="0" rIns="0" bIns="0" rtlCol="0"/>
          <a:lstStyle/>
          <a:p/>
        </p:txBody>
      </p:sp>
      <p:sp>
        <p:nvSpPr>
          <p:cNvPr id="13" name="object 13"/>
          <p:cNvSpPr txBox="1"/>
          <p:nvPr/>
        </p:nvSpPr>
        <p:spPr>
          <a:xfrm>
            <a:off x="2375154" y="4645914"/>
            <a:ext cx="842644"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JhengHei" panose="020B0604030504040204" charset="-120"/>
                <a:cs typeface="Microsoft JhengHei" panose="020B0604030504040204" charset="-120"/>
              </a:rPr>
              <a:t>复苏</a:t>
            </a:r>
            <a:endParaRPr sz="3200">
              <a:latin typeface="Microsoft JhengHei" panose="020B0604030504040204" charset="-120"/>
              <a:cs typeface="Microsoft JhengHei" panose="020B0604030504040204" charset="-120"/>
            </a:endParaRPr>
          </a:p>
        </p:txBody>
      </p:sp>
      <p:sp>
        <p:nvSpPr>
          <p:cNvPr id="14" name="object 14"/>
          <p:cNvSpPr/>
          <p:nvPr/>
        </p:nvSpPr>
        <p:spPr>
          <a:xfrm>
            <a:off x="4721352" y="4319066"/>
            <a:ext cx="2698877" cy="1124534"/>
          </a:xfrm>
          <a:prstGeom prst="rect">
            <a:avLst/>
          </a:prstGeom>
          <a:blipFill>
            <a:blip r:embed="rId5" cstate="print"/>
            <a:stretch>
              <a:fillRect/>
            </a:stretch>
          </a:blipFill>
        </p:spPr>
        <p:txBody>
          <a:bodyPr wrap="square" lIns="0" tIns="0" rIns="0" bIns="0" rtlCol="0"/>
          <a:lstStyle/>
          <a:p/>
        </p:txBody>
      </p:sp>
      <p:sp>
        <p:nvSpPr>
          <p:cNvPr id="15" name="object 15"/>
          <p:cNvSpPr/>
          <p:nvPr/>
        </p:nvSpPr>
        <p:spPr>
          <a:xfrm>
            <a:off x="5387340" y="4517097"/>
            <a:ext cx="1344040" cy="894372"/>
          </a:xfrm>
          <a:prstGeom prst="rect">
            <a:avLst/>
          </a:prstGeom>
          <a:blipFill>
            <a:blip r:embed="rId7" cstate="print"/>
            <a:stretch>
              <a:fillRect/>
            </a:stretch>
          </a:blipFill>
        </p:spPr>
        <p:txBody>
          <a:bodyPr wrap="square" lIns="0" tIns="0" rIns="0" bIns="0" rtlCol="0"/>
          <a:lstStyle/>
          <a:p/>
        </p:txBody>
      </p:sp>
      <p:sp>
        <p:nvSpPr>
          <p:cNvPr id="16" name="object 16"/>
          <p:cNvSpPr txBox="1"/>
          <p:nvPr/>
        </p:nvSpPr>
        <p:spPr>
          <a:xfrm>
            <a:off x="5626734" y="4645914"/>
            <a:ext cx="842644" cy="513715"/>
          </a:xfrm>
          <a:prstGeom prst="rect">
            <a:avLst/>
          </a:prstGeom>
        </p:spPr>
        <p:txBody>
          <a:bodyPr vert="horz" wrap="square" lIns="0" tIns="12700" rIns="0" bIns="0" rtlCol="0">
            <a:spAutoFit/>
          </a:bodyPr>
          <a:lstStyle/>
          <a:p>
            <a:pPr marL="12700">
              <a:lnSpc>
                <a:spcPct val="100000"/>
              </a:lnSpc>
              <a:spcBef>
                <a:spcPts val="100"/>
              </a:spcBef>
            </a:pPr>
            <a:r>
              <a:rPr sz="3200" b="1" spc="10" dirty="0">
                <a:solidFill>
                  <a:srgbClr val="FFFFFF"/>
                </a:solidFill>
                <a:latin typeface="Microsoft JhengHei" panose="020B0604030504040204" charset="-120"/>
                <a:cs typeface="Microsoft JhengHei" panose="020B0604030504040204" charset="-120"/>
              </a:rPr>
              <a:t>高涨</a:t>
            </a:r>
            <a:endParaRPr sz="3200">
              <a:latin typeface="Microsoft JhengHei" panose="020B0604030504040204" charset="-120"/>
              <a:cs typeface="Microsoft JhengHei" panose="020B0604030504040204" charset="-120"/>
            </a:endParaRPr>
          </a:p>
        </p:txBody>
      </p:sp>
      <p:sp>
        <p:nvSpPr>
          <p:cNvPr id="17" name="object 17"/>
          <p:cNvSpPr/>
          <p:nvPr/>
        </p:nvSpPr>
        <p:spPr>
          <a:xfrm>
            <a:off x="4620767" y="2795066"/>
            <a:ext cx="2697353" cy="1124534"/>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5285232" y="2993097"/>
            <a:ext cx="1344040" cy="894372"/>
          </a:xfrm>
          <a:prstGeom prst="rect">
            <a:avLst/>
          </a:prstGeom>
          <a:blipFill>
            <a:blip r:embed="rId8" cstate="print"/>
            <a:stretch>
              <a:fillRect/>
            </a:stretch>
          </a:blipFill>
        </p:spPr>
        <p:txBody>
          <a:bodyPr wrap="square" lIns="0" tIns="0" rIns="0" bIns="0" rtlCol="0"/>
          <a:lstStyle/>
          <a:p/>
        </p:txBody>
      </p:sp>
      <p:sp>
        <p:nvSpPr>
          <p:cNvPr id="19" name="object 19"/>
          <p:cNvSpPr txBox="1"/>
          <p:nvPr/>
        </p:nvSpPr>
        <p:spPr>
          <a:xfrm>
            <a:off x="5525261" y="3121532"/>
            <a:ext cx="842644" cy="513715"/>
          </a:xfrm>
          <a:prstGeom prst="rect">
            <a:avLst/>
          </a:prstGeom>
        </p:spPr>
        <p:txBody>
          <a:bodyPr vert="horz" wrap="square" lIns="0" tIns="13335" rIns="0" bIns="0" rtlCol="0">
            <a:spAutoFit/>
          </a:bodyPr>
          <a:lstStyle/>
          <a:p>
            <a:pPr marL="12700">
              <a:lnSpc>
                <a:spcPct val="100000"/>
              </a:lnSpc>
              <a:spcBef>
                <a:spcPts val="105"/>
              </a:spcBef>
            </a:pPr>
            <a:r>
              <a:rPr sz="3200" b="1" spc="10" dirty="0">
                <a:solidFill>
                  <a:srgbClr val="FFFFFF"/>
                </a:solidFill>
                <a:latin typeface="Microsoft JhengHei" panose="020B0604030504040204" charset="-120"/>
                <a:cs typeface="Microsoft JhengHei" panose="020B0604030504040204" charset="-120"/>
              </a:rPr>
              <a:t>萧条</a:t>
            </a:r>
            <a:endParaRPr sz="3200">
              <a:latin typeface="Microsoft JhengHei" panose="020B0604030504040204" charset="-120"/>
              <a:cs typeface="Microsoft JhengHei" panose="020B0604030504040204" charset="-120"/>
            </a:endParaRPr>
          </a:p>
        </p:txBody>
      </p:sp>
      <p:sp>
        <p:nvSpPr>
          <p:cNvPr id="20" name="object 20"/>
          <p:cNvSpPr/>
          <p:nvPr/>
        </p:nvSpPr>
        <p:spPr>
          <a:xfrm>
            <a:off x="7679435" y="2781300"/>
            <a:ext cx="2895600" cy="2663952"/>
          </a:xfrm>
          <a:prstGeom prst="rect">
            <a:avLst/>
          </a:prstGeom>
          <a:blipFill>
            <a:blip r:embed="rId9" cstate="print"/>
            <a:stretch>
              <a:fillRect/>
            </a:stretch>
          </a:blipFill>
        </p:spPr>
        <p:txBody>
          <a:bodyPr wrap="square" lIns="0" tIns="0" rIns="0" bIns="0" rtlCol="0"/>
          <a:lstStyle/>
          <a:p/>
        </p:txBody>
      </p:sp>
      <p:sp>
        <p:nvSpPr>
          <p:cNvPr id="21" name="object 21"/>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2" name="object 22"/>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59230" y="5099100"/>
            <a:ext cx="9276080" cy="697230"/>
          </a:xfrm>
          <a:prstGeom prst="rect">
            <a:avLst/>
          </a:prstGeom>
        </p:spPr>
        <p:txBody>
          <a:bodyPr vert="horz" wrap="square" lIns="0" tIns="13335" rIns="0" bIns="0" rtlCol="0">
            <a:spAutoFit/>
          </a:bodyPr>
          <a:lstStyle/>
          <a:p>
            <a:pPr marL="12700">
              <a:lnSpc>
                <a:spcPct val="100000"/>
              </a:lnSpc>
              <a:spcBef>
                <a:spcPts val="105"/>
              </a:spcBef>
              <a:tabLst>
                <a:tab pos="3373120" algn="l"/>
              </a:tabLst>
            </a:pPr>
            <a:r>
              <a:rPr sz="4400" spc="25" dirty="0">
                <a:solidFill>
                  <a:srgbClr val="446C70"/>
                </a:solidFill>
                <a:latin typeface="Arial Black" panose="020B0A04020102020204"/>
                <a:cs typeface="Arial Black" panose="020B0A04020102020204"/>
              </a:rPr>
              <a:t>Thank</a:t>
            </a:r>
            <a:r>
              <a:rPr sz="4400" spc="-20" dirty="0">
                <a:solidFill>
                  <a:srgbClr val="446C70"/>
                </a:solidFill>
                <a:latin typeface="Arial Black" panose="020B0A04020102020204"/>
                <a:cs typeface="Arial Black" panose="020B0A04020102020204"/>
              </a:rPr>
              <a:t> </a:t>
            </a:r>
            <a:r>
              <a:rPr sz="4400" spc="-25" dirty="0">
                <a:solidFill>
                  <a:srgbClr val="446C70"/>
                </a:solidFill>
                <a:latin typeface="Arial Black" panose="020B0A04020102020204"/>
                <a:cs typeface="Arial Black" panose="020B0A04020102020204"/>
              </a:rPr>
              <a:t>you	for </a:t>
            </a:r>
            <a:r>
              <a:rPr sz="4400" spc="-15" dirty="0">
                <a:solidFill>
                  <a:srgbClr val="446C70"/>
                </a:solidFill>
                <a:latin typeface="Arial Black" panose="020B0A04020102020204"/>
                <a:cs typeface="Arial Black" panose="020B0A04020102020204"/>
              </a:rPr>
              <a:t>your</a:t>
            </a:r>
            <a:r>
              <a:rPr sz="4400" spc="-85" dirty="0">
                <a:solidFill>
                  <a:srgbClr val="446C70"/>
                </a:solidFill>
                <a:latin typeface="Arial Black" panose="020B0A04020102020204"/>
                <a:cs typeface="Arial Black" panose="020B0A04020102020204"/>
              </a:rPr>
              <a:t> </a:t>
            </a:r>
            <a:r>
              <a:rPr sz="4400" spc="-20" dirty="0">
                <a:solidFill>
                  <a:srgbClr val="446C70"/>
                </a:solidFill>
                <a:latin typeface="Arial Black" panose="020B0A04020102020204"/>
                <a:cs typeface="Arial Black" panose="020B0A04020102020204"/>
              </a:rPr>
              <a:t>watching</a:t>
            </a:r>
            <a:r>
              <a:rPr sz="4400" spc="-20" dirty="0">
                <a:solidFill>
                  <a:srgbClr val="446C70"/>
                </a:solidFill>
                <a:latin typeface="MS Gothic" panose="020B0609070205080204" charset="-128"/>
                <a:cs typeface="MS Gothic" panose="020B0609070205080204" charset="-128"/>
              </a:rPr>
              <a:t>！</a:t>
            </a:r>
            <a:endParaRPr sz="4400">
              <a:latin typeface="MS Gothic" panose="020B0609070205080204" charset="-128"/>
              <a:cs typeface="MS Gothic" panose="020B0609070205080204" charset="-128"/>
            </a:endParaRPr>
          </a:p>
        </p:txBody>
      </p:sp>
      <p:sp>
        <p:nvSpPr>
          <p:cNvPr id="3" name="object 3"/>
          <p:cNvSpPr/>
          <p:nvPr/>
        </p:nvSpPr>
        <p:spPr>
          <a:xfrm>
            <a:off x="1356360" y="5952744"/>
            <a:ext cx="9480550" cy="6350"/>
          </a:xfrm>
          <a:custGeom>
            <a:avLst/>
            <a:gdLst/>
            <a:ahLst/>
            <a:cxnLst/>
            <a:rect l="l" t="t" r="r" b="b"/>
            <a:pathLst>
              <a:path w="9480550" h="6350">
                <a:moveTo>
                  <a:pt x="0" y="0"/>
                </a:moveTo>
                <a:lnTo>
                  <a:pt x="9480550" y="6349"/>
                </a:lnTo>
              </a:path>
            </a:pathLst>
          </a:custGeom>
          <a:ln w="9144">
            <a:solidFill>
              <a:srgbClr val="C00000"/>
            </a:solidFill>
          </a:ln>
        </p:spPr>
        <p:txBody>
          <a:bodyPr wrap="square" lIns="0" tIns="0" rIns="0" bIns="0" rtlCol="0"/>
          <a:lstStyle/>
          <a:p/>
        </p:txBody>
      </p:sp>
      <p:sp>
        <p:nvSpPr>
          <p:cNvPr id="4" name="object 4"/>
          <p:cNvSpPr/>
          <p:nvPr/>
        </p:nvSpPr>
        <p:spPr>
          <a:xfrm>
            <a:off x="3544823" y="5846064"/>
            <a:ext cx="219455" cy="219456"/>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026152" y="5846064"/>
            <a:ext cx="217932" cy="219456"/>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6505956" y="5846064"/>
            <a:ext cx="219455" cy="21945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987283" y="5846064"/>
            <a:ext cx="217932" cy="219456"/>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2063495" y="5846064"/>
            <a:ext cx="219456" cy="219456"/>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9468611" y="5846064"/>
            <a:ext cx="216408" cy="219456"/>
          </a:xfrm>
          <a:prstGeom prst="rect">
            <a:avLst/>
          </a:prstGeom>
          <a:blipFill>
            <a:blip r:embed="rId3" cstate="print"/>
            <a:stretch>
              <a:fillRect/>
            </a:stretch>
          </a:blipFill>
        </p:spPr>
        <p:txBody>
          <a:bodyPr wrap="square" lIns="0" tIns="0" rIns="0" bIns="0" rtlCol="0"/>
          <a:lstStyle/>
          <a:p/>
        </p:txBody>
      </p:sp>
      <p:pic>
        <p:nvPicPr>
          <p:cNvPr id="12" name="图片 11" descr="1501476199049444"/>
          <p:cNvPicPr>
            <a:picLocks noChangeAspect="1"/>
          </p:cNvPicPr>
          <p:nvPr/>
        </p:nvPicPr>
        <p:blipFill>
          <a:blip r:embed="rId4"/>
          <a:stretch>
            <a:fillRect/>
          </a:stretch>
        </p:blipFill>
        <p:spPr>
          <a:xfrm>
            <a:off x="895985" y="997585"/>
            <a:ext cx="10058400" cy="3566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134262" y="1491488"/>
            <a:ext cx="8718550" cy="368427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（二）商品的二因素和</a:t>
            </a:r>
            <a:r>
              <a:rPr sz="3200" b="1" spc="-15" dirty="0">
                <a:solidFill>
                  <a:srgbClr val="AA454A"/>
                </a:solidFill>
                <a:latin typeface="微软雅黑" panose="020B0503020204020204" charset="-122"/>
                <a:cs typeface="微软雅黑" panose="020B0503020204020204" charset="-122"/>
              </a:rPr>
              <a:t>生</a:t>
            </a:r>
            <a:r>
              <a:rPr sz="3200" b="1" dirty="0">
                <a:solidFill>
                  <a:srgbClr val="AA454A"/>
                </a:solidFill>
                <a:latin typeface="微软雅黑" panose="020B0503020204020204" charset="-122"/>
                <a:cs typeface="微软雅黑" panose="020B0503020204020204" charset="-122"/>
              </a:rPr>
              <a:t>产商</a:t>
            </a:r>
            <a:r>
              <a:rPr sz="3200" b="1" spc="-15" dirty="0">
                <a:solidFill>
                  <a:srgbClr val="AA454A"/>
                </a:solidFill>
                <a:latin typeface="微软雅黑" panose="020B0503020204020204" charset="-122"/>
                <a:cs typeface="微软雅黑" panose="020B0503020204020204" charset="-122"/>
              </a:rPr>
              <a:t>品</a:t>
            </a:r>
            <a:r>
              <a:rPr sz="3200" b="1" dirty="0">
                <a:solidFill>
                  <a:srgbClr val="AA454A"/>
                </a:solidFill>
                <a:latin typeface="微软雅黑" panose="020B0503020204020204" charset="-122"/>
                <a:cs typeface="微软雅黑" panose="020B0503020204020204" charset="-122"/>
              </a:rPr>
              <a:t>的劳</a:t>
            </a:r>
            <a:r>
              <a:rPr sz="3200" b="1" spc="-15" dirty="0">
                <a:solidFill>
                  <a:srgbClr val="AA454A"/>
                </a:solidFill>
                <a:latin typeface="微软雅黑" panose="020B0503020204020204" charset="-122"/>
                <a:cs typeface="微软雅黑" panose="020B0503020204020204" charset="-122"/>
              </a:rPr>
              <a:t>动</a:t>
            </a:r>
            <a:r>
              <a:rPr sz="3200" b="1" dirty="0">
                <a:solidFill>
                  <a:srgbClr val="AA454A"/>
                </a:solidFill>
                <a:latin typeface="微软雅黑" panose="020B0503020204020204" charset="-122"/>
                <a:cs typeface="微软雅黑" panose="020B0503020204020204" charset="-122"/>
              </a:rPr>
              <a:t>的二</a:t>
            </a:r>
            <a:r>
              <a:rPr sz="3200" b="1" spc="-15" dirty="0">
                <a:solidFill>
                  <a:srgbClr val="AA454A"/>
                </a:solidFill>
                <a:latin typeface="微软雅黑" panose="020B0503020204020204" charset="-122"/>
                <a:cs typeface="微软雅黑" panose="020B0503020204020204" charset="-122"/>
              </a:rPr>
              <a:t>重性</a:t>
            </a:r>
            <a:endParaRPr sz="3200">
              <a:latin typeface="微软雅黑" panose="020B0503020204020204" charset="-122"/>
              <a:cs typeface="微软雅黑" panose="020B0503020204020204" charset="-122"/>
            </a:endParaRPr>
          </a:p>
          <a:p>
            <a:pPr marL="588645">
              <a:lnSpc>
                <a:spcPct val="100000"/>
              </a:lnSpc>
              <a:spcBef>
                <a:spcPts val="3500"/>
              </a:spcBef>
            </a:pPr>
            <a:r>
              <a:rPr sz="2800" b="1" spc="-5" dirty="0">
                <a:solidFill>
                  <a:srgbClr val="AA454A"/>
                </a:solidFill>
                <a:latin typeface="微软雅黑" panose="020B0503020204020204" charset="-122"/>
                <a:cs typeface="微软雅黑" panose="020B0503020204020204" charset="-122"/>
              </a:rPr>
              <a:t>1.</a:t>
            </a:r>
            <a:r>
              <a:rPr sz="2800" b="1" spc="-10" dirty="0">
                <a:solidFill>
                  <a:srgbClr val="AA454A"/>
                </a:solidFill>
                <a:latin typeface="微软雅黑" panose="020B0503020204020204" charset="-122"/>
                <a:cs typeface="微软雅黑" panose="020B0503020204020204" charset="-122"/>
              </a:rPr>
              <a:t>商品的二因</a:t>
            </a:r>
            <a:r>
              <a:rPr sz="2800" b="1" spc="-5" dirty="0">
                <a:solidFill>
                  <a:srgbClr val="AA454A"/>
                </a:solidFill>
                <a:latin typeface="微软雅黑" panose="020B0503020204020204" charset="-122"/>
                <a:cs typeface="微软雅黑" panose="020B0503020204020204" charset="-122"/>
              </a:rPr>
              <a:t>素</a:t>
            </a:r>
            <a:endParaRPr sz="2800">
              <a:latin typeface="微软雅黑" panose="020B0503020204020204" charset="-122"/>
              <a:cs typeface="微软雅黑" panose="020B0503020204020204" charset="-122"/>
            </a:endParaRPr>
          </a:p>
          <a:p>
            <a:pPr marL="1596390" marR="5080" indent="713105">
              <a:lnSpc>
                <a:spcPct val="150000"/>
              </a:lnSpc>
              <a:spcBef>
                <a:spcPts val="2980"/>
              </a:spcBef>
            </a:pPr>
            <a:r>
              <a:rPr sz="2800" spc="-10" dirty="0">
                <a:latin typeface="微软雅黑" panose="020B0503020204020204" charset="-122"/>
                <a:cs typeface="微软雅黑" panose="020B0503020204020204" charset="-122"/>
              </a:rPr>
              <a:t>商品是用来</a:t>
            </a:r>
            <a:r>
              <a:rPr sz="2800" b="1" spc="-10" dirty="0">
                <a:latin typeface="微软雅黑" panose="020B0503020204020204" charset="-122"/>
                <a:cs typeface="微软雅黑" panose="020B0503020204020204" charset="-122"/>
              </a:rPr>
              <a:t>交换</a:t>
            </a:r>
            <a:r>
              <a:rPr sz="2800" spc="-10" dirty="0">
                <a:latin typeface="微软雅黑" panose="020B0503020204020204" charset="-122"/>
                <a:cs typeface="微软雅黑" panose="020B0503020204020204" charset="-122"/>
              </a:rPr>
              <a:t>的能满足人们某</a:t>
            </a:r>
            <a:r>
              <a:rPr sz="2800" spc="-5" dirty="0">
                <a:latin typeface="微软雅黑" panose="020B0503020204020204" charset="-122"/>
                <a:cs typeface="微软雅黑" panose="020B0503020204020204" charset="-122"/>
              </a:rPr>
              <a:t>种</a:t>
            </a:r>
            <a:r>
              <a:rPr sz="2800" b="1" dirty="0">
                <a:latin typeface="微软雅黑" panose="020B0503020204020204" charset="-122"/>
                <a:cs typeface="微软雅黑" panose="020B0503020204020204" charset="-122"/>
              </a:rPr>
              <a:t>需要 </a:t>
            </a:r>
            <a:r>
              <a:rPr sz="2800" spc="-5" dirty="0">
                <a:latin typeface="微软雅黑" panose="020B0503020204020204" charset="-122"/>
                <a:cs typeface="微软雅黑" panose="020B0503020204020204" charset="-122"/>
              </a:rPr>
              <a:t>的劳动</a:t>
            </a:r>
            <a:r>
              <a:rPr sz="2800" spc="1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品，具</a:t>
            </a:r>
            <a:r>
              <a:rPr sz="2800" dirty="0">
                <a:latin typeface="微软雅黑" panose="020B0503020204020204" charset="-122"/>
                <a:cs typeface="微软雅黑" panose="020B0503020204020204" charset="-122"/>
              </a:rPr>
              <a:t>有</a:t>
            </a:r>
            <a:r>
              <a:rPr sz="2800" b="1" spc="-5" dirty="0">
                <a:latin typeface="微软雅黑" panose="020B0503020204020204" charset="-122"/>
                <a:cs typeface="微软雅黑" panose="020B0503020204020204" charset="-122"/>
              </a:rPr>
              <a:t>使用价</a:t>
            </a:r>
            <a:r>
              <a:rPr sz="2800" b="1" spc="5" dirty="0">
                <a:latin typeface="微软雅黑" panose="020B0503020204020204" charset="-122"/>
                <a:cs typeface="微软雅黑" panose="020B0503020204020204" charset="-122"/>
              </a:rPr>
              <a:t>值</a:t>
            </a:r>
            <a:r>
              <a:rPr sz="2800" spc="-5" dirty="0">
                <a:latin typeface="微软雅黑" panose="020B0503020204020204" charset="-122"/>
                <a:cs typeface="微软雅黑" panose="020B0503020204020204" charset="-122"/>
              </a:rPr>
              <a:t>和</a:t>
            </a:r>
            <a:r>
              <a:rPr sz="2800" b="1" spc="-5" dirty="0">
                <a:latin typeface="微软雅黑" panose="020B0503020204020204" charset="-122"/>
                <a:cs typeface="微软雅黑" panose="020B0503020204020204" charset="-122"/>
              </a:rPr>
              <a:t>价值</a:t>
            </a:r>
            <a:r>
              <a:rPr sz="2800" dirty="0">
                <a:latin typeface="微软雅黑" panose="020B0503020204020204" charset="-122"/>
                <a:cs typeface="微软雅黑" panose="020B0503020204020204" charset="-122"/>
              </a:rPr>
              <a:t>两</a:t>
            </a:r>
            <a:r>
              <a:rPr sz="2800" spc="-5" dirty="0">
                <a:latin typeface="微软雅黑" panose="020B0503020204020204" charset="-122"/>
                <a:cs typeface="微软雅黑" panose="020B0503020204020204" charset="-122"/>
              </a:rPr>
              <a:t>个因素， 是使用价值和价值的矛盾统一体。</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51942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350391" y="1942846"/>
            <a:ext cx="9271635" cy="3264535"/>
          </a:xfrm>
          <a:prstGeom prst="rect">
            <a:avLst/>
          </a:prstGeom>
        </p:spPr>
        <p:txBody>
          <a:bodyPr vert="horz" wrap="square" lIns="0" tIns="12700" rIns="0" bIns="0" rtlCol="0">
            <a:spAutoFit/>
          </a:bodyPr>
          <a:lstStyle/>
          <a:p>
            <a:pPr marL="156845">
              <a:lnSpc>
                <a:spcPct val="100000"/>
              </a:lnSpc>
              <a:spcBef>
                <a:spcPts val="100"/>
              </a:spcBef>
            </a:pPr>
            <a:r>
              <a:rPr sz="2400" b="1" spc="-5" dirty="0">
                <a:solidFill>
                  <a:srgbClr val="AA454A"/>
                </a:solidFill>
                <a:latin typeface="微软雅黑" panose="020B0503020204020204" charset="-122"/>
                <a:cs typeface="微软雅黑" panose="020B0503020204020204" charset="-122"/>
              </a:rPr>
              <a:t>（1）</a:t>
            </a:r>
            <a:r>
              <a:rPr sz="2400" b="1" dirty="0">
                <a:solidFill>
                  <a:srgbClr val="AA454A"/>
                </a:solidFill>
                <a:latin typeface="微软雅黑" panose="020B0503020204020204" charset="-122"/>
                <a:cs typeface="微软雅黑" panose="020B0503020204020204" charset="-122"/>
              </a:rPr>
              <a:t>使用价值</a:t>
            </a:r>
            <a:endParaRPr sz="2400">
              <a:latin typeface="微软雅黑" panose="020B0503020204020204" charset="-122"/>
              <a:cs typeface="微软雅黑" panose="020B0503020204020204" charset="-122"/>
            </a:endParaRPr>
          </a:p>
          <a:p>
            <a:pPr>
              <a:lnSpc>
                <a:spcPct val="100000"/>
              </a:lnSpc>
              <a:spcBef>
                <a:spcPts val="35"/>
              </a:spcBef>
            </a:pPr>
            <a:endParaRPr sz="3300">
              <a:latin typeface="Times New Roman" panose="02020603050405020304"/>
              <a:cs typeface="Times New Roman" panose="02020603050405020304"/>
            </a:endParaRPr>
          </a:p>
          <a:p>
            <a:pPr marL="725805">
              <a:lnSpc>
                <a:spcPct val="100000"/>
              </a:lnSpc>
            </a:pPr>
            <a:r>
              <a:rPr sz="2800" spc="-5" dirty="0">
                <a:latin typeface="微软雅黑" panose="020B0503020204020204" charset="-122"/>
                <a:cs typeface="微软雅黑" panose="020B0503020204020204" charset="-122"/>
              </a:rPr>
              <a:t>使用价值是指商品能够</a:t>
            </a:r>
            <a:r>
              <a:rPr sz="2800" b="1" spc="-5" dirty="0">
                <a:solidFill>
                  <a:srgbClr val="FF0000"/>
                </a:solidFill>
                <a:latin typeface="微软雅黑" panose="020B0503020204020204" charset="-122"/>
                <a:cs typeface="微软雅黑" panose="020B0503020204020204" charset="-122"/>
              </a:rPr>
              <a:t>满足</a:t>
            </a:r>
            <a:r>
              <a:rPr sz="2800" spc="-5" dirty="0">
                <a:latin typeface="微软雅黑" panose="020B0503020204020204" charset="-122"/>
                <a:cs typeface="微软雅黑" panose="020B0503020204020204" charset="-122"/>
              </a:rPr>
              <a:t>人们某</a:t>
            </a:r>
            <a:r>
              <a:rPr sz="2800" spc="-25" dirty="0">
                <a:latin typeface="微软雅黑" panose="020B0503020204020204" charset="-122"/>
                <a:cs typeface="微软雅黑" panose="020B0503020204020204" charset="-122"/>
              </a:rPr>
              <a:t>种</a:t>
            </a:r>
            <a:r>
              <a:rPr sz="2800" b="1" spc="-5" dirty="0">
                <a:solidFill>
                  <a:srgbClr val="FF0000"/>
                </a:solidFill>
                <a:latin typeface="微软雅黑" panose="020B0503020204020204" charset="-122"/>
                <a:cs typeface="微软雅黑" panose="020B0503020204020204" charset="-122"/>
              </a:rPr>
              <a:t>需要</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属性。</a:t>
            </a:r>
            <a:endParaRPr sz="2800">
              <a:latin typeface="微软雅黑" panose="020B0503020204020204" charset="-122"/>
              <a:cs typeface="微软雅黑" panose="020B0503020204020204" charset="-122"/>
            </a:endParaRPr>
          </a:p>
          <a:p>
            <a:pPr marL="12700" marR="5080" indent="713105">
              <a:lnSpc>
                <a:spcPts val="5040"/>
              </a:lnSpc>
              <a:spcBef>
                <a:spcPts val="450"/>
              </a:spcBef>
            </a:pPr>
            <a:r>
              <a:rPr sz="2800" spc="-5" dirty="0">
                <a:latin typeface="微软雅黑" panose="020B0503020204020204" charset="-122"/>
                <a:cs typeface="微软雅黑" panose="020B0503020204020204" charset="-122"/>
              </a:rPr>
              <a:t>使用价值反映的是</a:t>
            </a:r>
            <a:r>
              <a:rPr sz="2800" spc="-5" dirty="0">
                <a:solidFill>
                  <a:srgbClr val="FF0000"/>
                </a:solidFill>
                <a:latin typeface="微软雅黑" panose="020B0503020204020204" charset="-122"/>
                <a:cs typeface="微软雅黑" panose="020B0503020204020204" charset="-122"/>
              </a:rPr>
              <a:t>人与自然之间的</a:t>
            </a:r>
            <a:r>
              <a:rPr sz="2800" spc="5" dirty="0">
                <a:solidFill>
                  <a:srgbClr val="FF0000"/>
                </a:solidFill>
                <a:latin typeface="微软雅黑" panose="020B0503020204020204" charset="-122"/>
                <a:cs typeface="微软雅黑" panose="020B0503020204020204" charset="-122"/>
              </a:rPr>
              <a:t>物</a:t>
            </a:r>
            <a:r>
              <a:rPr sz="2800" spc="-5" dirty="0">
                <a:solidFill>
                  <a:srgbClr val="FF0000"/>
                </a:solidFill>
                <a:latin typeface="微软雅黑" panose="020B0503020204020204" charset="-122"/>
                <a:cs typeface="微软雅黑" panose="020B0503020204020204" charset="-122"/>
              </a:rPr>
              <a:t>质关</a:t>
            </a:r>
            <a:r>
              <a:rPr sz="2800" spc="5" dirty="0">
                <a:solidFill>
                  <a:srgbClr val="FF0000"/>
                </a:solidFill>
                <a:latin typeface="微软雅黑" panose="020B0503020204020204" charset="-122"/>
                <a:cs typeface="微软雅黑" panose="020B0503020204020204" charset="-122"/>
              </a:rPr>
              <a:t>系</a:t>
            </a:r>
            <a:r>
              <a:rPr sz="2800" spc="-5" dirty="0">
                <a:latin typeface="微软雅黑" panose="020B0503020204020204" charset="-122"/>
                <a:cs typeface="微软雅黑" panose="020B0503020204020204" charset="-122"/>
              </a:rPr>
              <a:t>，是</a:t>
            </a:r>
            <a:r>
              <a:rPr sz="2800" spc="5" dirty="0">
                <a:latin typeface="微软雅黑" panose="020B0503020204020204" charset="-122"/>
                <a:cs typeface="微软雅黑" panose="020B0503020204020204" charset="-122"/>
              </a:rPr>
              <a:t>商</a:t>
            </a:r>
            <a:r>
              <a:rPr sz="2800" spc="-5" dirty="0">
                <a:latin typeface="微软雅黑" panose="020B0503020204020204" charset="-122"/>
                <a:cs typeface="微软雅黑" panose="020B0503020204020204" charset="-122"/>
              </a:rPr>
              <a:t>品的 自然属性。商品的使用价值是千差</a:t>
            </a:r>
            <a:r>
              <a:rPr sz="2800" dirty="0">
                <a:latin typeface="微软雅黑" panose="020B0503020204020204" charset="-122"/>
                <a:cs typeface="微软雅黑" panose="020B0503020204020204" charset="-122"/>
              </a:rPr>
              <a:t>万</a:t>
            </a:r>
            <a:r>
              <a:rPr sz="2800" spc="-5" dirty="0">
                <a:latin typeface="微软雅黑" panose="020B0503020204020204" charset="-122"/>
                <a:cs typeface="微软雅黑" panose="020B0503020204020204" charset="-122"/>
              </a:rPr>
              <a:t>别的。</a:t>
            </a:r>
            <a:endParaRPr sz="2800">
              <a:latin typeface="微软雅黑" panose="020B0503020204020204" charset="-122"/>
              <a:cs typeface="微软雅黑" panose="020B0503020204020204" charset="-122"/>
            </a:endParaRPr>
          </a:p>
          <a:p>
            <a:pPr marL="725805">
              <a:lnSpc>
                <a:spcPct val="100000"/>
              </a:lnSpc>
              <a:spcBef>
                <a:spcPts val="1235"/>
              </a:spcBef>
            </a:pPr>
            <a:r>
              <a:rPr sz="2800" spc="-5" dirty="0">
                <a:latin typeface="微软雅黑" panose="020B0503020204020204" charset="-122"/>
                <a:cs typeface="微软雅黑" panose="020B0503020204020204" charset="-122"/>
              </a:rPr>
              <a:t>使用价值是构成社会财富的物质内</a:t>
            </a:r>
            <a:r>
              <a:rPr sz="2800" spc="5" dirty="0">
                <a:latin typeface="微软雅黑" panose="020B0503020204020204" charset="-122"/>
                <a:cs typeface="微软雅黑" panose="020B0503020204020204" charset="-122"/>
              </a:rPr>
              <a:t>容</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42036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443865" y="1057910"/>
            <a:ext cx="4483735" cy="486029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A454A"/>
                </a:solidFill>
                <a:latin typeface="微软雅黑" panose="020B0503020204020204" charset="-122"/>
                <a:cs typeface="微软雅黑" panose="020B0503020204020204" charset="-122"/>
              </a:rPr>
              <a:t>（2）</a:t>
            </a:r>
            <a:r>
              <a:rPr sz="2400" b="1" dirty="0">
                <a:solidFill>
                  <a:srgbClr val="AA454A"/>
                </a:solidFill>
                <a:latin typeface="微软雅黑" panose="020B0503020204020204" charset="-122"/>
                <a:cs typeface="微软雅黑" panose="020B0503020204020204" charset="-122"/>
              </a:rPr>
              <a:t>交换价值</a:t>
            </a:r>
            <a:endParaRPr sz="2400">
              <a:latin typeface="微软雅黑" panose="020B0503020204020204" charset="-122"/>
              <a:cs typeface="微软雅黑" panose="020B0503020204020204" charset="-122"/>
            </a:endParaRPr>
          </a:p>
          <a:p>
            <a:pPr marL="118110" marR="5080" indent="713105" algn="just">
              <a:lnSpc>
                <a:spcPct val="120000"/>
              </a:lnSpc>
              <a:spcBef>
                <a:spcPts val="2000"/>
              </a:spcBef>
            </a:pPr>
            <a:r>
              <a:rPr sz="2400" spc="-5" dirty="0">
                <a:latin typeface="微软雅黑" panose="020B0503020204020204" charset="-122"/>
                <a:cs typeface="微软雅黑" panose="020B0503020204020204" charset="-122"/>
              </a:rPr>
              <a:t>商品的使用价值，不是用来满足生</a:t>
            </a:r>
            <a:r>
              <a:rPr sz="2400" dirty="0">
                <a:latin typeface="微软雅黑" panose="020B0503020204020204" charset="-122"/>
                <a:cs typeface="微软雅黑" panose="020B0503020204020204" charset="-122"/>
              </a:rPr>
              <a:t>产</a:t>
            </a:r>
            <a:r>
              <a:rPr sz="2400" spc="-5" dirty="0">
                <a:latin typeface="微软雅黑" panose="020B0503020204020204" charset="-122"/>
                <a:cs typeface="微软雅黑" panose="020B0503020204020204" charset="-122"/>
              </a:rPr>
              <a:t>者自</a:t>
            </a:r>
            <a:r>
              <a:rPr sz="2400" dirty="0">
                <a:latin typeface="微软雅黑" panose="020B0503020204020204" charset="-122"/>
                <a:cs typeface="微软雅黑" panose="020B0503020204020204" charset="-122"/>
              </a:rPr>
              <a:t>身</a:t>
            </a:r>
            <a:r>
              <a:rPr sz="2400" spc="-5" dirty="0">
                <a:latin typeface="微软雅黑" panose="020B0503020204020204" charset="-122"/>
                <a:cs typeface="微软雅黑" panose="020B0503020204020204" charset="-122"/>
              </a:rPr>
              <a:t>需要的，它是通过交换用来满足别人和</a:t>
            </a:r>
            <a:r>
              <a:rPr sz="2400" dirty="0">
                <a:latin typeface="微软雅黑" panose="020B0503020204020204" charset="-122"/>
                <a:cs typeface="微软雅黑" panose="020B0503020204020204" charset="-122"/>
              </a:rPr>
              <a:t>社</a:t>
            </a:r>
            <a:r>
              <a:rPr sz="2400" spc="-5" dirty="0">
                <a:latin typeface="微软雅黑" panose="020B0503020204020204" charset="-122"/>
                <a:cs typeface="微软雅黑" panose="020B0503020204020204" charset="-122"/>
              </a:rPr>
              <a:t>会的</a:t>
            </a:r>
            <a:r>
              <a:rPr sz="2400" dirty="0">
                <a:latin typeface="微软雅黑" panose="020B0503020204020204" charset="-122"/>
                <a:cs typeface="微软雅黑" panose="020B0503020204020204" charset="-122"/>
              </a:rPr>
              <a:t>需</a:t>
            </a:r>
            <a:r>
              <a:rPr sz="2400" spc="-5" dirty="0">
                <a:latin typeface="微软雅黑" panose="020B0503020204020204" charset="-122"/>
                <a:cs typeface="微软雅黑" panose="020B0503020204020204" charset="-122"/>
              </a:rPr>
              <a:t>要，</a:t>
            </a:r>
            <a:r>
              <a:rPr sz="2400" dirty="0">
                <a:latin typeface="微软雅黑" panose="020B0503020204020204" charset="-122"/>
                <a:cs typeface="微软雅黑" panose="020B0503020204020204" charset="-122"/>
              </a:rPr>
              <a:t>因</a:t>
            </a:r>
            <a:r>
              <a:rPr sz="2400" spc="-5" dirty="0">
                <a:latin typeface="微软雅黑" panose="020B0503020204020204" charset="-122"/>
                <a:cs typeface="微软雅黑" panose="020B0503020204020204" charset="-122"/>
              </a:rPr>
              <a:t>而 作为商品又具有交换价值。</a:t>
            </a:r>
            <a:endParaRPr sz="2400">
              <a:latin typeface="微软雅黑" panose="020B0503020204020204" charset="-122"/>
              <a:cs typeface="微软雅黑" panose="020B0503020204020204" charset="-122"/>
            </a:endParaRPr>
          </a:p>
          <a:p>
            <a:pPr marL="118110" marR="5080" indent="713105">
              <a:lnSpc>
                <a:spcPts val="4030"/>
              </a:lnSpc>
              <a:spcBef>
                <a:spcPts val="245"/>
              </a:spcBef>
            </a:pPr>
            <a:r>
              <a:rPr sz="2400" b="1" spc="-10" dirty="0">
                <a:latin typeface="微软雅黑" panose="020B0503020204020204" charset="-122"/>
                <a:cs typeface="微软雅黑" panose="020B0503020204020204" charset="-122"/>
              </a:rPr>
              <a:t>交换价</a:t>
            </a:r>
            <a:r>
              <a:rPr sz="2400" b="1" spc="-5" dirty="0">
                <a:latin typeface="微软雅黑" panose="020B0503020204020204" charset="-122"/>
                <a:cs typeface="微软雅黑" panose="020B0503020204020204" charset="-122"/>
              </a:rPr>
              <a:t>值</a:t>
            </a:r>
            <a:r>
              <a:rPr sz="2400" spc="-10" dirty="0">
                <a:latin typeface="微软雅黑" panose="020B0503020204020204" charset="-122"/>
                <a:cs typeface="微软雅黑" panose="020B0503020204020204" charset="-122"/>
              </a:rPr>
              <a:t>表现为一种使用价值同另</a:t>
            </a:r>
            <a:r>
              <a:rPr sz="2400" dirty="0">
                <a:latin typeface="微软雅黑" panose="020B0503020204020204" charset="-122"/>
                <a:cs typeface="微软雅黑" panose="020B0503020204020204" charset="-122"/>
              </a:rPr>
              <a:t>一</a:t>
            </a:r>
            <a:r>
              <a:rPr sz="2400" spc="-10" dirty="0">
                <a:latin typeface="微软雅黑" panose="020B0503020204020204" charset="-122"/>
                <a:cs typeface="微软雅黑" panose="020B0503020204020204" charset="-122"/>
              </a:rPr>
              <a:t>种使</a:t>
            </a:r>
            <a:r>
              <a:rPr sz="2400" dirty="0">
                <a:latin typeface="微软雅黑" panose="020B0503020204020204" charset="-122"/>
                <a:cs typeface="微软雅黑" panose="020B0503020204020204" charset="-122"/>
              </a:rPr>
              <a:t>用</a:t>
            </a:r>
            <a:r>
              <a:rPr sz="2400" spc="-10" dirty="0">
                <a:latin typeface="微软雅黑" panose="020B0503020204020204" charset="-122"/>
                <a:cs typeface="微软雅黑" panose="020B0503020204020204" charset="-122"/>
              </a:rPr>
              <a:t>价值</a:t>
            </a:r>
            <a:r>
              <a:rPr sz="2400" spc="-5" dirty="0">
                <a:latin typeface="微软雅黑" panose="020B0503020204020204" charset="-122"/>
                <a:cs typeface="微软雅黑" panose="020B0503020204020204" charset="-122"/>
              </a:rPr>
              <a:t>相交换的量的比例关系。</a:t>
            </a:r>
            <a:endParaRPr sz="2400">
              <a:latin typeface="微软雅黑" panose="020B0503020204020204" charset="-122"/>
              <a:cs typeface="微软雅黑" panose="020B0503020204020204" charset="-122"/>
            </a:endParaRPr>
          </a:p>
          <a:p>
            <a:pPr marL="831215">
              <a:lnSpc>
                <a:spcPct val="100000"/>
              </a:lnSpc>
              <a:spcBef>
                <a:spcPts val="430"/>
              </a:spcBef>
            </a:pPr>
            <a:endParaRPr sz="2400" spc="-5" dirty="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29399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28673" name="Text Box 4"/>
          <p:cNvSpPr txBox="1"/>
          <p:nvPr/>
        </p:nvSpPr>
        <p:spPr>
          <a:xfrm>
            <a:off x="6944678" y="3566795"/>
            <a:ext cx="3673475" cy="579438"/>
          </a:xfrm>
          <a:prstGeom prst="rect">
            <a:avLst/>
          </a:prstGeom>
          <a:noFill/>
          <a:ln w="9525">
            <a:noFill/>
          </a:ln>
        </p:spPr>
        <p:txBody>
          <a:bodyPr anchor="t">
            <a:spAutoFit/>
          </a:bodyPr>
          <a:lstStyle/>
          <a:p>
            <a:pPr>
              <a:spcBef>
                <a:spcPct val="50000"/>
              </a:spcBef>
            </a:pPr>
            <a:r>
              <a:rPr lang="zh-CN" altLang="en-US" sz="3200" b="1" dirty="0">
                <a:latin typeface="Arial" panose="020B0604020202020204" pitchFamily="34" charset="0"/>
                <a:ea typeface="宋体" panose="02010600030101010101" pitchFamily="2" charset="-122"/>
              </a:rPr>
              <a:t>为什么是</a:t>
            </a:r>
            <a:r>
              <a:rPr lang="en-US" altLang="zh-CN" sz="3200" b="1" dirty="0">
                <a:latin typeface="Arial" panose="020B0604020202020204" pitchFamily="34" charset="0"/>
                <a:ea typeface="宋体" panose="02010600030101010101" pitchFamily="2" charset="-122"/>
              </a:rPr>
              <a:t>1=3</a:t>
            </a:r>
            <a:r>
              <a:rPr lang="zh-CN" altLang="en-US" sz="3200" b="1" dirty="0">
                <a:latin typeface="Arial" panose="020B0604020202020204" pitchFamily="34" charset="0"/>
                <a:ea typeface="宋体" panose="02010600030101010101" pitchFamily="2" charset="-122"/>
              </a:rPr>
              <a:t>？</a:t>
            </a:r>
            <a:endParaRPr lang="zh-CN" altLang="en-US" sz="3200" b="1" dirty="0">
              <a:latin typeface="Arial" panose="020B0604020202020204" pitchFamily="34" charset="0"/>
              <a:ea typeface="宋体" panose="02010600030101010101" pitchFamily="2" charset="-122"/>
            </a:endParaRPr>
          </a:p>
        </p:txBody>
      </p:sp>
      <p:pic>
        <p:nvPicPr>
          <p:cNvPr id="17413" name="Picture 5" descr="石斧2"/>
          <p:cNvPicPr>
            <a:picLocks noChangeAspect="1"/>
          </p:cNvPicPr>
          <p:nvPr/>
        </p:nvPicPr>
        <p:blipFill>
          <a:blip r:embed="rId2">
            <a:clrChange>
              <a:clrFrom>
                <a:srgbClr val="BBBEBB"/>
              </a:clrFrom>
              <a:clrTo>
                <a:srgbClr val="BBBEBB">
                  <a:alpha val="0"/>
                </a:srgbClr>
              </a:clrTo>
            </a:clrChange>
          </a:blip>
          <a:stretch>
            <a:fillRect/>
          </a:stretch>
        </p:blipFill>
        <p:spPr>
          <a:xfrm>
            <a:off x="9680258" y="1334453"/>
            <a:ext cx="2266950" cy="1760537"/>
          </a:xfrm>
          <a:prstGeom prst="rect">
            <a:avLst/>
          </a:prstGeom>
          <a:noFill/>
          <a:ln w="9525">
            <a:noFill/>
          </a:ln>
        </p:spPr>
      </p:pic>
      <p:graphicFrame>
        <p:nvGraphicFramePr>
          <p:cNvPr id="17414" name="Object 6"/>
          <p:cNvGraphicFramePr>
            <a:graphicFrameLocks noChangeAspect="1"/>
          </p:cNvGraphicFramePr>
          <p:nvPr/>
        </p:nvGraphicFramePr>
        <p:xfrm>
          <a:off x="5315585" y="1307465"/>
          <a:ext cx="2054225" cy="1787525"/>
        </p:xfrm>
        <a:graphic>
          <a:graphicData uri="http://schemas.openxmlformats.org/presentationml/2006/ole">
            <mc:AlternateContent xmlns:mc="http://schemas.openxmlformats.org/markup-compatibility/2006">
              <mc:Choice xmlns:v="urn:schemas-microsoft-com:vml" Requires="v">
                <p:oleObj spid="_x0000_s3084" name="" r:id="rId3" imgW="2933700" imgH="2552700" progId="">
                  <p:embed/>
                </p:oleObj>
              </mc:Choice>
              <mc:Fallback>
                <p:oleObj name="" r:id="rId3" imgW="2933700" imgH="2552700" progId="">
                  <p:embed/>
                  <p:pic>
                    <p:nvPicPr>
                      <p:cNvPr id="0" name="图片 3079"/>
                      <p:cNvPicPr/>
                      <p:nvPr/>
                    </p:nvPicPr>
                    <p:blipFill>
                      <a:blip r:embed="rId4">
                        <a:clrChange>
                          <a:clrFrom>
                            <a:srgbClr val="FFFFFF"/>
                          </a:clrFrom>
                          <a:clrTo>
                            <a:srgbClr val="FFFFFF">
                              <a:alpha val="0"/>
                            </a:srgbClr>
                          </a:clrTo>
                        </a:clrChange>
                      </a:blip>
                      <a:stretch>
                        <a:fillRect/>
                      </a:stretch>
                    </p:blipFill>
                    <p:spPr>
                      <a:xfrm>
                        <a:off x="5315585" y="1307465"/>
                        <a:ext cx="2054225" cy="1787525"/>
                      </a:xfrm>
                      <a:prstGeom prst="rect">
                        <a:avLst/>
                      </a:prstGeom>
                      <a:noFill/>
                      <a:ln w="38100">
                        <a:noFill/>
                        <a:miter/>
                      </a:ln>
                    </p:spPr>
                  </p:pic>
                </p:oleObj>
              </mc:Fallback>
            </mc:AlternateContent>
          </a:graphicData>
        </a:graphic>
      </p:graphicFrame>
      <p:sp>
        <p:nvSpPr>
          <p:cNvPr id="28676" name="Line 7"/>
          <p:cNvSpPr/>
          <p:nvPr/>
        </p:nvSpPr>
        <p:spPr>
          <a:xfrm>
            <a:off x="7467600" y="1920240"/>
            <a:ext cx="2313305" cy="693420"/>
          </a:xfrm>
          <a:prstGeom prst="line">
            <a:avLst/>
          </a:prstGeom>
          <a:ln w="9525" cap="flat" cmpd="sng">
            <a:solidFill>
              <a:srgbClr val="CC0000"/>
            </a:solidFill>
            <a:prstDash val="solid"/>
            <a:round/>
            <a:headEnd type="none" w="med" len="med"/>
            <a:tailEnd type="triangle" w="med" len="med"/>
          </a:ln>
        </p:spPr>
      </p:sp>
      <p:sp>
        <p:nvSpPr>
          <p:cNvPr id="28677" name="Line 8"/>
          <p:cNvSpPr/>
          <p:nvPr/>
        </p:nvSpPr>
        <p:spPr>
          <a:xfrm flipH="1">
            <a:off x="7520940" y="1920240"/>
            <a:ext cx="2159635" cy="693420"/>
          </a:xfrm>
          <a:prstGeom prst="line">
            <a:avLst/>
          </a:prstGeom>
          <a:ln w="9525" cap="flat" cmpd="sng">
            <a:solidFill>
              <a:schemeClr val="tx1"/>
            </a:solidFill>
            <a:prstDash val="solid"/>
            <a:round/>
            <a:headEnd type="none" w="med" len="med"/>
            <a:tailEnd type="triangle" w="med" len="med"/>
          </a:ln>
        </p:spPr>
      </p:sp>
      <p:sp>
        <p:nvSpPr>
          <p:cNvPr id="28678" name="Text Box 9"/>
          <p:cNvSpPr txBox="1"/>
          <p:nvPr/>
        </p:nvSpPr>
        <p:spPr>
          <a:xfrm>
            <a:off x="7952740" y="1550670"/>
            <a:ext cx="1152525" cy="519113"/>
          </a:xfrm>
          <a:prstGeom prst="rect">
            <a:avLst/>
          </a:prstGeom>
          <a:noFill/>
          <a:ln w="9525">
            <a:noFill/>
          </a:ln>
        </p:spPr>
        <p:txBody>
          <a:bodyPr anchor="t">
            <a:spAutoFit/>
          </a:bodyPr>
          <a:lstStyle/>
          <a:p>
            <a:pPr>
              <a:spcBef>
                <a:spcPct val="50000"/>
              </a:spcBef>
            </a:pPr>
            <a:r>
              <a:rPr lang="zh-CN" altLang="en-US" sz="2800" dirty="0">
                <a:latin typeface="Arial" panose="020B0604020202020204" pitchFamily="34" charset="0"/>
                <a:ea typeface="宋体" panose="02010600030101010101" pitchFamily="2" charset="-122"/>
              </a:rPr>
              <a:t>交换</a:t>
            </a:r>
            <a:endParaRPr lang="zh-CN" altLang="en-US" sz="2800" dirty="0">
              <a:latin typeface="Arial" panose="020B0604020202020204" pitchFamily="34" charset="0"/>
              <a:ea typeface="宋体" panose="02010600030101010101" pitchFamily="2" charset="-122"/>
            </a:endParaRPr>
          </a:p>
        </p:txBody>
      </p:sp>
      <p:sp>
        <p:nvSpPr>
          <p:cNvPr id="100" name="文本框 99"/>
          <p:cNvSpPr txBox="1"/>
          <p:nvPr/>
        </p:nvSpPr>
        <p:spPr>
          <a:xfrm>
            <a:off x="5449253" y="4960620"/>
            <a:ext cx="6665912" cy="828675"/>
          </a:xfrm>
          <a:prstGeom prst="rect">
            <a:avLst/>
          </a:prstGeom>
          <a:noFill/>
          <a:ln w="9525">
            <a:noFill/>
          </a:ln>
        </p:spPr>
        <p:txBody>
          <a:bodyPr anchor="t">
            <a:spAutoFit/>
          </a:bodyPr>
          <a:lstStyle/>
          <a:p>
            <a:r>
              <a:rPr lang="zh-CN" altLang="zh-CN" sz="2400" dirty="0">
                <a:latin typeface="Calibri" panose="020F0502020204030204" charset="0"/>
                <a:ea typeface="宋体" panose="02010600030101010101" pitchFamily="2" charset="-122"/>
              </a:rPr>
              <a:t>交易双方基于自己的付出量而估算对方产品所值，通过讨价还价寻找不同使用价值的公约数。</a:t>
            </a:r>
            <a:endParaRPr lang="zh-CN" altLang="en-US" sz="2400" dirty="0">
              <a:latin typeface="Calibri" panose="020F050202020403020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741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74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0"/>
                                        </p:tgtEl>
                                        <p:attrNameLst>
                                          <p:attrName>style.visibility</p:attrName>
                                        </p:attrNameLst>
                                      </p:cBhvr>
                                      <p:to>
                                        <p:strVal val="visible"/>
                                      </p:to>
                                    </p:set>
                                    <p:anim calcmode="lin" valueType="num">
                                      <p:cBhvr additive="base">
                                        <p:cTn id="14" dur="500" fill="hold"/>
                                        <p:tgtEl>
                                          <p:spTgt spid="100"/>
                                        </p:tgtEl>
                                        <p:attrNameLst>
                                          <p:attrName>ppt_x</p:attrName>
                                        </p:attrNameLst>
                                      </p:cBhvr>
                                      <p:tavLst>
                                        <p:tav tm="0">
                                          <p:val>
                                            <p:strVal val="#ppt_x"/>
                                          </p:val>
                                        </p:tav>
                                        <p:tav tm="100000">
                                          <p:val>
                                            <p:strVal val="#ppt_x"/>
                                          </p:val>
                                        </p:tav>
                                      </p:tavLst>
                                    </p:anim>
                                    <p:anim calcmode="lin" valueType="num">
                                      <p:cBhvr additive="base">
                                        <p:cTn id="15"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530288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p:nvPr/>
        </p:nvSpPr>
        <p:spPr>
          <a:xfrm>
            <a:off x="927100" y="915670"/>
            <a:ext cx="6336665" cy="519049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（3）价值</a:t>
            </a:r>
            <a:endParaRPr sz="2300">
              <a:latin typeface="微软雅黑" panose="020B0503020204020204" charset="-122"/>
              <a:cs typeface="微软雅黑" panose="020B0503020204020204" charset="-122"/>
            </a:endParaRPr>
          </a:p>
          <a:p>
            <a:pPr marL="51435" marR="5080" indent="713105">
              <a:lnSpc>
                <a:spcPts val="4030"/>
              </a:lnSpc>
              <a:spcBef>
                <a:spcPts val="250"/>
              </a:spcBef>
            </a:pPr>
            <a:r>
              <a:rPr sz="2800" b="1" spc="-10" dirty="0">
                <a:latin typeface="微软雅黑" panose="020B0503020204020204" charset="-122"/>
                <a:cs typeface="微软雅黑" panose="020B0503020204020204" charset="-122"/>
              </a:rPr>
              <a:t>价值</a:t>
            </a:r>
            <a:r>
              <a:rPr sz="2800" spc="-10" dirty="0">
                <a:latin typeface="微软雅黑" panose="020B0503020204020204" charset="-122"/>
                <a:cs typeface="微软雅黑" panose="020B0503020204020204" charset="-122"/>
              </a:rPr>
              <a:t>是凝结在商品中</a:t>
            </a:r>
            <a:r>
              <a:rPr sz="2800" spc="-5" dirty="0">
                <a:latin typeface="微软雅黑" panose="020B0503020204020204" charset="-122"/>
                <a:cs typeface="微软雅黑" panose="020B0503020204020204" charset="-122"/>
              </a:rPr>
              <a:t>的</a:t>
            </a:r>
            <a:r>
              <a:rPr sz="2800" b="1" spc="-5" dirty="0">
                <a:latin typeface="微软雅黑" panose="020B0503020204020204" charset="-122"/>
                <a:cs typeface="微软雅黑" panose="020B0503020204020204" charset="-122"/>
              </a:rPr>
              <a:t>无差别</a:t>
            </a:r>
            <a:r>
              <a:rPr sz="2800" b="1" spc="-15" dirty="0">
                <a:latin typeface="微软雅黑" panose="020B0503020204020204" charset="-122"/>
                <a:cs typeface="微软雅黑" panose="020B0503020204020204" charset="-122"/>
              </a:rPr>
              <a:t>的</a:t>
            </a:r>
            <a:r>
              <a:rPr sz="2800" b="1" spc="-5" dirty="0">
                <a:latin typeface="微软雅黑" panose="020B0503020204020204" charset="-122"/>
                <a:cs typeface="微软雅黑" panose="020B0503020204020204" charset="-122"/>
              </a:rPr>
              <a:t>人类劳动</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价值之间在质上是相同的，只有量上的差别，因</a:t>
            </a:r>
            <a:r>
              <a:rPr sz="2800" dirty="0">
                <a:latin typeface="微软雅黑" panose="020B0503020204020204" charset="-122"/>
                <a:cs typeface="微软雅黑" panose="020B0503020204020204" charset="-122"/>
              </a:rPr>
              <a:t>而</a:t>
            </a:r>
            <a:r>
              <a:rPr sz="2800" spc="-5" dirty="0">
                <a:latin typeface="微软雅黑" panose="020B0503020204020204" charset="-122"/>
                <a:cs typeface="微软雅黑" panose="020B0503020204020204" charset="-122"/>
              </a:rPr>
              <a:t>它们</a:t>
            </a:r>
            <a:r>
              <a:rPr sz="2800" dirty="0">
                <a:latin typeface="微软雅黑" panose="020B0503020204020204" charset="-122"/>
                <a:cs typeface="微软雅黑" panose="020B0503020204020204" charset="-122"/>
              </a:rPr>
              <a:t>可</a:t>
            </a:r>
            <a:r>
              <a:rPr sz="2800" spc="-5" dirty="0">
                <a:latin typeface="微软雅黑" panose="020B0503020204020204" charset="-122"/>
                <a:cs typeface="微软雅黑" panose="020B0503020204020204" charset="-122"/>
              </a:rPr>
              <a:t>以相</a:t>
            </a:r>
            <a:r>
              <a:rPr sz="2800" dirty="0">
                <a:latin typeface="微软雅黑" panose="020B0503020204020204" charset="-122"/>
                <a:cs typeface="微软雅黑" panose="020B0503020204020204" charset="-122"/>
              </a:rPr>
              <a:t>互</a:t>
            </a:r>
            <a:r>
              <a:rPr sz="2800" spc="-5" dirty="0">
                <a:latin typeface="微软雅黑" panose="020B0503020204020204" charset="-122"/>
                <a:cs typeface="微软雅黑" panose="020B0503020204020204" charset="-122"/>
              </a:rPr>
              <a:t>比较。</a:t>
            </a:r>
            <a:endParaRPr sz="2800">
              <a:latin typeface="微软雅黑" panose="020B0503020204020204" charset="-122"/>
              <a:cs typeface="微软雅黑" panose="020B0503020204020204" charset="-122"/>
            </a:endParaRPr>
          </a:p>
          <a:p>
            <a:pPr marL="51435" marR="6985" indent="713105">
              <a:lnSpc>
                <a:spcPts val="4030"/>
              </a:lnSpc>
              <a:spcBef>
                <a:spcPts val="5"/>
              </a:spcBef>
            </a:pPr>
            <a:r>
              <a:rPr sz="2800" spc="-5" dirty="0">
                <a:latin typeface="微软雅黑" panose="020B0503020204020204" charset="-122"/>
                <a:cs typeface="微软雅黑" panose="020B0503020204020204" charset="-122"/>
              </a:rPr>
              <a:t>价值是商品所特有的社会属性，它</a:t>
            </a:r>
            <a:r>
              <a:rPr sz="2800" dirty="0">
                <a:latin typeface="微软雅黑" panose="020B0503020204020204" charset="-122"/>
                <a:cs typeface="微软雅黑" panose="020B0503020204020204" charset="-122"/>
              </a:rPr>
              <a:t>在</a:t>
            </a:r>
            <a:r>
              <a:rPr sz="2800" spc="-5" dirty="0">
                <a:latin typeface="微软雅黑" panose="020B0503020204020204" charset="-122"/>
                <a:cs typeface="微软雅黑" panose="020B0503020204020204" charset="-122"/>
              </a:rPr>
              <a:t>本质</a:t>
            </a:r>
            <a:r>
              <a:rPr sz="2800" dirty="0">
                <a:latin typeface="微软雅黑" panose="020B0503020204020204" charset="-122"/>
                <a:cs typeface="微软雅黑" panose="020B0503020204020204" charset="-122"/>
              </a:rPr>
              <a:t>上</a:t>
            </a:r>
            <a:r>
              <a:rPr sz="2800" spc="-5" dirty="0">
                <a:latin typeface="微软雅黑" panose="020B0503020204020204" charset="-122"/>
                <a:cs typeface="微软雅黑" panose="020B0503020204020204" charset="-122"/>
              </a:rPr>
              <a:t>体现</a:t>
            </a:r>
            <a:r>
              <a:rPr sz="2800" dirty="0">
                <a:latin typeface="微软雅黑" panose="020B0503020204020204" charset="-122"/>
                <a:cs typeface="微软雅黑" panose="020B0503020204020204" charset="-122"/>
              </a:rPr>
              <a:t>了</a:t>
            </a:r>
            <a:r>
              <a:rPr sz="2800" spc="-5" dirty="0">
                <a:latin typeface="微软雅黑" panose="020B0503020204020204" charset="-122"/>
                <a:cs typeface="微软雅黑" panose="020B0503020204020204" charset="-122"/>
              </a:rPr>
              <a:t>生产者</a:t>
            </a:r>
            <a:r>
              <a:rPr sz="2800" spc="-10" dirty="0">
                <a:latin typeface="微软雅黑" panose="020B0503020204020204" charset="-122"/>
                <a:cs typeface="微软雅黑" panose="020B0503020204020204" charset="-122"/>
              </a:rPr>
              <a:t>之间的社会经济关系。</a:t>
            </a:r>
            <a:endParaRPr sz="2800">
              <a:latin typeface="微软雅黑" panose="020B0503020204020204" charset="-122"/>
              <a:cs typeface="微软雅黑" panose="020B0503020204020204" charset="-122"/>
            </a:endParaRPr>
          </a:p>
          <a:p>
            <a:pPr marL="51435" marR="6985" indent="713105">
              <a:lnSpc>
                <a:spcPts val="4030"/>
              </a:lnSpc>
              <a:spcBef>
                <a:spcPts val="5"/>
              </a:spcBef>
            </a:pPr>
            <a:r>
              <a:rPr sz="2800" spc="-5" dirty="0">
                <a:latin typeface="微软雅黑" panose="020B0503020204020204" charset="-122"/>
                <a:cs typeface="微软雅黑" panose="020B0503020204020204" charset="-122"/>
              </a:rPr>
              <a:t>交换价值和价值的关系是：价值是</a:t>
            </a:r>
            <a:r>
              <a:rPr sz="2800" dirty="0">
                <a:latin typeface="微软雅黑" panose="020B0503020204020204" charset="-122"/>
                <a:cs typeface="微软雅黑" panose="020B0503020204020204" charset="-122"/>
              </a:rPr>
              <a:t>交</a:t>
            </a:r>
            <a:r>
              <a:rPr sz="2800" spc="-5" dirty="0">
                <a:latin typeface="微软雅黑" panose="020B0503020204020204" charset="-122"/>
                <a:cs typeface="微软雅黑" panose="020B0503020204020204" charset="-122"/>
              </a:rPr>
              <a:t>换价</a:t>
            </a:r>
            <a:r>
              <a:rPr sz="2800" dirty="0">
                <a:latin typeface="微软雅黑" panose="020B0503020204020204" charset="-122"/>
                <a:cs typeface="微软雅黑" panose="020B0503020204020204" charset="-122"/>
              </a:rPr>
              <a:t>值</a:t>
            </a:r>
            <a:r>
              <a:rPr sz="2800" spc="-5" dirty="0">
                <a:latin typeface="微软雅黑" panose="020B0503020204020204" charset="-122"/>
                <a:cs typeface="微软雅黑" panose="020B0503020204020204" charset="-122"/>
              </a:rPr>
              <a:t>的基</a:t>
            </a:r>
            <a:r>
              <a:rPr sz="2800" dirty="0">
                <a:latin typeface="微软雅黑" panose="020B0503020204020204" charset="-122"/>
                <a:cs typeface="微软雅黑" panose="020B0503020204020204" charset="-122"/>
              </a:rPr>
              <a:t>础</a:t>
            </a:r>
            <a:r>
              <a:rPr sz="2800" spc="-5" dirty="0">
                <a:latin typeface="微软雅黑" panose="020B0503020204020204" charset="-122"/>
                <a:cs typeface="微软雅黑" panose="020B0503020204020204" charset="-122"/>
              </a:rPr>
              <a:t>，交换价值是价值的表现形式。</a:t>
            </a:r>
            <a:endParaRPr sz="2800">
              <a:latin typeface="微软雅黑" panose="020B0503020204020204" charset="-122"/>
              <a:cs typeface="微软雅黑" panose="020B0503020204020204" charset="-122"/>
            </a:endParaRPr>
          </a:p>
        </p:txBody>
      </p:sp>
      <p:sp>
        <p:nvSpPr>
          <p:cNvPr id="18509" name="Oval 77"/>
          <p:cNvSpPr>
            <a:spLocks noChangeArrowheads="1"/>
          </p:cNvSpPr>
          <p:nvPr/>
        </p:nvSpPr>
        <p:spPr bwMode="auto">
          <a:xfrm>
            <a:off x="8736330" y="5302250"/>
            <a:ext cx="2133600" cy="914400"/>
          </a:xfrm>
          <a:prstGeom prst="ellipse">
            <a:avLst/>
          </a:prstGeom>
          <a:noFill/>
          <a:ln w="9525">
            <a:noFill/>
            <a:round/>
          </a:ln>
          <a:effectLst>
            <a:outerShdw dist="35921" dir="2700000" algn="ctr" rotWithShape="0">
              <a:schemeClr val="tx1"/>
            </a:outerShdw>
          </a:effectLst>
        </p:spPr>
        <p:txBody>
          <a:bodyPr wrap="none" bIns="180000" anchor="ctr" anchorCtr="1"/>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5400" b="1" i="0" u="none" strike="noStrike" kern="1200" cap="none" spc="0" normalizeH="0" baseline="0" noProof="0">
                <a:ln>
                  <a:noFill/>
                </a:ln>
                <a:solidFill>
                  <a:schemeClr val="bg1"/>
                </a:solidFill>
                <a:effectLst>
                  <a:outerShdw blurRad="38100" dist="38100" dir="2700000" algn="tl">
                    <a:srgbClr val="C0C0C0"/>
                  </a:outerShdw>
                </a:effectLst>
                <a:uLnTx/>
                <a:uFillTx/>
                <a:latin typeface="隶书" panose="02010509060101010101" pitchFamily="49" charset="-122"/>
                <a:ea typeface="隶书" panose="02010509060101010101" pitchFamily="49" charset="-122"/>
                <a:cs typeface="Arial" panose="020B0604020202020204" pitchFamily="34" charset="0"/>
                <a:sym typeface="+mn-ea"/>
              </a:rPr>
              <a:t>价值</a:t>
            </a:r>
            <a:endParaRPr kumimoji="0" lang="zh-CN" altLang="en-US" sz="5400" b="1" i="0" u="none" strike="noStrike" kern="1200" cap="none" spc="0" normalizeH="0" baseline="0" noProof="0">
              <a:ln>
                <a:noFill/>
              </a:ln>
              <a:solidFill>
                <a:schemeClr val="bg1"/>
              </a:solidFill>
              <a:effectLst>
                <a:outerShdw blurRad="38100" dist="38100" dir="2700000" algn="tl">
                  <a:srgbClr val="C0C0C0"/>
                </a:outerShdw>
              </a:effectLst>
              <a:uLnTx/>
              <a:uFillTx/>
              <a:latin typeface="隶书" panose="02010509060101010101" pitchFamily="49" charset="-122"/>
              <a:ea typeface="隶书" panose="02010509060101010101" pitchFamily="49" charset="-122"/>
              <a:cs typeface="Arial" panose="020B0604020202020204" pitchFamily="34" charset="0"/>
              <a:sym typeface="+mn-ea"/>
            </a:endParaRPr>
          </a:p>
        </p:txBody>
      </p:sp>
      <p:sp>
        <p:nvSpPr>
          <p:cNvPr id="18510" name="Text Box 78"/>
          <p:cNvSpPr txBox="1">
            <a:spLocks noChangeArrowheads="1"/>
          </p:cNvSpPr>
          <p:nvPr/>
        </p:nvSpPr>
        <p:spPr bwMode="auto">
          <a:xfrm>
            <a:off x="8574405" y="1989138"/>
            <a:ext cx="2286000" cy="679450"/>
          </a:xfrm>
          <a:prstGeom prst="rect">
            <a:avLst/>
          </a:prstGeom>
          <a:solidFill>
            <a:schemeClr val="hlink"/>
          </a:solidFill>
          <a:ln w="38100" cmpd="sng">
            <a:solidFill>
              <a:schemeClr val="bg1"/>
            </a:solidFill>
            <a:miter lim="800000"/>
          </a:ln>
          <a:effectLst>
            <a:outerShdw dist="107763" dir="18900000" algn="ctr" rotWithShape="0">
              <a:schemeClr val="bg2">
                <a:alpha val="50000"/>
              </a:schemeClr>
            </a:outerShdw>
          </a:effectLst>
        </p:spPr>
        <p:txBody>
          <a:bodyPr>
            <a:spAutoFit/>
          </a:bodyPr>
          <a:lstStyle/>
          <a:p>
            <a:pPr marR="0" algn="ctr" defTabSz="914400">
              <a:spcBef>
                <a:spcPct val="50000"/>
              </a:spcBef>
              <a:buClrTx/>
              <a:buSzTx/>
              <a:defRPr/>
            </a:pPr>
            <a:r>
              <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rPr>
              <a:t>共同的质</a:t>
            </a:r>
            <a:endPar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endParaRPr>
          </a:p>
        </p:txBody>
      </p:sp>
      <p:sp>
        <p:nvSpPr>
          <p:cNvPr id="18511" name="Text Box 79"/>
          <p:cNvSpPr txBox="1">
            <a:spLocks noChangeArrowheads="1"/>
          </p:cNvSpPr>
          <p:nvPr/>
        </p:nvSpPr>
        <p:spPr bwMode="auto">
          <a:xfrm>
            <a:off x="8574405" y="3043238"/>
            <a:ext cx="2286000" cy="679450"/>
          </a:xfrm>
          <a:prstGeom prst="rect">
            <a:avLst/>
          </a:prstGeom>
          <a:solidFill>
            <a:schemeClr val="hlink"/>
          </a:solidFill>
          <a:ln w="38100" cmpd="sng">
            <a:solidFill>
              <a:schemeClr val="bg1"/>
            </a:solidFill>
            <a:miter lim="800000"/>
          </a:ln>
          <a:effectLst>
            <a:outerShdw dist="107763" dir="18900000" algn="ctr" rotWithShape="0">
              <a:schemeClr val="bg2">
                <a:alpha val="50000"/>
              </a:schemeClr>
            </a:outerShdw>
          </a:effectLst>
        </p:spPr>
        <p:txBody>
          <a:bodyPr>
            <a:spAutoFit/>
          </a:bodyPr>
          <a:lstStyle/>
          <a:p>
            <a:pPr marR="0" algn="ctr" defTabSz="914400">
              <a:spcBef>
                <a:spcPct val="50000"/>
              </a:spcBef>
              <a:buClrTx/>
              <a:buSzTx/>
              <a:defRPr/>
            </a:pPr>
            <a:r>
              <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rPr>
              <a:t>劳动产品</a:t>
            </a:r>
            <a:endPar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endParaRPr>
          </a:p>
        </p:txBody>
      </p:sp>
      <p:sp>
        <p:nvSpPr>
          <p:cNvPr id="18512" name="Text Box 80"/>
          <p:cNvSpPr txBox="1">
            <a:spLocks noChangeArrowheads="1"/>
          </p:cNvSpPr>
          <p:nvPr/>
        </p:nvSpPr>
        <p:spPr bwMode="auto">
          <a:xfrm>
            <a:off x="8342630" y="4141788"/>
            <a:ext cx="2743200" cy="679450"/>
          </a:xfrm>
          <a:prstGeom prst="rect">
            <a:avLst/>
          </a:prstGeom>
          <a:solidFill>
            <a:schemeClr val="hlink"/>
          </a:solidFill>
          <a:ln w="38100" cmpd="sng">
            <a:solidFill>
              <a:schemeClr val="bg1"/>
            </a:solidFill>
            <a:miter lim="800000"/>
          </a:ln>
          <a:effectLst>
            <a:outerShdw dist="107763" dir="18900000" algn="ctr" rotWithShape="0">
              <a:schemeClr val="bg2">
                <a:alpha val="50000"/>
              </a:schemeClr>
            </a:outerShdw>
          </a:effectLst>
        </p:spPr>
        <p:txBody>
          <a:bodyPr>
            <a:spAutoFit/>
          </a:bodyPr>
          <a:lstStyle/>
          <a:p>
            <a:pPr marR="0" algn="ctr" defTabSz="914400">
              <a:spcBef>
                <a:spcPct val="50000"/>
              </a:spcBef>
              <a:buClrTx/>
              <a:buSzTx/>
              <a:defRPr/>
            </a:pPr>
            <a:r>
              <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rPr>
              <a:t>凝结着劳动</a:t>
            </a:r>
            <a:endPar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endParaRPr>
          </a:p>
        </p:txBody>
      </p:sp>
      <p:sp>
        <p:nvSpPr>
          <p:cNvPr id="18513" name="AutoShape 81"/>
          <p:cNvSpPr/>
          <p:nvPr/>
        </p:nvSpPr>
        <p:spPr>
          <a:xfrm>
            <a:off x="9357043" y="1531938"/>
            <a:ext cx="663575" cy="384175"/>
          </a:xfrm>
          <a:prstGeom prst="downArrow">
            <a:avLst>
              <a:gd name="adj1" fmla="val 50000"/>
              <a:gd name="adj2" fmla="val 25000"/>
            </a:avLst>
          </a:prstGeom>
          <a:solidFill>
            <a:schemeClr val="hlink"/>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8514" name="AutoShape 82"/>
          <p:cNvSpPr/>
          <p:nvPr/>
        </p:nvSpPr>
        <p:spPr>
          <a:xfrm>
            <a:off x="9357043" y="2682875"/>
            <a:ext cx="663575" cy="385763"/>
          </a:xfrm>
          <a:prstGeom prst="downArrow">
            <a:avLst>
              <a:gd name="adj1" fmla="val 50000"/>
              <a:gd name="adj2" fmla="val 25000"/>
            </a:avLst>
          </a:prstGeom>
          <a:solidFill>
            <a:schemeClr val="hlink"/>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8515" name="AutoShape 83"/>
          <p:cNvSpPr/>
          <p:nvPr/>
        </p:nvSpPr>
        <p:spPr>
          <a:xfrm>
            <a:off x="9357043" y="3727450"/>
            <a:ext cx="663575" cy="385763"/>
          </a:xfrm>
          <a:prstGeom prst="downArrow">
            <a:avLst>
              <a:gd name="adj1" fmla="val 50000"/>
              <a:gd name="adj2" fmla="val 25000"/>
            </a:avLst>
          </a:prstGeom>
          <a:solidFill>
            <a:schemeClr val="hlink"/>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8516" name="AutoShape 84"/>
          <p:cNvSpPr/>
          <p:nvPr/>
        </p:nvSpPr>
        <p:spPr>
          <a:xfrm>
            <a:off x="9357043" y="4792663"/>
            <a:ext cx="663575" cy="385762"/>
          </a:xfrm>
          <a:prstGeom prst="downArrow">
            <a:avLst>
              <a:gd name="adj1" fmla="val 50000"/>
              <a:gd name="adj2" fmla="val 25000"/>
            </a:avLst>
          </a:prstGeom>
          <a:solidFill>
            <a:schemeClr val="hlink"/>
          </a:solidFill>
          <a:ln w="9525">
            <a:noFill/>
          </a:ln>
        </p:spPr>
        <p:txBody>
          <a:bodyPr wrap="none" anchor="ctr"/>
          <a:lstStyle/>
          <a:p>
            <a:endParaRPr lang="zh-CN" altLang="en-US" dirty="0">
              <a:latin typeface="Arial" panose="020B0604020202020204" pitchFamily="34" charset="0"/>
              <a:ea typeface="宋体" panose="02010600030101010101" pitchFamily="2" charset="-122"/>
            </a:endParaRPr>
          </a:p>
        </p:txBody>
      </p:sp>
      <p:sp>
        <p:nvSpPr>
          <p:cNvPr id="18517" name="Text Box 85"/>
          <p:cNvSpPr txBox="1">
            <a:spLocks noChangeArrowheads="1"/>
          </p:cNvSpPr>
          <p:nvPr/>
        </p:nvSpPr>
        <p:spPr bwMode="auto">
          <a:xfrm>
            <a:off x="8723630" y="846138"/>
            <a:ext cx="1981200" cy="679450"/>
          </a:xfrm>
          <a:prstGeom prst="rect">
            <a:avLst/>
          </a:prstGeom>
          <a:solidFill>
            <a:schemeClr val="hlink"/>
          </a:solidFill>
          <a:ln w="38100" cmpd="sng">
            <a:solidFill>
              <a:schemeClr val="bg1"/>
            </a:solidFill>
            <a:miter lim="800000"/>
          </a:ln>
          <a:effectLst>
            <a:outerShdw dist="107763" dir="18900000" algn="ctr" rotWithShape="0">
              <a:schemeClr val="bg2">
                <a:alpha val="50000"/>
              </a:schemeClr>
            </a:outerShdw>
          </a:effectLst>
        </p:spPr>
        <p:txBody>
          <a:bodyPr>
            <a:spAutoFit/>
          </a:bodyPr>
          <a:lstStyle/>
          <a:p>
            <a:pPr marR="0" algn="ctr" defTabSz="914400">
              <a:spcBef>
                <a:spcPct val="50000"/>
              </a:spcBef>
              <a:buClrTx/>
              <a:buSzTx/>
              <a:defRPr/>
            </a:pPr>
            <a:r>
              <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rPr>
              <a:t>交   换</a:t>
            </a:r>
            <a:endParaRPr kumimoji="0" lang="zh-CN" altLang="en-US" sz="3600" b="1" kern="1200" cap="none" spc="0" normalizeH="0" baseline="0" noProof="0">
              <a:solidFill>
                <a:schemeClr val="bg1"/>
              </a:solidFill>
              <a:effectLst>
                <a:outerShdw blurRad="38100" dist="38100" dir="2700000" algn="tl">
                  <a:srgbClr val="000000"/>
                </a:outerShdw>
              </a:effectLst>
              <a:latin typeface="隶书" panose="02010509060101010101" pitchFamily="49" charset="-122"/>
              <a:ea typeface="隶书" panose="02010509060101010101" pitchFamily="49" charset="-122"/>
              <a:cs typeface="Arial" panose="020B0604020202020204" pitchFamily="34" charset="0"/>
              <a:sym typeface="+mn-ea"/>
            </a:endParaRPr>
          </a:p>
        </p:txBody>
      </p:sp>
      <p:graphicFrame>
        <p:nvGraphicFramePr>
          <p:cNvPr id="18507" name="Object 75"/>
          <p:cNvGraphicFramePr>
            <a:graphicFrameLocks noChangeAspect="1"/>
          </p:cNvGraphicFramePr>
          <p:nvPr/>
        </p:nvGraphicFramePr>
        <p:xfrm>
          <a:off x="7228840" y="567690"/>
          <a:ext cx="1494790" cy="1301115"/>
        </p:xfrm>
        <a:graphic>
          <a:graphicData uri="http://schemas.openxmlformats.org/presentationml/2006/ole">
            <mc:AlternateContent xmlns:mc="http://schemas.openxmlformats.org/markup-compatibility/2006">
              <mc:Choice xmlns:v="urn:schemas-microsoft-com:vml" Requires="v">
                <p:oleObj spid="_x0000_s4099" name="" r:id="rId2" imgW="2933700" imgH="2552700" progId="">
                  <p:embed/>
                </p:oleObj>
              </mc:Choice>
              <mc:Fallback>
                <p:oleObj name="" r:id="rId2" imgW="2933700" imgH="2552700" progId="">
                  <p:embed/>
                  <p:pic>
                    <p:nvPicPr>
                      <p:cNvPr id="0" name="图片 3075"/>
                      <p:cNvPicPr/>
                      <p:nvPr/>
                    </p:nvPicPr>
                    <p:blipFill>
                      <a:blip r:embed="rId3">
                        <a:clrChange>
                          <a:clrFrom>
                            <a:srgbClr val="FFFFFF"/>
                          </a:clrFrom>
                          <a:clrTo>
                            <a:srgbClr val="FFFFFF">
                              <a:alpha val="0"/>
                            </a:srgbClr>
                          </a:clrTo>
                        </a:clrChange>
                      </a:blip>
                      <a:stretch>
                        <a:fillRect/>
                      </a:stretch>
                    </p:blipFill>
                    <p:spPr>
                      <a:xfrm>
                        <a:off x="7228840" y="567690"/>
                        <a:ext cx="1494790" cy="1301115"/>
                      </a:xfrm>
                      <a:prstGeom prst="rect">
                        <a:avLst/>
                      </a:prstGeom>
                      <a:noFill/>
                      <a:ln w="38100">
                        <a:noFill/>
                        <a:miter/>
                      </a:ln>
                    </p:spPr>
                  </p:pic>
                </p:oleObj>
              </mc:Fallback>
            </mc:AlternateContent>
          </a:graphicData>
        </a:graphic>
      </p:graphicFrame>
      <p:pic>
        <p:nvPicPr>
          <p:cNvPr id="18508" name="Picture 76" descr="石斧2"/>
          <p:cNvPicPr>
            <a:picLocks noChangeAspect="1"/>
          </p:cNvPicPr>
          <p:nvPr/>
        </p:nvPicPr>
        <p:blipFill>
          <a:blip r:embed="rId4">
            <a:clrChange>
              <a:clrFrom>
                <a:srgbClr val="BBBEBB"/>
              </a:clrFrom>
              <a:clrTo>
                <a:srgbClr val="BBBEBB">
                  <a:alpha val="0"/>
                </a:srgbClr>
              </a:clrTo>
            </a:clrChange>
          </a:blip>
          <a:stretch>
            <a:fillRect/>
          </a:stretch>
        </p:blipFill>
        <p:spPr>
          <a:xfrm>
            <a:off x="10767695" y="455295"/>
            <a:ext cx="1386205" cy="107696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grpId="0" nodeType="afterEffect">
                                  <p:stCondLst>
                                    <p:cond delay="0"/>
                                  </p:stCondLst>
                                  <p:childTnLst>
                                    <p:set>
                                      <p:cBhvr>
                                        <p:cTn id="6" dur="1" fill="hold">
                                          <p:stCondLst>
                                            <p:cond delay="0"/>
                                          </p:stCondLst>
                                        </p:cTn>
                                        <p:tgtEl>
                                          <p:spTgt spid="18517"/>
                                        </p:tgtEl>
                                        <p:attrNameLst>
                                          <p:attrName>style.visibility</p:attrName>
                                        </p:attrNameLst>
                                      </p:cBhvr>
                                      <p:to>
                                        <p:strVal val="visible"/>
                                      </p:to>
                                    </p:set>
                                    <p:anim calcmode="lin" valueType="num">
                                      <p:cBhvr>
                                        <p:cTn id="7" dur="5000" fill="hold"/>
                                        <p:tgtEl>
                                          <p:spTgt spid="18517"/>
                                        </p:tgtEl>
                                        <p:attrNameLst>
                                          <p:attrName>ppt_w</p:attrName>
                                        </p:attrNameLst>
                                      </p:cBhvr>
                                      <p:tavLst>
                                        <p:tav tm="0" fmla="#ppt_w*sin(2.5*pi*$)">
                                          <p:val>
                                            <p:fltVal val="0"/>
                                          </p:val>
                                        </p:tav>
                                        <p:tav tm="100000">
                                          <p:val>
                                            <p:fltVal val="1"/>
                                          </p:val>
                                        </p:tav>
                                      </p:tavLst>
                                    </p:anim>
                                    <p:anim calcmode="lin" valueType="num">
                                      <p:cBhvr>
                                        <p:cTn id="8" dur="5000" fill="hold"/>
                                        <p:tgtEl>
                                          <p:spTgt spid="18517"/>
                                        </p:tgtEl>
                                        <p:attrNameLst>
                                          <p:attrName>ppt_h</p:attrName>
                                        </p:attrNameLst>
                                      </p:cBhvr>
                                      <p:tavLst>
                                        <p:tav tm="0">
                                          <p:val>
                                            <p:strVal val="#ppt_h"/>
                                          </p:val>
                                        </p:tav>
                                        <p:tav tm="100000">
                                          <p:val>
                                            <p:strVal val="#ppt_h"/>
                                          </p:val>
                                        </p:tav>
                                      </p:tavLst>
                                    </p:anim>
                                  </p:childTnLst>
                                </p:cTn>
                              </p:par>
                            </p:childTnLst>
                          </p:cTn>
                        </p:par>
                        <p:par>
                          <p:cTn id="9" fill="hold">
                            <p:stCondLst>
                              <p:cond delay="5000"/>
                            </p:stCondLst>
                            <p:childTnLst>
                              <p:par>
                                <p:cTn id="10" presetID="12" presetClass="entr" presetSubtype="1" fill="hold" grpId="0" nodeType="afterEffect">
                                  <p:stCondLst>
                                    <p:cond delay="0"/>
                                  </p:stCondLst>
                                  <p:childTnLst>
                                    <p:set>
                                      <p:cBhvr>
                                        <p:cTn id="11" dur="1" fill="hold">
                                          <p:stCondLst>
                                            <p:cond delay="0"/>
                                          </p:stCondLst>
                                        </p:cTn>
                                        <p:tgtEl>
                                          <p:spTgt spid="18513"/>
                                        </p:tgtEl>
                                        <p:attrNameLst>
                                          <p:attrName>style.visibility</p:attrName>
                                        </p:attrNameLst>
                                      </p:cBhvr>
                                      <p:to>
                                        <p:strVal val="visible"/>
                                      </p:to>
                                    </p:set>
                                    <p:animEffect transition="in" filter="slide(fromTop)">
                                      <p:cBhvr>
                                        <p:cTn id="12" dur="500"/>
                                        <p:tgtEl>
                                          <p:spTgt spid="18513"/>
                                        </p:tgtEl>
                                      </p:cBhvr>
                                    </p:animEffect>
                                  </p:childTnLst>
                                </p:cTn>
                              </p:par>
                            </p:childTnLst>
                          </p:cTn>
                        </p:par>
                        <p:par>
                          <p:cTn id="13" fill="hold">
                            <p:stCondLst>
                              <p:cond delay="5500"/>
                            </p:stCondLst>
                            <p:childTnLst>
                              <p:par>
                                <p:cTn id="14" presetID="16" presetClass="entr" presetSubtype="37" fill="hold" grpId="0" nodeType="afterEffect">
                                  <p:stCondLst>
                                    <p:cond delay="0"/>
                                  </p:stCondLst>
                                  <p:childTnLst>
                                    <p:set>
                                      <p:cBhvr>
                                        <p:cTn id="15" dur="1" fill="hold">
                                          <p:stCondLst>
                                            <p:cond delay="0"/>
                                          </p:stCondLst>
                                        </p:cTn>
                                        <p:tgtEl>
                                          <p:spTgt spid="18510"/>
                                        </p:tgtEl>
                                        <p:attrNameLst>
                                          <p:attrName>style.visibility</p:attrName>
                                        </p:attrNameLst>
                                      </p:cBhvr>
                                      <p:to>
                                        <p:strVal val="visible"/>
                                      </p:to>
                                    </p:set>
                                    <p:animEffect transition="in" filter="barn(outVertical)">
                                      <p:cBhvr>
                                        <p:cTn id="16" dur="500"/>
                                        <p:tgtEl>
                                          <p:spTgt spid="18510"/>
                                        </p:tgtEl>
                                      </p:cBhvr>
                                    </p:animEffect>
                                  </p:childTnLst>
                                </p:cTn>
                              </p:par>
                            </p:childTnLst>
                          </p:cTn>
                        </p:par>
                        <p:par>
                          <p:cTn id="17" fill="hold">
                            <p:stCondLst>
                              <p:cond delay="6000"/>
                            </p:stCondLst>
                            <p:childTnLst>
                              <p:par>
                                <p:cTn id="18" presetID="12" presetClass="entr" presetSubtype="1" fill="hold" grpId="0" nodeType="afterEffect">
                                  <p:stCondLst>
                                    <p:cond delay="0"/>
                                  </p:stCondLst>
                                  <p:childTnLst>
                                    <p:set>
                                      <p:cBhvr>
                                        <p:cTn id="19" dur="1" fill="hold">
                                          <p:stCondLst>
                                            <p:cond delay="0"/>
                                          </p:stCondLst>
                                        </p:cTn>
                                        <p:tgtEl>
                                          <p:spTgt spid="18514"/>
                                        </p:tgtEl>
                                        <p:attrNameLst>
                                          <p:attrName>style.visibility</p:attrName>
                                        </p:attrNameLst>
                                      </p:cBhvr>
                                      <p:to>
                                        <p:strVal val="visible"/>
                                      </p:to>
                                    </p:set>
                                    <p:animEffect transition="in" filter="slide(fromTop)">
                                      <p:cBhvr>
                                        <p:cTn id="20" dur="500"/>
                                        <p:tgtEl>
                                          <p:spTgt spid="18514"/>
                                        </p:tgtEl>
                                      </p:cBhvr>
                                    </p:animEffect>
                                  </p:childTnLst>
                                </p:cTn>
                              </p:par>
                            </p:childTnLst>
                          </p:cTn>
                        </p:par>
                        <p:par>
                          <p:cTn id="21" fill="hold">
                            <p:stCondLst>
                              <p:cond delay="6500"/>
                            </p:stCondLst>
                            <p:childTnLst>
                              <p:par>
                                <p:cTn id="22" presetID="3" presetClass="entr" presetSubtype="5" fill="hold" grpId="0" nodeType="afterEffect">
                                  <p:stCondLst>
                                    <p:cond delay="0"/>
                                  </p:stCondLst>
                                  <p:childTnLst>
                                    <p:set>
                                      <p:cBhvr>
                                        <p:cTn id="23" dur="1" fill="hold">
                                          <p:stCondLst>
                                            <p:cond delay="0"/>
                                          </p:stCondLst>
                                        </p:cTn>
                                        <p:tgtEl>
                                          <p:spTgt spid="18511"/>
                                        </p:tgtEl>
                                        <p:attrNameLst>
                                          <p:attrName>style.visibility</p:attrName>
                                        </p:attrNameLst>
                                      </p:cBhvr>
                                      <p:to>
                                        <p:strVal val="visible"/>
                                      </p:to>
                                    </p:set>
                                    <p:animEffect transition="in" filter="blinds(vertical)">
                                      <p:cBhvr>
                                        <p:cTn id="24" dur="500"/>
                                        <p:tgtEl>
                                          <p:spTgt spid="18511"/>
                                        </p:tgtEl>
                                      </p:cBhvr>
                                    </p:animEffect>
                                  </p:childTnLst>
                                </p:cTn>
                              </p:par>
                            </p:childTnLst>
                          </p:cTn>
                        </p:par>
                        <p:par>
                          <p:cTn id="25" fill="hold">
                            <p:stCondLst>
                              <p:cond delay="7000"/>
                            </p:stCondLst>
                            <p:childTnLst>
                              <p:par>
                                <p:cTn id="26" presetID="12" presetClass="entr" presetSubtype="1" fill="hold" grpId="0" nodeType="afterEffect">
                                  <p:stCondLst>
                                    <p:cond delay="0"/>
                                  </p:stCondLst>
                                  <p:childTnLst>
                                    <p:set>
                                      <p:cBhvr>
                                        <p:cTn id="27" dur="1" fill="hold">
                                          <p:stCondLst>
                                            <p:cond delay="0"/>
                                          </p:stCondLst>
                                        </p:cTn>
                                        <p:tgtEl>
                                          <p:spTgt spid="18515"/>
                                        </p:tgtEl>
                                        <p:attrNameLst>
                                          <p:attrName>style.visibility</p:attrName>
                                        </p:attrNameLst>
                                      </p:cBhvr>
                                      <p:to>
                                        <p:strVal val="visible"/>
                                      </p:to>
                                    </p:set>
                                    <p:animEffect transition="in" filter="slide(fromTop)">
                                      <p:cBhvr>
                                        <p:cTn id="28" dur="500"/>
                                        <p:tgtEl>
                                          <p:spTgt spid="18515"/>
                                        </p:tgtEl>
                                      </p:cBhvr>
                                    </p:animEffect>
                                  </p:childTnLst>
                                </p:cTn>
                              </p:par>
                            </p:childTnLst>
                          </p:cTn>
                        </p:par>
                        <p:par>
                          <p:cTn id="29" fill="hold">
                            <p:stCondLst>
                              <p:cond delay="7500"/>
                            </p:stCondLst>
                            <p:childTnLst>
                              <p:par>
                                <p:cTn id="30" presetID="4" presetClass="entr" presetSubtype="32" fill="hold" grpId="0" nodeType="afterEffect">
                                  <p:stCondLst>
                                    <p:cond delay="0"/>
                                  </p:stCondLst>
                                  <p:childTnLst>
                                    <p:set>
                                      <p:cBhvr>
                                        <p:cTn id="31" dur="1" fill="hold">
                                          <p:stCondLst>
                                            <p:cond delay="0"/>
                                          </p:stCondLst>
                                        </p:cTn>
                                        <p:tgtEl>
                                          <p:spTgt spid="18512"/>
                                        </p:tgtEl>
                                        <p:attrNameLst>
                                          <p:attrName>style.visibility</p:attrName>
                                        </p:attrNameLst>
                                      </p:cBhvr>
                                      <p:to>
                                        <p:strVal val="visible"/>
                                      </p:to>
                                    </p:set>
                                    <p:animEffect transition="in" filter="box(out)">
                                      <p:cBhvr>
                                        <p:cTn id="32" dur="500"/>
                                        <p:tgtEl>
                                          <p:spTgt spid="18512"/>
                                        </p:tgtEl>
                                      </p:cBhvr>
                                    </p:animEffect>
                                  </p:childTnLst>
                                </p:cTn>
                              </p:par>
                            </p:childTnLst>
                          </p:cTn>
                        </p:par>
                        <p:par>
                          <p:cTn id="33" fill="hold">
                            <p:stCondLst>
                              <p:cond delay="8000"/>
                            </p:stCondLst>
                            <p:childTnLst>
                              <p:par>
                                <p:cTn id="34" presetID="12" presetClass="entr" presetSubtype="1" fill="hold" grpId="0" nodeType="afterEffect">
                                  <p:stCondLst>
                                    <p:cond delay="0"/>
                                  </p:stCondLst>
                                  <p:childTnLst>
                                    <p:set>
                                      <p:cBhvr>
                                        <p:cTn id="35" dur="1" fill="hold">
                                          <p:stCondLst>
                                            <p:cond delay="0"/>
                                          </p:stCondLst>
                                        </p:cTn>
                                        <p:tgtEl>
                                          <p:spTgt spid="18516"/>
                                        </p:tgtEl>
                                        <p:attrNameLst>
                                          <p:attrName>style.visibility</p:attrName>
                                        </p:attrNameLst>
                                      </p:cBhvr>
                                      <p:to>
                                        <p:strVal val="visible"/>
                                      </p:to>
                                    </p:set>
                                    <p:animEffect transition="in" filter="slide(fromTop)">
                                      <p:cBhvr>
                                        <p:cTn id="36" dur="500"/>
                                        <p:tgtEl>
                                          <p:spTgt spid="18516"/>
                                        </p:tgtEl>
                                      </p:cBhvr>
                                    </p:animEffect>
                                  </p:childTnLst>
                                </p:cTn>
                              </p:par>
                            </p:childTnLst>
                          </p:cTn>
                        </p:par>
                        <p:par>
                          <p:cTn id="37" fill="hold">
                            <p:stCondLst>
                              <p:cond delay="8500"/>
                            </p:stCondLst>
                            <p:childTnLst>
                              <p:par>
                                <p:cTn id="38" presetID="23" presetClass="entr" presetSubtype="272" fill="hold" grpId="0" nodeType="afterEffect">
                                  <p:stCondLst>
                                    <p:cond delay="0"/>
                                  </p:stCondLst>
                                  <p:childTnLst>
                                    <p:set>
                                      <p:cBhvr>
                                        <p:cTn id="39" dur="1" fill="hold">
                                          <p:stCondLst>
                                            <p:cond delay="0"/>
                                          </p:stCondLst>
                                        </p:cTn>
                                        <p:tgtEl>
                                          <p:spTgt spid="18509"/>
                                        </p:tgtEl>
                                        <p:attrNameLst>
                                          <p:attrName>style.visibility</p:attrName>
                                        </p:attrNameLst>
                                      </p:cBhvr>
                                      <p:to>
                                        <p:strVal val="visible"/>
                                      </p:to>
                                    </p:set>
                                    <p:anim calcmode="lin" valueType="num">
                                      <p:cBhvr>
                                        <p:cTn id="40" dur="500" fill="hold"/>
                                        <p:tgtEl>
                                          <p:spTgt spid="18509"/>
                                        </p:tgtEl>
                                        <p:attrNameLst>
                                          <p:attrName>ppt_w</p:attrName>
                                        </p:attrNameLst>
                                      </p:cBhvr>
                                      <p:tavLst>
                                        <p:tav tm="0">
                                          <p:val>
                                            <p:strVal val="2/3*#ppt_w"/>
                                          </p:val>
                                        </p:tav>
                                        <p:tav tm="100000">
                                          <p:val>
                                            <p:strVal val="#ppt_w"/>
                                          </p:val>
                                        </p:tav>
                                      </p:tavLst>
                                    </p:anim>
                                    <p:anim calcmode="lin" valueType="num">
                                      <p:cBhvr>
                                        <p:cTn id="41" dur="500" fill="hold"/>
                                        <p:tgtEl>
                                          <p:spTgt spid="18509"/>
                                        </p:tgtEl>
                                        <p:attrNameLst>
                                          <p:attrName>ppt_h</p:attrName>
                                        </p:attrNameLst>
                                      </p:cBhvr>
                                      <p:tavLst>
                                        <p:tav tm="0">
                                          <p:val>
                                            <p:strVal val="2/3*#ppt_h"/>
                                          </p:val>
                                        </p:tav>
                                        <p:tav tm="100000">
                                          <p:val>
                                            <p:strVal val="#ppt_h"/>
                                          </p:val>
                                        </p:tav>
                                      </p:tavLst>
                                    </p:anim>
                                  </p:childTnLst>
                                </p:cTn>
                              </p:par>
                            </p:childTnLst>
                          </p:cTn>
                        </p:par>
                        <p:par>
                          <p:cTn id="42" fill="hold">
                            <p:stCondLst>
                              <p:cond delay="9000"/>
                            </p:stCondLst>
                            <p:childTnLst>
                              <p:par>
                                <p:cTn id="43" presetID="1" presetClass="entr" presetSubtype="0" fill="hold" nodeType="afterEffect">
                                  <p:stCondLst>
                                    <p:cond delay="0"/>
                                  </p:stCondLst>
                                  <p:childTnLst>
                                    <p:set>
                                      <p:cBhvr>
                                        <p:cTn id="44" dur="1" fill="hold">
                                          <p:stCondLst>
                                            <p:cond delay="499"/>
                                          </p:stCondLst>
                                        </p:cTn>
                                        <p:tgtEl>
                                          <p:spTgt spid="18507"/>
                                        </p:tgtEl>
                                        <p:attrNameLst>
                                          <p:attrName>style.visibility</p:attrName>
                                        </p:attrNameLst>
                                      </p:cBhvr>
                                      <p:to>
                                        <p:strVal val="visible"/>
                                      </p:to>
                                    </p:set>
                                  </p:childTnLst>
                                </p:cTn>
                              </p:par>
                            </p:childTnLst>
                          </p:cTn>
                        </p:par>
                        <p:par>
                          <p:cTn id="45" fill="hold">
                            <p:stCondLst>
                              <p:cond delay="9500"/>
                            </p:stCondLst>
                            <p:childTnLst>
                              <p:par>
                                <p:cTn id="46" presetID="1" presetClass="entr" presetSubtype="0" fill="hold" nodeType="afterEffect">
                                  <p:stCondLst>
                                    <p:cond delay="0"/>
                                  </p:stCondLst>
                                  <p:childTnLst>
                                    <p:set>
                                      <p:cBhvr>
                                        <p:cTn id="47" dur="1" fill="hold">
                                          <p:stCondLst>
                                            <p:cond delay="499"/>
                                          </p:stCondLst>
                                        </p:cTn>
                                        <p:tgtEl>
                                          <p:spTgt spid="18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09" grpId="0" bldLvl="0" animBg="1"/>
      <p:bldP spid="18510" grpId="0" bldLvl="0" animBg="1"/>
      <p:bldP spid="18511" grpId="0" bldLvl="0" animBg="1"/>
      <p:bldP spid="18512" grpId="0" bldLvl="0" animBg="1"/>
      <p:bldP spid="18513" grpId="0" bldLvl="0" animBg="1"/>
      <p:bldP spid="18514" grpId="0" bldLvl="0" animBg="1"/>
      <p:bldP spid="18515" grpId="0" bldLvl="0" animBg="1"/>
      <p:bldP spid="18516" grpId="0" bldLvl="0" animBg="1"/>
      <p:bldP spid="1851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566417" y="1294257"/>
            <a:ext cx="8260080" cy="382460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A454A"/>
                </a:solidFill>
                <a:latin typeface="微软雅黑" panose="020B0503020204020204" charset="-122"/>
                <a:cs typeface="微软雅黑" panose="020B0503020204020204" charset="-122"/>
              </a:rPr>
              <a:t>（4）</a:t>
            </a:r>
            <a:r>
              <a:rPr sz="2400" b="1" dirty="0">
                <a:solidFill>
                  <a:srgbClr val="AA454A"/>
                </a:solidFill>
                <a:latin typeface="微软雅黑" panose="020B0503020204020204" charset="-122"/>
                <a:cs typeface="微软雅黑" panose="020B0503020204020204" charset="-122"/>
              </a:rPr>
              <a:t>商品是使用价值和价值的对立统一体</a:t>
            </a:r>
            <a:endParaRPr sz="2400">
              <a:latin typeface="微软雅黑" panose="020B0503020204020204" charset="-122"/>
              <a:cs typeface="微软雅黑" panose="020B0503020204020204" charset="-122"/>
            </a:endParaRPr>
          </a:p>
          <a:p>
            <a:pPr marL="156845" marR="5080" indent="630555">
              <a:lnSpc>
                <a:spcPct val="120000"/>
              </a:lnSpc>
              <a:spcBef>
                <a:spcPts val="2405"/>
              </a:spcBef>
            </a:pPr>
            <a:r>
              <a:rPr sz="2800" spc="-5" dirty="0">
                <a:latin typeface="微软雅黑" panose="020B0503020204020204" charset="-122"/>
                <a:cs typeface="微软雅黑" panose="020B0503020204020204" charset="-122"/>
              </a:rPr>
              <a:t>使用价值和价值统一性的表现：作</a:t>
            </a:r>
            <a:r>
              <a:rPr sz="2800" dirty="0">
                <a:latin typeface="微软雅黑" panose="020B0503020204020204" charset="-122"/>
                <a:cs typeface="微软雅黑" panose="020B0503020204020204" charset="-122"/>
              </a:rPr>
              <a:t>为</a:t>
            </a:r>
            <a:r>
              <a:rPr sz="2800" spc="-5" dirty="0">
                <a:latin typeface="微软雅黑" panose="020B0503020204020204" charset="-122"/>
                <a:cs typeface="微软雅黑" panose="020B0503020204020204" charset="-122"/>
              </a:rPr>
              <a:t>商品</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二因 </a:t>
            </a:r>
            <a:r>
              <a:rPr sz="2800" spc="-10" dirty="0">
                <a:latin typeface="微软雅黑" panose="020B0503020204020204" charset="-122"/>
                <a:cs typeface="微软雅黑" panose="020B0503020204020204" charset="-122"/>
              </a:rPr>
              <a:t>素缺一不可</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156845" marR="5080" indent="630555">
              <a:lnSpc>
                <a:spcPct val="120000"/>
              </a:lnSpc>
            </a:pPr>
            <a:r>
              <a:rPr sz="2800" spc="-5" dirty="0">
                <a:latin typeface="微软雅黑" panose="020B0503020204020204" charset="-122"/>
                <a:cs typeface="微软雅黑" panose="020B0503020204020204" charset="-122"/>
              </a:rPr>
              <a:t>使用价值和价值对立性的表现：对</a:t>
            </a:r>
            <a:r>
              <a:rPr sz="2800" dirty="0">
                <a:latin typeface="微软雅黑" panose="020B0503020204020204" charset="-122"/>
                <a:cs typeface="微软雅黑" panose="020B0503020204020204" charset="-122"/>
              </a:rPr>
              <a:t>于</a:t>
            </a:r>
            <a:r>
              <a:rPr sz="2800" spc="-5" dirty="0">
                <a:latin typeface="微软雅黑" panose="020B0503020204020204" charset="-122"/>
                <a:cs typeface="微软雅黑" panose="020B0503020204020204" charset="-122"/>
              </a:rPr>
              <a:t>任何</a:t>
            </a:r>
            <a:r>
              <a:rPr sz="2800" dirty="0">
                <a:latin typeface="微软雅黑" panose="020B0503020204020204" charset="-122"/>
                <a:cs typeface="微软雅黑" panose="020B0503020204020204" charset="-122"/>
              </a:rPr>
              <a:t>商</a:t>
            </a:r>
            <a:r>
              <a:rPr sz="2800" spc="-5" dirty="0">
                <a:latin typeface="微软雅黑" panose="020B0503020204020204" charset="-122"/>
                <a:cs typeface="微软雅黑" panose="020B0503020204020204" charset="-122"/>
              </a:rPr>
              <a:t>品所 有者来说，二因素不可兼得。</a:t>
            </a:r>
            <a:endParaRPr sz="2800">
              <a:latin typeface="微软雅黑" panose="020B0503020204020204" charset="-122"/>
              <a:cs typeface="微软雅黑" panose="020B0503020204020204" charset="-122"/>
            </a:endParaRPr>
          </a:p>
          <a:p>
            <a:pPr marL="156845" marR="5080" indent="630555">
              <a:lnSpc>
                <a:spcPts val="4040"/>
              </a:lnSpc>
              <a:spcBef>
                <a:spcPts val="240"/>
              </a:spcBef>
            </a:pPr>
            <a:r>
              <a:rPr sz="2800" spc="-10" dirty="0">
                <a:latin typeface="微软雅黑" panose="020B0503020204020204" charset="-122"/>
                <a:cs typeface="微软雅黑" panose="020B0503020204020204" charset="-122"/>
              </a:rPr>
              <a:t>只有通过</a:t>
            </a:r>
            <a:r>
              <a:rPr sz="2800" b="1" spc="-10" dirty="0">
                <a:solidFill>
                  <a:srgbClr val="FF0000"/>
                </a:solidFill>
                <a:latin typeface="微软雅黑" panose="020B0503020204020204" charset="-122"/>
                <a:cs typeface="微软雅黑" panose="020B0503020204020204" charset="-122"/>
              </a:rPr>
              <a:t>交换</a:t>
            </a:r>
            <a:r>
              <a:rPr sz="2800" spc="-10" dirty="0">
                <a:latin typeface="微软雅黑" panose="020B0503020204020204" charset="-122"/>
                <a:cs typeface="微软雅黑" panose="020B0503020204020204" charset="-122"/>
              </a:rPr>
              <a:t>，商品的使用价值和</a:t>
            </a:r>
            <a:r>
              <a:rPr sz="2800" dirty="0">
                <a:latin typeface="微软雅黑" panose="020B0503020204020204" charset="-122"/>
                <a:cs typeface="微软雅黑" panose="020B0503020204020204" charset="-122"/>
              </a:rPr>
              <a:t>价</a:t>
            </a:r>
            <a:r>
              <a:rPr sz="2800" spc="-10" dirty="0">
                <a:latin typeface="微软雅黑" panose="020B0503020204020204" charset="-122"/>
                <a:cs typeface="微软雅黑" panose="020B0503020204020204" charset="-122"/>
              </a:rPr>
              <a:t>值的</a:t>
            </a:r>
            <a:r>
              <a:rPr sz="2800" dirty="0">
                <a:solidFill>
                  <a:srgbClr val="FF0000"/>
                </a:solidFill>
                <a:latin typeface="微软雅黑" panose="020B0503020204020204" charset="-122"/>
                <a:cs typeface="微软雅黑" panose="020B0503020204020204" charset="-122"/>
              </a:rPr>
              <a:t>矛</a:t>
            </a:r>
            <a:r>
              <a:rPr sz="2800" spc="-10" dirty="0">
                <a:solidFill>
                  <a:srgbClr val="FF0000"/>
                </a:solidFill>
                <a:latin typeface="微软雅黑" panose="020B0503020204020204" charset="-122"/>
                <a:cs typeface="微软雅黑" panose="020B0503020204020204" charset="-122"/>
              </a:rPr>
              <a:t>盾</a:t>
            </a:r>
            <a:r>
              <a:rPr sz="2800" spc="-10" dirty="0">
                <a:latin typeface="微软雅黑" panose="020B0503020204020204" charset="-122"/>
                <a:cs typeface="微软雅黑" panose="020B0503020204020204" charset="-122"/>
              </a:rPr>
              <a:t>才 </a:t>
            </a:r>
            <a:r>
              <a:rPr sz="2800" spc="-5" dirty="0">
                <a:latin typeface="微软雅黑" panose="020B0503020204020204" charset="-122"/>
                <a:cs typeface="微软雅黑" panose="020B0503020204020204" charset="-122"/>
              </a:rPr>
              <a:t>能得到</a:t>
            </a:r>
            <a:r>
              <a:rPr sz="2800" spc="-5" dirty="0">
                <a:solidFill>
                  <a:srgbClr val="FF0000"/>
                </a:solidFill>
                <a:latin typeface="微软雅黑" panose="020B0503020204020204" charset="-122"/>
                <a:cs typeface="微软雅黑" panose="020B0503020204020204" charset="-122"/>
              </a:rPr>
              <a:t>解决</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525843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7283195" y="3797808"/>
            <a:ext cx="2880359" cy="1812036"/>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4347971" y="3788664"/>
            <a:ext cx="2929128" cy="1837944"/>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1559052" y="3810000"/>
            <a:ext cx="2770632" cy="1857756"/>
          </a:xfrm>
          <a:prstGeom prst="rect">
            <a:avLst/>
          </a:prstGeom>
          <a:blipFill>
            <a:blip r:embed="rId4" cstate="print"/>
            <a:stretch>
              <a:fillRect/>
            </a:stretch>
          </a:blipFill>
        </p:spPr>
        <p:txBody>
          <a:bodyPr wrap="square" lIns="0" tIns="0" rIns="0" bIns="0" rtlCol="0"/>
          <a:lstStyle/>
          <a:p/>
        </p:txBody>
      </p:sp>
      <p:sp>
        <p:nvSpPr>
          <p:cNvPr id="8" name="object 8"/>
          <p:cNvSpPr txBox="1">
            <a:spLocks noGrp="1"/>
          </p:cNvSpPr>
          <p:nvPr>
            <p:ph type="title"/>
          </p:nvPr>
        </p:nvSpPr>
        <p:spPr>
          <a:xfrm>
            <a:off x="615315" y="63500"/>
            <a:ext cx="517715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10" name="object 10"/>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1" name="object 11"/>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9" name="object 9"/>
          <p:cNvSpPr txBox="1"/>
          <p:nvPr/>
        </p:nvSpPr>
        <p:spPr>
          <a:xfrm>
            <a:off x="1176629" y="692911"/>
            <a:ext cx="8662035" cy="2834640"/>
          </a:xfrm>
          <a:prstGeom prst="rect">
            <a:avLst/>
          </a:prstGeom>
        </p:spPr>
        <p:txBody>
          <a:bodyPr vert="horz" wrap="square" lIns="0" tIns="182880" rIns="0" bIns="0" rtlCol="0">
            <a:spAutoFit/>
          </a:bodyPr>
          <a:lstStyle/>
          <a:p>
            <a:pPr marL="81280">
              <a:lnSpc>
                <a:spcPct val="100000"/>
              </a:lnSpc>
              <a:spcBef>
                <a:spcPts val="1440"/>
              </a:spcBef>
            </a:pPr>
            <a:r>
              <a:rPr sz="2800" b="1" dirty="0">
                <a:solidFill>
                  <a:srgbClr val="AA454A"/>
                </a:solidFill>
                <a:latin typeface="微软雅黑" panose="020B0503020204020204" charset="-122"/>
                <a:cs typeface="微软雅黑" panose="020B0503020204020204" charset="-122"/>
              </a:rPr>
              <a:t>2.</a:t>
            </a:r>
            <a:r>
              <a:rPr sz="2800" b="1" spc="-10" dirty="0">
                <a:solidFill>
                  <a:srgbClr val="AA454A"/>
                </a:solidFill>
                <a:latin typeface="微软雅黑" panose="020B0503020204020204" charset="-122"/>
                <a:cs typeface="微软雅黑" panose="020B0503020204020204" charset="-122"/>
              </a:rPr>
              <a:t>生产商品的劳动二重性</a:t>
            </a:r>
            <a:endParaRPr sz="2800">
              <a:latin typeface="微软雅黑" panose="020B0503020204020204" charset="-122"/>
              <a:cs typeface="微软雅黑" panose="020B0503020204020204" charset="-122"/>
            </a:endParaRPr>
          </a:p>
          <a:p>
            <a:pPr marL="12700">
              <a:lnSpc>
                <a:spcPct val="100000"/>
              </a:lnSpc>
              <a:spcBef>
                <a:spcPts val="1155"/>
              </a:spcBef>
            </a:pPr>
            <a:r>
              <a:rPr sz="2400" b="1" spc="-5" dirty="0">
                <a:solidFill>
                  <a:srgbClr val="AA454A"/>
                </a:solidFill>
                <a:latin typeface="微软雅黑" panose="020B0503020204020204" charset="-122"/>
                <a:cs typeface="微软雅黑" panose="020B0503020204020204" charset="-122"/>
              </a:rPr>
              <a:t>（1）</a:t>
            </a:r>
            <a:r>
              <a:rPr sz="2400" b="1" dirty="0">
                <a:solidFill>
                  <a:srgbClr val="AA454A"/>
                </a:solidFill>
                <a:latin typeface="微软雅黑" panose="020B0503020204020204" charset="-122"/>
                <a:cs typeface="微软雅黑" panose="020B0503020204020204" charset="-122"/>
              </a:rPr>
              <a:t>具体劳动</a:t>
            </a:r>
            <a:endParaRPr sz="2400">
              <a:latin typeface="微软雅黑" panose="020B0503020204020204" charset="-122"/>
              <a:cs typeface="微软雅黑" panose="020B0503020204020204" charset="-122"/>
            </a:endParaRPr>
          </a:p>
          <a:p>
            <a:pPr marL="474345" marR="5080" indent="713105" algn="just">
              <a:lnSpc>
                <a:spcPct val="120000"/>
              </a:lnSpc>
              <a:spcBef>
                <a:spcPts val="1285"/>
              </a:spcBef>
            </a:pPr>
            <a:r>
              <a:rPr sz="2800" spc="-5" dirty="0">
                <a:latin typeface="微软雅黑" panose="020B0503020204020204" charset="-122"/>
                <a:cs typeface="微软雅黑" panose="020B0503020204020204" charset="-122"/>
              </a:rPr>
              <a:t>在一定的具体形式下进行的劳动叫</a:t>
            </a:r>
            <a:r>
              <a:rPr sz="2800" dirty="0">
                <a:latin typeface="微软雅黑" panose="020B0503020204020204" charset="-122"/>
                <a:cs typeface="微软雅黑" panose="020B0503020204020204" charset="-122"/>
              </a:rPr>
              <a:t>做</a:t>
            </a:r>
            <a:r>
              <a:rPr sz="2800" spc="-5" dirty="0">
                <a:latin typeface="微软雅黑" panose="020B0503020204020204" charset="-122"/>
                <a:cs typeface="微软雅黑" panose="020B0503020204020204" charset="-122"/>
              </a:rPr>
              <a:t>具体</a:t>
            </a:r>
            <a:r>
              <a:rPr sz="2800" dirty="0">
                <a:latin typeface="微软雅黑" panose="020B0503020204020204" charset="-122"/>
                <a:cs typeface="微软雅黑" panose="020B0503020204020204" charset="-122"/>
              </a:rPr>
              <a:t>劳</a:t>
            </a:r>
            <a:r>
              <a:rPr sz="2800" spc="5" dirty="0">
                <a:latin typeface="微软雅黑" panose="020B0503020204020204" charset="-122"/>
                <a:cs typeface="微软雅黑" panose="020B0503020204020204" charset="-122"/>
              </a:rPr>
              <a:t>动</a:t>
            </a:r>
            <a:r>
              <a:rPr sz="2800" spc="-5" dirty="0">
                <a:latin typeface="微软雅黑" panose="020B0503020204020204" charset="-122"/>
                <a:cs typeface="微软雅黑" panose="020B0503020204020204" charset="-122"/>
              </a:rPr>
              <a:t>。 </a:t>
            </a:r>
            <a:r>
              <a:rPr sz="2800" spc="-10" dirty="0">
                <a:latin typeface="微软雅黑" panose="020B0503020204020204" charset="-122"/>
                <a:cs typeface="微软雅黑" panose="020B0503020204020204" charset="-122"/>
              </a:rPr>
              <a:t>具体劳动过程是人们利用和改造自</a:t>
            </a:r>
            <a:r>
              <a:rPr sz="2800" dirty="0">
                <a:latin typeface="微软雅黑" panose="020B0503020204020204" charset="-122"/>
                <a:cs typeface="微软雅黑" panose="020B0503020204020204" charset="-122"/>
              </a:rPr>
              <a:t>然</a:t>
            </a:r>
            <a:r>
              <a:rPr sz="2800" spc="-10" dirty="0">
                <a:latin typeface="微软雅黑" panose="020B0503020204020204" charset="-122"/>
                <a:cs typeface="微软雅黑" panose="020B0503020204020204" charset="-122"/>
              </a:rPr>
              <a:t>物质</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使之</a:t>
            </a:r>
            <a:r>
              <a:rPr sz="2800" dirty="0">
                <a:latin typeface="微软雅黑" panose="020B0503020204020204" charset="-122"/>
                <a:cs typeface="微软雅黑" panose="020B0503020204020204" charset="-122"/>
              </a:rPr>
              <a:t>适</a:t>
            </a:r>
            <a:r>
              <a:rPr sz="2800" spc="-5" dirty="0">
                <a:latin typeface="微软雅黑" panose="020B0503020204020204" charset="-122"/>
                <a:cs typeface="微软雅黑" panose="020B0503020204020204" charset="-122"/>
              </a:rPr>
              <a:t>合 人们需要的过程，它反映的是人与</a:t>
            </a:r>
            <a:r>
              <a:rPr sz="2800" dirty="0">
                <a:latin typeface="微软雅黑" panose="020B0503020204020204" charset="-122"/>
                <a:cs typeface="微软雅黑" panose="020B0503020204020204" charset="-122"/>
              </a:rPr>
              <a:t>自</a:t>
            </a:r>
            <a:r>
              <a:rPr sz="2800" spc="-5" dirty="0">
                <a:latin typeface="微软雅黑" panose="020B0503020204020204" charset="-122"/>
                <a:cs typeface="微软雅黑" panose="020B0503020204020204" charset="-122"/>
              </a:rPr>
              <a:t>然之</a:t>
            </a:r>
            <a:r>
              <a:rPr sz="2800" dirty="0">
                <a:latin typeface="微软雅黑" panose="020B0503020204020204" charset="-122"/>
                <a:cs typeface="微软雅黑" panose="020B0503020204020204" charset="-122"/>
              </a:rPr>
              <a:t>间</a:t>
            </a:r>
            <a:r>
              <a:rPr sz="2800" spc="-5" dirty="0">
                <a:latin typeface="微软雅黑" panose="020B0503020204020204" charset="-122"/>
                <a:cs typeface="微软雅黑" panose="020B0503020204020204" charset="-122"/>
              </a:rPr>
              <a:t>的关</a:t>
            </a:r>
            <a:r>
              <a:rPr sz="2800" dirty="0">
                <a:latin typeface="微软雅黑" panose="020B0503020204020204" charset="-122"/>
                <a:cs typeface="微软雅黑" panose="020B0503020204020204" charset="-122"/>
              </a:rPr>
              <a:t>系</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1726692" y="3529838"/>
            <a:ext cx="711835" cy="1386840"/>
          </a:xfrm>
          <a:custGeom>
            <a:avLst/>
            <a:gdLst/>
            <a:ahLst/>
            <a:cxnLst/>
            <a:rect l="l" t="t" r="r" b="b"/>
            <a:pathLst>
              <a:path w="711835" h="1386839">
                <a:moveTo>
                  <a:pt x="0" y="0"/>
                </a:moveTo>
                <a:lnTo>
                  <a:pt x="0" y="549020"/>
                </a:lnTo>
                <a:lnTo>
                  <a:pt x="1954" y="596137"/>
                </a:lnTo>
                <a:lnTo>
                  <a:pt x="7738" y="642498"/>
                </a:lnTo>
                <a:lnTo>
                  <a:pt x="17235" y="687954"/>
                </a:lnTo>
                <a:lnTo>
                  <a:pt x="30327" y="732361"/>
                </a:lnTo>
                <a:lnTo>
                  <a:pt x="46899" y="775569"/>
                </a:lnTo>
                <a:lnTo>
                  <a:pt x="66832" y="817433"/>
                </a:lnTo>
                <a:lnTo>
                  <a:pt x="90009" y="857804"/>
                </a:lnTo>
                <a:lnTo>
                  <a:pt x="116314" y="896536"/>
                </a:lnTo>
                <a:lnTo>
                  <a:pt x="145630" y="933481"/>
                </a:lnTo>
                <a:lnTo>
                  <a:pt x="177838" y="968492"/>
                </a:lnTo>
                <a:lnTo>
                  <a:pt x="212823" y="1001423"/>
                </a:lnTo>
                <a:lnTo>
                  <a:pt x="250467" y="1032125"/>
                </a:lnTo>
                <a:lnTo>
                  <a:pt x="290652" y="1060452"/>
                </a:lnTo>
                <a:lnTo>
                  <a:pt x="333262" y="1086257"/>
                </a:lnTo>
                <a:lnTo>
                  <a:pt x="378181" y="1109392"/>
                </a:lnTo>
                <a:lnTo>
                  <a:pt x="425289" y="1129710"/>
                </a:lnTo>
                <a:lnTo>
                  <a:pt x="474471" y="1147064"/>
                </a:lnTo>
                <a:lnTo>
                  <a:pt x="474471" y="1386839"/>
                </a:lnTo>
                <a:lnTo>
                  <a:pt x="711707" y="908812"/>
                </a:lnTo>
                <a:lnTo>
                  <a:pt x="577825" y="598043"/>
                </a:lnTo>
                <a:lnTo>
                  <a:pt x="474471" y="598043"/>
                </a:lnTo>
                <a:lnTo>
                  <a:pt x="425289" y="580689"/>
                </a:lnTo>
                <a:lnTo>
                  <a:pt x="378181" y="560371"/>
                </a:lnTo>
                <a:lnTo>
                  <a:pt x="333262" y="537236"/>
                </a:lnTo>
                <a:lnTo>
                  <a:pt x="290652" y="511431"/>
                </a:lnTo>
                <a:lnTo>
                  <a:pt x="250467" y="483104"/>
                </a:lnTo>
                <a:lnTo>
                  <a:pt x="212823" y="452402"/>
                </a:lnTo>
                <a:lnTo>
                  <a:pt x="177838" y="419471"/>
                </a:lnTo>
                <a:lnTo>
                  <a:pt x="145630" y="384460"/>
                </a:lnTo>
                <a:lnTo>
                  <a:pt x="116314" y="347515"/>
                </a:lnTo>
                <a:lnTo>
                  <a:pt x="90009" y="308783"/>
                </a:lnTo>
                <a:lnTo>
                  <a:pt x="66832" y="268412"/>
                </a:lnTo>
                <a:lnTo>
                  <a:pt x="46899" y="226548"/>
                </a:lnTo>
                <a:lnTo>
                  <a:pt x="30327" y="183340"/>
                </a:lnTo>
                <a:lnTo>
                  <a:pt x="17235" y="138933"/>
                </a:lnTo>
                <a:lnTo>
                  <a:pt x="7738" y="93477"/>
                </a:lnTo>
                <a:lnTo>
                  <a:pt x="1954" y="47116"/>
                </a:lnTo>
                <a:lnTo>
                  <a:pt x="0" y="0"/>
                </a:lnTo>
                <a:close/>
              </a:path>
              <a:path w="711835" h="1386839">
                <a:moveTo>
                  <a:pt x="474471" y="358139"/>
                </a:moveTo>
                <a:lnTo>
                  <a:pt x="474471" y="598043"/>
                </a:lnTo>
                <a:lnTo>
                  <a:pt x="577825" y="598043"/>
                </a:lnTo>
                <a:lnTo>
                  <a:pt x="474471" y="358139"/>
                </a:lnTo>
                <a:close/>
              </a:path>
            </a:pathLst>
          </a:custGeom>
          <a:solidFill>
            <a:srgbClr val="FF9933"/>
          </a:solidFill>
        </p:spPr>
        <p:txBody>
          <a:bodyPr wrap="square" lIns="0" tIns="0" rIns="0" bIns="0" rtlCol="0"/>
          <a:lstStyle/>
          <a:p/>
        </p:txBody>
      </p:sp>
      <p:sp>
        <p:nvSpPr>
          <p:cNvPr id="6" name="object 6"/>
          <p:cNvSpPr/>
          <p:nvPr/>
        </p:nvSpPr>
        <p:spPr>
          <a:xfrm>
            <a:off x="1726869" y="2895600"/>
            <a:ext cx="711835" cy="909319"/>
          </a:xfrm>
          <a:custGeom>
            <a:avLst/>
            <a:gdLst/>
            <a:ahLst/>
            <a:cxnLst/>
            <a:rect l="l" t="t" r="r" b="b"/>
            <a:pathLst>
              <a:path w="711835" h="909320">
                <a:moveTo>
                  <a:pt x="711530" y="0"/>
                </a:moveTo>
                <a:lnTo>
                  <a:pt x="658343" y="1770"/>
                </a:lnTo>
                <a:lnTo>
                  <a:pt x="605607" y="7055"/>
                </a:lnTo>
                <a:lnTo>
                  <a:pt x="553542" y="15811"/>
                </a:lnTo>
                <a:lnTo>
                  <a:pt x="502365" y="27996"/>
                </a:lnTo>
                <a:lnTo>
                  <a:pt x="452297" y="43568"/>
                </a:lnTo>
                <a:lnTo>
                  <a:pt x="403555" y="62484"/>
                </a:lnTo>
                <a:lnTo>
                  <a:pt x="358494" y="83527"/>
                </a:lnTo>
                <a:lnTo>
                  <a:pt x="315818" y="107004"/>
                </a:lnTo>
                <a:lnTo>
                  <a:pt x="275582" y="132773"/>
                </a:lnTo>
                <a:lnTo>
                  <a:pt x="237843" y="160688"/>
                </a:lnTo>
                <a:lnTo>
                  <a:pt x="202656" y="190609"/>
                </a:lnTo>
                <a:lnTo>
                  <a:pt x="170078" y="222390"/>
                </a:lnTo>
                <a:lnTo>
                  <a:pt x="140166" y="255891"/>
                </a:lnTo>
                <a:lnTo>
                  <a:pt x="112974" y="290966"/>
                </a:lnTo>
                <a:lnTo>
                  <a:pt x="88561" y="327473"/>
                </a:lnTo>
                <a:lnTo>
                  <a:pt x="66982" y="365270"/>
                </a:lnTo>
                <a:lnTo>
                  <a:pt x="48292" y="404212"/>
                </a:lnTo>
                <a:lnTo>
                  <a:pt x="32549" y="444157"/>
                </a:lnTo>
                <a:lnTo>
                  <a:pt x="19809" y="484962"/>
                </a:lnTo>
                <a:lnTo>
                  <a:pt x="10128" y="526484"/>
                </a:lnTo>
                <a:lnTo>
                  <a:pt x="3562" y="568579"/>
                </a:lnTo>
                <a:lnTo>
                  <a:pt x="167" y="611104"/>
                </a:lnTo>
                <a:lnTo>
                  <a:pt x="0" y="653917"/>
                </a:lnTo>
                <a:lnTo>
                  <a:pt x="3116" y="696874"/>
                </a:lnTo>
                <a:lnTo>
                  <a:pt x="9573" y="739831"/>
                </a:lnTo>
                <a:lnTo>
                  <a:pt x="19426" y="782647"/>
                </a:lnTo>
                <a:lnTo>
                  <a:pt x="32732" y="825178"/>
                </a:lnTo>
                <a:lnTo>
                  <a:pt x="49546" y="867280"/>
                </a:lnTo>
                <a:lnTo>
                  <a:pt x="69926" y="908812"/>
                </a:lnTo>
                <a:lnTo>
                  <a:pt x="93651" y="868522"/>
                </a:lnTo>
                <a:lnTo>
                  <a:pt x="120289" y="830198"/>
                </a:lnTo>
                <a:lnTo>
                  <a:pt x="149683" y="793927"/>
                </a:lnTo>
                <a:lnTo>
                  <a:pt x="181678" y="759797"/>
                </a:lnTo>
                <a:lnTo>
                  <a:pt x="216116" y="727894"/>
                </a:lnTo>
                <a:lnTo>
                  <a:pt x="252841" y="698308"/>
                </a:lnTo>
                <a:lnTo>
                  <a:pt x="291698" y="671123"/>
                </a:lnTo>
                <a:lnTo>
                  <a:pt x="332530" y="646430"/>
                </a:lnTo>
                <a:lnTo>
                  <a:pt x="375180" y="624313"/>
                </a:lnTo>
                <a:lnTo>
                  <a:pt x="419493" y="604862"/>
                </a:lnTo>
                <a:lnTo>
                  <a:pt x="465312" y="588164"/>
                </a:lnTo>
                <a:lnTo>
                  <a:pt x="512481" y="574305"/>
                </a:lnTo>
                <a:lnTo>
                  <a:pt x="560843" y="563374"/>
                </a:lnTo>
                <a:lnTo>
                  <a:pt x="610243" y="555458"/>
                </a:lnTo>
                <a:lnTo>
                  <a:pt x="660524" y="550645"/>
                </a:lnTo>
                <a:lnTo>
                  <a:pt x="711530" y="549021"/>
                </a:lnTo>
                <a:lnTo>
                  <a:pt x="711530" y="0"/>
                </a:lnTo>
                <a:close/>
              </a:path>
            </a:pathLst>
          </a:custGeom>
          <a:solidFill>
            <a:srgbClr val="CD7A29"/>
          </a:solidFill>
        </p:spPr>
        <p:txBody>
          <a:bodyPr wrap="square" lIns="0" tIns="0" rIns="0" bIns="0" rtlCol="0"/>
          <a:lstStyle/>
          <a:p/>
        </p:txBody>
      </p:sp>
      <p:sp>
        <p:nvSpPr>
          <p:cNvPr id="7" name="object 7"/>
          <p:cNvSpPr/>
          <p:nvPr/>
        </p:nvSpPr>
        <p:spPr>
          <a:xfrm>
            <a:off x="1726692" y="2895600"/>
            <a:ext cx="711835" cy="2021205"/>
          </a:xfrm>
          <a:custGeom>
            <a:avLst/>
            <a:gdLst/>
            <a:ahLst/>
            <a:cxnLst/>
            <a:rect l="l" t="t" r="r" b="b"/>
            <a:pathLst>
              <a:path w="711835" h="2021204">
                <a:moveTo>
                  <a:pt x="0" y="634238"/>
                </a:moveTo>
                <a:lnTo>
                  <a:pt x="1954" y="681354"/>
                </a:lnTo>
                <a:lnTo>
                  <a:pt x="7738" y="727715"/>
                </a:lnTo>
                <a:lnTo>
                  <a:pt x="17235" y="773171"/>
                </a:lnTo>
                <a:lnTo>
                  <a:pt x="30327" y="817578"/>
                </a:lnTo>
                <a:lnTo>
                  <a:pt x="46899" y="860786"/>
                </a:lnTo>
                <a:lnTo>
                  <a:pt x="66832" y="902650"/>
                </a:lnTo>
                <a:lnTo>
                  <a:pt x="90009" y="943021"/>
                </a:lnTo>
                <a:lnTo>
                  <a:pt x="116314" y="981753"/>
                </a:lnTo>
                <a:lnTo>
                  <a:pt x="145630" y="1018698"/>
                </a:lnTo>
                <a:lnTo>
                  <a:pt x="177838" y="1053709"/>
                </a:lnTo>
                <a:lnTo>
                  <a:pt x="212823" y="1086640"/>
                </a:lnTo>
                <a:lnTo>
                  <a:pt x="250467" y="1117342"/>
                </a:lnTo>
                <a:lnTo>
                  <a:pt x="290652" y="1145669"/>
                </a:lnTo>
                <a:lnTo>
                  <a:pt x="333262" y="1171474"/>
                </a:lnTo>
                <a:lnTo>
                  <a:pt x="378181" y="1194609"/>
                </a:lnTo>
                <a:lnTo>
                  <a:pt x="425289" y="1214927"/>
                </a:lnTo>
                <a:lnTo>
                  <a:pt x="474471" y="1232281"/>
                </a:lnTo>
                <a:lnTo>
                  <a:pt x="474471" y="992377"/>
                </a:lnTo>
                <a:lnTo>
                  <a:pt x="711707" y="1543050"/>
                </a:lnTo>
                <a:lnTo>
                  <a:pt x="474471" y="2021077"/>
                </a:lnTo>
                <a:lnTo>
                  <a:pt x="474471" y="1781302"/>
                </a:lnTo>
                <a:lnTo>
                  <a:pt x="425289" y="1763948"/>
                </a:lnTo>
                <a:lnTo>
                  <a:pt x="378181" y="1743630"/>
                </a:lnTo>
                <a:lnTo>
                  <a:pt x="333262" y="1720495"/>
                </a:lnTo>
                <a:lnTo>
                  <a:pt x="290652" y="1694690"/>
                </a:lnTo>
                <a:lnTo>
                  <a:pt x="250467" y="1666363"/>
                </a:lnTo>
                <a:lnTo>
                  <a:pt x="212823" y="1635661"/>
                </a:lnTo>
                <a:lnTo>
                  <a:pt x="177838" y="1602730"/>
                </a:lnTo>
                <a:lnTo>
                  <a:pt x="145630" y="1567719"/>
                </a:lnTo>
                <a:lnTo>
                  <a:pt x="116314" y="1530774"/>
                </a:lnTo>
                <a:lnTo>
                  <a:pt x="90009" y="1492042"/>
                </a:lnTo>
                <a:lnTo>
                  <a:pt x="66832" y="1451671"/>
                </a:lnTo>
                <a:lnTo>
                  <a:pt x="46899" y="1409807"/>
                </a:lnTo>
                <a:lnTo>
                  <a:pt x="30327" y="1366599"/>
                </a:lnTo>
                <a:lnTo>
                  <a:pt x="17235" y="1322192"/>
                </a:lnTo>
                <a:lnTo>
                  <a:pt x="7738" y="1276736"/>
                </a:lnTo>
                <a:lnTo>
                  <a:pt x="1954" y="1230375"/>
                </a:lnTo>
                <a:lnTo>
                  <a:pt x="0" y="1183258"/>
                </a:lnTo>
                <a:lnTo>
                  <a:pt x="0" y="634238"/>
                </a:lnTo>
                <a:lnTo>
                  <a:pt x="1786" y="588944"/>
                </a:lnTo>
                <a:lnTo>
                  <a:pt x="7067" y="544511"/>
                </a:lnTo>
                <a:lnTo>
                  <a:pt x="15721" y="501044"/>
                </a:lnTo>
                <a:lnTo>
                  <a:pt x="27628" y="458650"/>
                </a:lnTo>
                <a:lnTo>
                  <a:pt x="42667" y="417438"/>
                </a:lnTo>
                <a:lnTo>
                  <a:pt x="60718" y="377515"/>
                </a:lnTo>
                <a:lnTo>
                  <a:pt x="81660" y="338988"/>
                </a:lnTo>
                <a:lnTo>
                  <a:pt x="105374" y="301964"/>
                </a:lnTo>
                <a:lnTo>
                  <a:pt x="131738" y="266551"/>
                </a:lnTo>
                <a:lnTo>
                  <a:pt x="160632" y="232855"/>
                </a:lnTo>
                <a:lnTo>
                  <a:pt x="191936" y="200986"/>
                </a:lnTo>
                <a:lnTo>
                  <a:pt x="225529" y="171048"/>
                </a:lnTo>
                <a:lnTo>
                  <a:pt x="261292" y="143151"/>
                </a:lnTo>
                <a:lnTo>
                  <a:pt x="299102" y="117402"/>
                </a:lnTo>
                <a:lnTo>
                  <a:pt x="338841" y="93907"/>
                </a:lnTo>
                <a:lnTo>
                  <a:pt x="380387" y="72774"/>
                </a:lnTo>
                <a:lnTo>
                  <a:pt x="423621" y="54110"/>
                </a:lnTo>
                <a:lnTo>
                  <a:pt x="468421" y="38024"/>
                </a:lnTo>
                <a:lnTo>
                  <a:pt x="514668" y="24621"/>
                </a:lnTo>
                <a:lnTo>
                  <a:pt x="562240" y="14010"/>
                </a:lnTo>
                <a:lnTo>
                  <a:pt x="611018" y="6298"/>
                </a:lnTo>
                <a:lnTo>
                  <a:pt x="660880" y="1592"/>
                </a:lnTo>
                <a:lnTo>
                  <a:pt x="711707" y="0"/>
                </a:lnTo>
                <a:lnTo>
                  <a:pt x="711707" y="549021"/>
                </a:lnTo>
                <a:lnTo>
                  <a:pt x="660702" y="550645"/>
                </a:lnTo>
                <a:lnTo>
                  <a:pt x="610421" y="555458"/>
                </a:lnTo>
                <a:lnTo>
                  <a:pt x="561021" y="563374"/>
                </a:lnTo>
                <a:lnTo>
                  <a:pt x="512659" y="574305"/>
                </a:lnTo>
                <a:lnTo>
                  <a:pt x="465490" y="588164"/>
                </a:lnTo>
                <a:lnTo>
                  <a:pt x="419671" y="604862"/>
                </a:lnTo>
                <a:lnTo>
                  <a:pt x="375358" y="624313"/>
                </a:lnTo>
                <a:lnTo>
                  <a:pt x="332708" y="646430"/>
                </a:lnTo>
                <a:lnTo>
                  <a:pt x="291876" y="671123"/>
                </a:lnTo>
                <a:lnTo>
                  <a:pt x="253019" y="698308"/>
                </a:lnTo>
                <a:lnTo>
                  <a:pt x="216294" y="727894"/>
                </a:lnTo>
                <a:lnTo>
                  <a:pt x="181856" y="759797"/>
                </a:lnTo>
                <a:lnTo>
                  <a:pt x="149861" y="793927"/>
                </a:lnTo>
                <a:lnTo>
                  <a:pt x="120467" y="830198"/>
                </a:lnTo>
                <a:lnTo>
                  <a:pt x="93829" y="868522"/>
                </a:lnTo>
                <a:lnTo>
                  <a:pt x="70103" y="908812"/>
                </a:lnTo>
              </a:path>
            </a:pathLst>
          </a:custGeom>
          <a:ln w="9144">
            <a:solidFill>
              <a:srgbClr val="FFFFFF"/>
            </a:solidFill>
          </a:ln>
        </p:spPr>
        <p:txBody>
          <a:bodyPr wrap="square" lIns="0" tIns="0" rIns="0" bIns="0" rtlCol="0"/>
          <a:lstStyle/>
          <a:p/>
        </p:txBody>
      </p:sp>
      <p:sp>
        <p:nvSpPr>
          <p:cNvPr id="8" name="object 8"/>
          <p:cNvSpPr/>
          <p:nvPr/>
        </p:nvSpPr>
        <p:spPr>
          <a:xfrm>
            <a:off x="2962782" y="3906901"/>
            <a:ext cx="589280" cy="872490"/>
          </a:xfrm>
          <a:custGeom>
            <a:avLst/>
            <a:gdLst/>
            <a:ahLst/>
            <a:cxnLst/>
            <a:rect l="l" t="t" r="r" b="b"/>
            <a:pathLst>
              <a:path w="589279" h="872489">
                <a:moveTo>
                  <a:pt x="485775" y="0"/>
                </a:moveTo>
                <a:lnTo>
                  <a:pt x="450847" y="37411"/>
                </a:lnTo>
                <a:lnTo>
                  <a:pt x="417700" y="76418"/>
                </a:lnTo>
                <a:lnTo>
                  <a:pt x="386428" y="116831"/>
                </a:lnTo>
                <a:lnTo>
                  <a:pt x="357124" y="158458"/>
                </a:lnTo>
                <a:lnTo>
                  <a:pt x="329881" y="201106"/>
                </a:lnTo>
                <a:lnTo>
                  <a:pt x="304794" y="244585"/>
                </a:lnTo>
                <a:lnTo>
                  <a:pt x="281955" y="288702"/>
                </a:lnTo>
                <a:lnTo>
                  <a:pt x="261459" y="333267"/>
                </a:lnTo>
                <a:lnTo>
                  <a:pt x="243399" y="378087"/>
                </a:lnTo>
                <a:lnTo>
                  <a:pt x="227868" y="422971"/>
                </a:lnTo>
                <a:lnTo>
                  <a:pt x="214961" y="467727"/>
                </a:lnTo>
                <a:lnTo>
                  <a:pt x="204770" y="512163"/>
                </a:lnTo>
                <a:lnTo>
                  <a:pt x="197389" y="556089"/>
                </a:lnTo>
                <a:lnTo>
                  <a:pt x="192912" y="599313"/>
                </a:lnTo>
                <a:lnTo>
                  <a:pt x="0" y="872109"/>
                </a:lnTo>
                <a:lnTo>
                  <a:pt x="414019" y="778510"/>
                </a:lnTo>
                <a:lnTo>
                  <a:pt x="524356" y="312166"/>
                </a:lnTo>
                <a:lnTo>
                  <a:pt x="395986" y="312166"/>
                </a:lnTo>
                <a:lnTo>
                  <a:pt x="401411" y="262125"/>
                </a:lnTo>
                <a:lnTo>
                  <a:pt x="410769" y="210885"/>
                </a:lnTo>
                <a:lnTo>
                  <a:pt x="423973" y="158750"/>
                </a:lnTo>
                <a:lnTo>
                  <a:pt x="440934" y="106021"/>
                </a:lnTo>
                <a:lnTo>
                  <a:pt x="461564" y="53003"/>
                </a:lnTo>
                <a:lnTo>
                  <a:pt x="485775" y="0"/>
                </a:lnTo>
                <a:close/>
              </a:path>
              <a:path w="589279" h="872489">
                <a:moveTo>
                  <a:pt x="588899" y="39369"/>
                </a:moveTo>
                <a:lnTo>
                  <a:pt x="395986" y="312166"/>
                </a:lnTo>
                <a:lnTo>
                  <a:pt x="524356" y="312166"/>
                </a:lnTo>
                <a:lnTo>
                  <a:pt x="588899" y="39369"/>
                </a:lnTo>
                <a:close/>
              </a:path>
            </a:pathLst>
          </a:custGeom>
          <a:solidFill>
            <a:srgbClr val="FF9933"/>
          </a:solidFill>
        </p:spPr>
        <p:txBody>
          <a:bodyPr wrap="square" lIns="0" tIns="0" rIns="0" bIns="0" rtlCol="0"/>
          <a:lstStyle/>
          <a:p/>
        </p:txBody>
      </p:sp>
      <p:sp>
        <p:nvSpPr>
          <p:cNvPr id="9" name="object 9"/>
          <p:cNvSpPr/>
          <p:nvPr/>
        </p:nvSpPr>
        <p:spPr>
          <a:xfrm>
            <a:off x="3335654" y="3388790"/>
            <a:ext cx="924560" cy="654050"/>
          </a:xfrm>
          <a:custGeom>
            <a:avLst/>
            <a:gdLst/>
            <a:ahLst/>
            <a:cxnLst/>
            <a:rect l="l" t="t" r="r" b="b"/>
            <a:pathLst>
              <a:path w="924560" h="654050">
                <a:moveTo>
                  <a:pt x="755734" y="0"/>
                </a:moveTo>
                <a:lnTo>
                  <a:pt x="717352" y="3019"/>
                </a:lnTo>
                <a:lnTo>
                  <a:pt x="677937" y="9985"/>
                </a:lnTo>
                <a:lnTo>
                  <a:pt x="637703" y="20801"/>
                </a:lnTo>
                <a:lnTo>
                  <a:pt x="596869" y="35372"/>
                </a:lnTo>
                <a:lnTo>
                  <a:pt x="555650" y="53600"/>
                </a:lnTo>
                <a:lnTo>
                  <a:pt x="514262" y="75392"/>
                </a:lnTo>
                <a:lnTo>
                  <a:pt x="472923" y="100650"/>
                </a:lnTo>
                <a:lnTo>
                  <a:pt x="431848" y="129279"/>
                </a:lnTo>
                <a:lnTo>
                  <a:pt x="391254" y="161183"/>
                </a:lnTo>
                <a:lnTo>
                  <a:pt x="351357" y="196266"/>
                </a:lnTo>
                <a:lnTo>
                  <a:pt x="312374" y="234432"/>
                </a:lnTo>
                <a:lnTo>
                  <a:pt x="274522" y="275586"/>
                </a:lnTo>
                <a:lnTo>
                  <a:pt x="238016" y="319631"/>
                </a:lnTo>
                <a:lnTo>
                  <a:pt x="203073" y="366472"/>
                </a:lnTo>
                <a:lnTo>
                  <a:pt x="0" y="653619"/>
                </a:lnTo>
                <a:lnTo>
                  <a:pt x="34943" y="606778"/>
                </a:lnTo>
                <a:lnTo>
                  <a:pt x="71449" y="562733"/>
                </a:lnTo>
                <a:lnTo>
                  <a:pt x="109301" y="521579"/>
                </a:lnTo>
                <a:lnTo>
                  <a:pt x="148284" y="483413"/>
                </a:lnTo>
                <a:lnTo>
                  <a:pt x="188181" y="448330"/>
                </a:lnTo>
                <a:lnTo>
                  <a:pt x="228775" y="416426"/>
                </a:lnTo>
                <a:lnTo>
                  <a:pt x="269850" y="387797"/>
                </a:lnTo>
                <a:lnTo>
                  <a:pt x="311189" y="362539"/>
                </a:lnTo>
                <a:lnTo>
                  <a:pt x="352577" y="340747"/>
                </a:lnTo>
                <a:lnTo>
                  <a:pt x="393796" y="322519"/>
                </a:lnTo>
                <a:lnTo>
                  <a:pt x="434630" y="307948"/>
                </a:lnTo>
                <a:lnTo>
                  <a:pt x="474864" y="297132"/>
                </a:lnTo>
                <a:lnTo>
                  <a:pt x="514279" y="290166"/>
                </a:lnTo>
                <a:lnTo>
                  <a:pt x="552661" y="287147"/>
                </a:lnTo>
                <a:lnTo>
                  <a:pt x="755042" y="287147"/>
                </a:lnTo>
                <a:lnTo>
                  <a:pt x="924560" y="47448"/>
                </a:lnTo>
                <a:lnTo>
                  <a:pt x="894594" y="29299"/>
                </a:lnTo>
                <a:lnTo>
                  <a:pt x="862512" y="15576"/>
                </a:lnTo>
                <a:lnTo>
                  <a:pt x="828530" y="6182"/>
                </a:lnTo>
                <a:lnTo>
                  <a:pt x="792866" y="1022"/>
                </a:lnTo>
                <a:lnTo>
                  <a:pt x="755734" y="0"/>
                </a:lnTo>
                <a:close/>
              </a:path>
              <a:path w="924560" h="654050">
                <a:moveTo>
                  <a:pt x="755042" y="287147"/>
                </a:moveTo>
                <a:lnTo>
                  <a:pt x="552661" y="287147"/>
                </a:lnTo>
                <a:lnTo>
                  <a:pt x="589793" y="288169"/>
                </a:lnTo>
                <a:lnTo>
                  <a:pt x="625457" y="293329"/>
                </a:lnTo>
                <a:lnTo>
                  <a:pt x="659439" y="302723"/>
                </a:lnTo>
                <a:lnTo>
                  <a:pt x="691521" y="316446"/>
                </a:lnTo>
                <a:lnTo>
                  <a:pt x="721487" y="334595"/>
                </a:lnTo>
                <a:lnTo>
                  <a:pt x="755042" y="287147"/>
                </a:lnTo>
                <a:close/>
              </a:path>
            </a:pathLst>
          </a:custGeom>
          <a:solidFill>
            <a:srgbClr val="CD7A29"/>
          </a:solidFill>
        </p:spPr>
        <p:txBody>
          <a:bodyPr wrap="square" lIns="0" tIns="0" rIns="0" bIns="0" rtlCol="0"/>
          <a:lstStyle/>
          <a:p/>
        </p:txBody>
      </p:sp>
      <p:sp>
        <p:nvSpPr>
          <p:cNvPr id="10" name="object 10"/>
          <p:cNvSpPr/>
          <p:nvPr/>
        </p:nvSpPr>
        <p:spPr>
          <a:xfrm>
            <a:off x="2962782" y="3388790"/>
            <a:ext cx="1297940" cy="1390650"/>
          </a:xfrm>
          <a:custGeom>
            <a:avLst/>
            <a:gdLst/>
            <a:ahLst/>
            <a:cxnLst/>
            <a:rect l="l" t="t" r="r" b="b"/>
            <a:pathLst>
              <a:path w="1297939" h="1390650">
                <a:moveTo>
                  <a:pt x="372871" y="653619"/>
                </a:moveTo>
                <a:lnTo>
                  <a:pt x="407815" y="606778"/>
                </a:lnTo>
                <a:lnTo>
                  <a:pt x="444321" y="562733"/>
                </a:lnTo>
                <a:lnTo>
                  <a:pt x="482173" y="521579"/>
                </a:lnTo>
                <a:lnTo>
                  <a:pt x="521156" y="483413"/>
                </a:lnTo>
                <a:lnTo>
                  <a:pt x="561053" y="448330"/>
                </a:lnTo>
                <a:lnTo>
                  <a:pt x="601647" y="416426"/>
                </a:lnTo>
                <a:lnTo>
                  <a:pt x="642722" y="387797"/>
                </a:lnTo>
                <a:lnTo>
                  <a:pt x="684061" y="362539"/>
                </a:lnTo>
                <a:lnTo>
                  <a:pt x="725449" y="340747"/>
                </a:lnTo>
                <a:lnTo>
                  <a:pt x="766668" y="322519"/>
                </a:lnTo>
                <a:lnTo>
                  <a:pt x="807502" y="307948"/>
                </a:lnTo>
                <a:lnTo>
                  <a:pt x="847736" y="297132"/>
                </a:lnTo>
                <a:lnTo>
                  <a:pt x="887151" y="290166"/>
                </a:lnTo>
                <a:lnTo>
                  <a:pt x="925533" y="287147"/>
                </a:lnTo>
                <a:lnTo>
                  <a:pt x="962665" y="288169"/>
                </a:lnTo>
                <a:lnTo>
                  <a:pt x="998329" y="293329"/>
                </a:lnTo>
                <a:lnTo>
                  <a:pt x="1032311" y="302723"/>
                </a:lnTo>
                <a:lnTo>
                  <a:pt x="1064393" y="316446"/>
                </a:lnTo>
                <a:lnTo>
                  <a:pt x="1094358" y="334595"/>
                </a:lnTo>
                <a:lnTo>
                  <a:pt x="1297432" y="47448"/>
                </a:lnTo>
                <a:lnTo>
                  <a:pt x="1235384" y="15576"/>
                </a:lnTo>
                <a:lnTo>
                  <a:pt x="1165738" y="1022"/>
                </a:lnTo>
                <a:lnTo>
                  <a:pt x="1128606" y="0"/>
                </a:lnTo>
                <a:lnTo>
                  <a:pt x="1090224" y="3019"/>
                </a:lnTo>
                <a:lnTo>
                  <a:pt x="1050809" y="9985"/>
                </a:lnTo>
                <a:lnTo>
                  <a:pt x="1010575" y="20801"/>
                </a:lnTo>
                <a:lnTo>
                  <a:pt x="969741" y="35372"/>
                </a:lnTo>
                <a:lnTo>
                  <a:pt x="928522" y="53600"/>
                </a:lnTo>
                <a:lnTo>
                  <a:pt x="887134" y="75392"/>
                </a:lnTo>
                <a:lnTo>
                  <a:pt x="845795" y="100650"/>
                </a:lnTo>
                <a:lnTo>
                  <a:pt x="804720" y="129279"/>
                </a:lnTo>
                <a:lnTo>
                  <a:pt x="764126" y="161183"/>
                </a:lnTo>
                <a:lnTo>
                  <a:pt x="724229" y="196266"/>
                </a:lnTo>
                <a:lnTo>
                  <a:pt x="685246" y="234432"/>
                </a:lnTo>
                <a:lnTo>
                  <a:pt x="647394" y="275586"/>
                </a:lnTo>
                <a:lnTo>
                  <a:pt x="610888" y="319631"/>
                </a:lnTo>
                <a:lnTo>
                  <a:pt x="575944" y="366472"/>
                </a:lnTo>
                <a:lnTo>
                  <a:pt x="372871" y="653619"/>
                </a:lnTo>
                <a:lnTo>
                  <a:pt x="342654" y="698608"/>
                </a:lnTo>
                <a:lnTo>
                  <a:pt x="314922" y="744502"/>
                </a:lnTo>
                <a:lnTo>
                  <a:pt x="289763" y="791077"/>
                </a:lnTo>
                <a:lnTo>
                  <a:pt x="267262" y="838110"/>
                </a:lnTo>
                <a:lnTo>
                  <a:pt x="247507" y="885378"/>
                </a:lnTo>
                <a:lnTo>
                  <a:pt x="230582" y="932657"/>
                </a:lnTo>
                <a:lnTo>
                  <a:pt x="216574" y="979724"/>
                </a:lnTo>
                <a:lnTo>
                  <a:pt x="205569" y="1026357"/>
                </a:lnTo>
                <a:lnTo>
                  <a:pt x="197653" y="1072331"/>
                </a:lnTo>
                <a:lnTo>
                  <a:pt x="192912" y="1117423"/>
                </a:lnTo>
                <a:lnTo>
                  <a:pt x="0" y="1390219"/>
                </a:lnTo>
                <a:lnTo>
                  <a:pt x="414019" y="1296620"/>
                </a:lnTo>
                <a:lnTo>
                  <a:pt x="588899" y="557480"/>
                </a:lnTo>
                <a:lnTo>
                  <a:pt x="395986" y="830276"/>
                </a:lnTo>
                <a:lnTo>
                  <a:pt x="401411" y="780235"/>
                </a:lnTo>
                <a:lnTo>
                  <a:pt x="410769" y="728996"/>
                </a:lnTo>
                <a:lnTo>
                  <a:pt x="423973" y="676860"/>
                </a:lnTo>
                <a:lnTo>
                  <a:pt x="440934" y="624131"/>
                </a:lnTo>
                <a:lnTo>
                  <a:pt x="461564" y="571113"/>
                </a:lnTo>
                <a:lnTo>
                  <a:pt x="485775" y="518110"/>
                </a:lnTo>
              </a:path>
            </a:pathLst>
          </a:custGeom>
          <a:ln w="9525">
            <a:solidFill>
              <a:srgbClr val="FFFFFF"/>
            </a:solidFill>
          </a:ln>
        </p:spPr>
        <p:txBody>
          <a:bodyPr wrap="square" lIns="0" tIns="0" rIns="0" bIns="0" rtlCol="0"/>
          <a:lstStyle/>
          <a:p/>
        </p:txBody>
      </p:sp>
      <p:sp>
        <p:nvSpPr>
          <p:cNvPr id="11" name="object 11"/>
          <p:cNvSpPr/>
          <p:nvPr/>
        </p:nvSpPr>
        <p:spPr>
          <a:xfrm>
            <a:off x="3586734" y="5562600"/>
            <a:ext cx="1992630" cy="381635"/>
          </a:xfrm>
          <a:custGeom>
            <a:avLst/>
            <a:gdLst/>
            <a:ahLst/>
            <a:cxnLst/>
            <a:rect l="l" t="t" r="r" b="b"/>
            <a:pathLst>
              <a:path w="1992629" h="381635">
                <a:moveTo>
                  <a:pt x="769619" y="153974"/>
                </a:moveTo>
                <a:lnTo>
                  <a:pt x="388619" y="153974"/>
                </a:lnTo>
                <a:lnTo>
                  <a:pt x="415547" y="168205"/>
                </a:lnTo>
                <a:lnTo>
                  <a:pt x="475758" y="195529"/>
                </a:lnTo>
                <a:lnTo>
                  <a:pt x="544014" y="221275"/>
                </a:lnTo>
                <a:lnTo>
                  <a:pt x="580998" y="233534"/>
                </a:lnTo>
                <a:lnTo>
                  <a:pt x="619800" y="245372"/>
                </a:lnTo>
                <a:lnTo>
                  <a:pt x="660356" y="256780"/>
                </a:lnTo>
                <a:lnTo>
                  <a:pt x="702601" y="267748"/>
                </a:lnTo>
                <a:lnTo>
                  <a:pt x="746472" y="278268"/>
                </a:lnTo>
                <a:lnTo>
                  <a:pt x="791904" y="288330"/>
                </a:lnTo>
                <a:lnTo>
                  <a:pt x="838832" y="297927"/>
                </a:lnTo>
                <a:lnTo>
                  <a:pt x="887193" y="307048"/>
                </a:lnTo>
                <a:lnTo>
                  <a:pt x="936921" y="315685"/>
                </a:lnTo>
                <a:lnTo>
                  <a:pt x="987953" y="323828"/>
                </a:lnTo>
                <a:lnTo>
                  <a:pt x="1040225" y="331470"/>
                </a:lnTo>
                <a:lnTo>
                  <a:pt x="1093671" y="338600"/>
                </a:lnTo>
                <a:lnTo>
                  <a:pt x="1148228" y="345210"/>
                </a:lnTo>
                <a:lnTo>
                  <a:pt x="1203832" y="351290"/>
                </a:lnTo>
                <a:lnTo>
                  <a:pt x="1260417" y="356833"/>
                </a:lnTo>
                <a:lnTo>
                  <a:pt x="1317921" y="361828"/>
                </a:lnTo>
                <a:lnTo>
                  <a:pt x="1376277" y="366267"/>
                </a:lnTo>
                <a:lnTo>
                  <a:pt x="1435423" y="370141"/>
                </a:lnTo>
                <a:lnTo>
                  <a:pt x="1495294" y="373441"/>
                </a:lnTo>
                <a:lnTo>
                  <a:pt x="1555824" y="376158"/>
                </a:lnTo>
                <a:lnTo>
                  <a:pt x="1616951" y="378282"/>
                </a:lnTo>
                <a:lnTo>
                  <a:pt x="1678610" y="379806"/>
                </a:lnTo>
                <a:lnTo>
                  <a:pt x="1803266" y="381013"/>
                </a:lnTo>
                <a:lnTo>
                  <a:pt x="1866134" y="380679"/>
                </a:lnTo>
                <a:lnTo>
                  <a:pt x="1929277" y="379708"/>
                </a:lnTo>
                <a:lnTo>
                  <a:pt x="1992629" y="378091"/>
                </a:lnTo>
                <a:lnTo>
                  <a:pt x="1928306" y="375783"/>
                </a:lnTo>
                <a:lnTo>
                  <a:pt x="1864765" y="372828"/>
                </a:lnTo>
                <a:lnTo>
                  <a:pt x="1802073" y="369239"/>
                </a:lnTo>
                <a:lnTo>
                  <a:pt x="1740295" y="365027"/>
                </a:lnTo>
                <a:lnTo>
                  <a:pt x="1679496" y="360205"/>
                </a:lnTo>
                <a:lnTo>
                  <a:pt x="1619742" y="354784"/>
                </a:lnTo>
                <a:lnTo>
                  <a:pt x="1561097" y="348777"/>
                </a:lnTo>
                <a:lnTo>
                  <a:pt x="1503627" y="342195"/>
                </a:lnTo>
                <a:lnTo>
                  <a:pt x="1447397" y="335050"/>
                </a:lnTo>
                <a:lnTo>
                  <a:pt x="1392472" y="327355"/>
                </a:lnTo>
                <a:lnTo>
                  <a:pt x="1338918" y="319120"/>
                </a:lnTo>
                <a:lnTo>
                  <a:pt x="1286800" y="310360"/>
                </a:lnTo>
                <a:lnTo>
                  <a:pt x="1236183" y="301084"/>
                </a:lnTo>
                <a:lnTo>
                  <a:pt x="1187133" y="291305"/>
                </a:lnTo>
                <a:lnTo>
                  <a:pt x="1139714" y="281036"/>
                </a:lnTo>
                <a:lnTo>
                  <a:pt x="1093992" y="270287"/>
                </a:lnTo>
                <a:lnTo>
                  <a:pt x="1050032" y="259072"/>
                </a:lnTo>
                <a:lnTo>
                  <a:pt x="1007899" y="247402"/>
                </a:lnTo>
                <a:lnTo>
                  <a:pt x="967659" y="235288"/>
                </a:lnTo>
                <a:lnTo>
                  <a:pt x="929377" y="222744"/>
                </a:lnTo>
                <a:lnTo>
                  <a:pt x="893119" y="209780"/>
                </a:lnTo>
                <a:lnTo>
                  <a:pt x="826931" y="182644"/>
                </a:lnTo>
                <a:lnTo>
                  <a:pt x="797133" y="168495"/>
                </a:lnTo>
                <a:lnTo>
                  <a:pt x="769619" y="153974"/>
                </a:lnTo>
                <a:close/>
              </a:path>
              <a:path w="1992629" h="381635">
                <a:moveTo>
                  <a:pt x="447293" y="0"/>
                </a:moveTo>
                <a:lnTo>
                  <a:pt x="0" y="153974"/>
                </a:lnTo>
                <a:lnTo>
                  <a:pt x="1158239" y="153974"/>
                </a:lnTo>
                <a:lnTo>
                  <a:pt x="447293" y="0"/>
                </a:lnTo>
                <a:close/>
              </a:path>
            </a:pathLst>
          </a:custGeom>
          <a:solidFill>
            <a:srgbClr val="FF9933"/>
          </a:solidFill>
        </p:spPr>
        <p:txBody>
          <a:bodyPr wrap="square" lIns="0" tIns="0" rIns="0" bIns="0" rtlCol="0"/>
          <a:lstStyle/>
          <a:p/>
        </p:txBody>
      </p:sp>
      <p:sp>
        <p:nvSpPr>
          <p:cNvPr id="12" name="object 12"/>
          <p:cNvSpPr/>
          <p:nvPr/>
        </p:nvSpPr>
        <p:spPr>
          <a:xfrm>
            <a:off x="5388864" y="5562600"/>
            <a:ext cx="1926589" cy="381000"/>
          </a:xfrm>
          <a:custGeom>
            <a:avLst/>
            <a:gdLst/>
            <a:ahLst/>
            <a:cxnLst/>
            <a:rect l="l" t="t" r="r" b="b"/>
            <a:pathLst>
              <a:path w="1926590" h="381000">
                <a:moveTo>
                  <a:pt x="1926336" y="0"/>
                </a:moveTo>
                <a:lnTo>
                  <a:pt x="1545336" y="0"/>
                </a:lnTo>
                <a:lnTo>
                  <a:pt x="1543653" y="17935"/>
                </a:lnTo>
                <a:lnTo>
                  <a:pt x="1538657" y="35658"/>
                </a:lnTo>
                <a:lnTo>
                  <a:pt x="1519016" y="70389"/>
                </a:lnTo>
                <a:lnTo>
                  <a:pt x="1487008" y="104047"/>
                </a:lnTo>
                <a:lnTo>
                  <a:pt x="1443225" y="136485"/>
                </a:lnTo>
                <a:lnTo>
                  <a:pt x="1388261" y="167556"/>
                </a:lnTo>
                <a:lnTo>
                  <a:pt x="1322711" y="197115"/>
                </a:lnTo>
                <a:lnTo>
                  <a:pt x="1286152" y="211282"/>
                </a:lnTo>
                <a:lnTo>
                  <a:pt x="1247168" y="225016"/>
                </a:lnTo>
                <a:lnTo>
                  <a:pt x="1205835" y="238298"/>
                </a:lnTo>
                <a:lnTo>
                  <a:pt x="1162225" y="251111"/>
                </a:lnTo>
                <a:lnTo>
                  <a:pt x="1116415" y="263436"/>
                </a:lnTo>
                <a:lnTo>
                  <a:pt x="1068477" y="275254"/>
                </a:lnTo>
                <a:lnTo>
                  <a:pt x="1018487" y="286548"/>
                </a:lnTo>
                <a:lnTo>
                  <a:pt x="966518" y="297300"/>
                </a:lnTo>
                <a:lnTo>
                  <a:pt x="912644" y="307490"/>
                </a:lnTo>
                <a:lnTo>
                  <a:pt x="856940" y="317101"/>
                </a:lnTo>
                <a:lnTo>
                  <a:pt x="799480" y="326115"/>
                </a:lnTo>
                <a:lnTo>
                  <a:pt x="740338" y="334512"/>
                </a:lnTo>
                <a:lnTo>
                  <a:pt x="679588" y="342275"/>
                </a:lnTo>
                <a:lnTo>
                  <a:pt x="617305" y="349386"/>
                </a:lnTo>
                <a:lnTo>
                  <a:pt x="553563" y="355826"/>
                </a:lnTo>
                <a:lnTo>
                  <a:pt x="488435" y="361576"/>
                </a:lnTo>
                <a:lnTo>
                  <a:pt x="421997" y="366620"/>
                </a:lnTo>
                <a:lnTo>
                  <a:pt x="354323" y="370937"/>
                </a:lnTo>
                <a:lnTo>
                  <a:pt x="285486" y="374511"/>
                </a:lnTo>
                <a:lnTo>
                  <a:pt x="215561" y="377322"/>
                </a:lnTo>
                <a:lnTo>
                  <a:pt x="144622" y="379353"/>
                </a:lnTo>
                <a:lnTo>
                  <a:pt x="72744" y="380585"/>
                </a:lnTo>
                <a:lnTo>
                  <a:pt x="0" y="381000"/>
                </a:lnTo>
                <a:lnTo>
                  <a:pt x="381000" y="381000"/>
                </a:lnTo>
                <a:lnTo>
                  <a:pt x="453744" y="380585"/>
                </a:lnTo>
                <a:lnTo>
                  <a:pt x="525622" y="379353"/>
                </a:lnTo>
                <a:lnTo>
                  <a:pt x="596561" y="377322"/>
                </a:lnTo>
                <a:lnTo>
                  <a:pt x="666486" y="374511"/>
                </a:lnTo>
                <a:lnTo>
                  <a:pt x="735323" y="370937"/>
                </a:lnTo>
                <a:lnTo>
                  <a:pt x="802997" y="366620"/>
                </a:lnTo>
                <a:lnTo>
                  <a:pt x="869435" y="361576"/>
                </a:lnTo>
                <a:lnTo>
                  <a:pt x="934563" y="355826"/>
                </a:lnTo>
                <a:lnTo>
                  <a:pt x="998305" y="349386"/>
                </a:lnTo>
                <a:lnTo>
                  <a:pt x="1060588" y="342275"/>
                </a:lnTo>
                <a:lnTo>
                  <a:pt x="1121338" y="334512"/>
                </a:lnTo>
                <a:lnTo>
                  <a:pt x="1180480" y="326115"/>
                </a:lnTo>
                <a:lnTo>
                  <a:pt x="1237940" y="317101"/>
                </a:lnTo>
                <a:lnTo>
                  <a:pt x="1293644" y="307490"/>
                </a:lnTo>
                <a:lnTo>
                  <a:pt x="1347518" y="297300"/>
                </a:lnTo>
                <a:lnTo>
                  <a:pt x="1399487" y="286548"/>
                </a:lnTo>
                <a:lnTo>
                  <a:pt x="1449477" y="275254"/>
                </a:lnTo>
                <a:lnTo>
                  <a:pt x="1497415" y="263436"/>
                </a:lnTo>
                <a:lnTo>
                  <a:pt x="1543225" y="251111"/>
                </a:lnTo>
                <a:lnTo>
                  <a:pt x="1586835" y="238298"/>
                </a:lnTo>
                <a:lnTo>
                  <a:pt x="1628168" y="225016"/>
                </a:lnTo>
                <a:lnTo>
                  <a:pt x="1667152" y="211282"/>
                </a:lnTo>
                <a:lnTo>
                  <a:pt x="1703711" y="197115"/>
                </a:lnTo>
                <a:lnTo>
                  <a:pt x="1769261" y="167556"/>
                </a:lnTo>
                <a:lnTo>
                  <a:pt x="1824225" y="136485"/>
                </a:lnTo>
                <a:lnTo>
                  <a:pt x="1868008" y="104047"/>
                </a:lnTo>
                <a:lnTo>
                  <a:pt x="1900016" y="70389"/>
                </a:lnTo>
                <a:lnTo>
                  <a:pt x="1919657" y="35658"/>
                </a:lnTo>
                <a:lnTo>
                  <a:pt x="1924653" y="17935"/>
                </a:lnTo>
                <a:lnTo>
                  <a:pt x="1926336" y="0"/>
                </a:lnTo>
                <a:close/>
              </a:path>
            </a:pathLst>
          </a:custGeom>
          <a:solidFill>
            <a:srgbClr val="CD7A29"/>
          </a:solidFill>
        </p:spPr>
        <p:txBody>
          <a:bodyPr wrap="square" lIns="0" tIns="0" rIns="0" bIns="0" rtlCol="0"/>
          <a:lstStyle/>
          <a:p/>
        </p:txBody>
      </p:sp>
      <p:sp>
        <p:nvSpPr>
          <p:cNvPr id="13" name="object 13"/>
          <p:cNvSpPr/>
          <p:nvPr/>
        </p:nvSpPr>
        <p:spPr>
          <a:xfrm>
            <a:off x="3586734" y="5562600"/>
            <a:ext cx="3728720" cy="381000"/>
          </a:xfrm>
          <a:custGeom>
            <a:avLst/>
            <a:gdLst/>
            <a:ahLst/>
            <a:cxnLst/>
            <a:rect l="l" t="t" r="r" b="b"/>
            <a:pathLst>
              <a:path w="3728720" h="381000">
                <a:moveTo>
                  <a:pt x="1992629" y="378091"/>
                </a:moveTo>
                <a:lnTo>
                  <a:pt x="1928305" y="375783"/>
                </a:lnTo>
                <a:lnTo>
                  <a:pt x="1864763" y="372828"/>
                </a:lnTo>
                <a:lnTo>
                  <a:pt x="1802068" y="369239"/>
                </a:lnTo>
                <a:lnTo>
                  <a:pt x="1740287" y="365027"/>
                </a:lnTo>
                <a:lnTo>
                  <a:pt x="1679484" y="360205"/>
                </a:lnTo>
                <a:lnTo>
                  <a:pt x="1619725" y="354784"/>
                </a:lnTo>
                <a:lnTo>
                  <a:pt x="1561075" y="348777"/>
                </a:lnTo>
                <a:lnTo>
                  <a:pt x="1503600" y="342195"/>
                </a:lnTo>
                <a:lnTo>
                  <a:pt x="1447365" y="335050"/>
                </a:lnTo>
                <a:lnTo>
                  <a:pt x="1392436" y="327355"/>
                </a:lnTo>
                <a:lnTo>
                  <a:pt x="1338877" y="319120"/>
                </a:lnTo>
                <a:lnTo>
                  <a:pt x="1286755" y="310360"/>
                </a:lnTo>
                <a:lnTo>
                  <a:pt x="1236134" y="301084"/>
                </a:lnTo>
                <a:lnTo>
                  <a:pt x="1187080" y="291305"/>
                </a:lnTo>
                <a:lnTo>
                  <a:pt x="1139659" y="281036"/>
                </a:lnTo>
                <a:lnTo>
                  <a:pt x="1093936" y="270287"/>
                </a:lnTo>
                <a:lnTo>
                  <a:pt x="1049975" y="259072"/>
                </a:lnTo>
                <a:lnTo>
                  <a:pt x="1007844" y="247402"/>
                </a:lnTo>
                <a:lnTo>
                  <a:pt x="967607" y="235288"/>
                </a:lnTo>
                <a:lnTo>
                  <a:pt x="929329" y="222744"/>
                </a:lnTo>
                <a:lnTo>
                  <a:pt x="893075" y="209780"/>
                </a:lnTo>
                <a:lnTo>
                  <a:pt x="826905" y="182644"/>
                </a:lnTo>
                <a:lnTo>
                  <a:pt x="769619" y="153974"/>
                </a:lnTo>
                <a:lnTo>
                  <a:pt x="1158239" y="153974"/>
                </a:lnTo>
                <a:lnTo>
                  <a:pt x="447293" y="0"/>
                </a:lnTo>
                <a:lnTo>
                  <a:pt x="0" y="153974"/>
                </a:lnTo>
                <a:lnTo>
                  <a:pt x="388619" y="153974"/>
                </a:lnTo>
                <a:lnTo>
                  <a:pt x="415284" y="168074"/>
                </a:lnTo>
                <a:lnTo>
                  <a:pt x="474941" y="195185"/>
                </a:lnTo>
                <a:lnTo>
                  <a:pt x="542624" y="220780"/>
                </a:lnTo>
                <a:lnTo>
                  <a:pt x="579322" y="232985"/>
                </a:lnTo>
                <a:lnTo>
                  <a:pt x="617843" y="244781"/>
                </a:lnTo>
                <a:lnTo>
                  <a:pt x="658125" y="256159"/>
                </a:lnTo>
                <a:lnTo>
                  <a:pt x="700106" y="267108"/>
                </a:lnTo>
                <a:lnTo>
                  <a:pt x="743726" y="277620"/>
                </a:lnTo>
                <a:lnTo>
                  <a:pt x="788923" y="287683"/>
                </a:lnTo>
                <a:lnTo>
                  <a:pt x="835635" y="297289"/>
                </a:lnTo>
                <a:lnTo>
                  <a:pt x="883801" y="306427"/>
                </a:lnTo>
                <a:lnTo>
                  <a:pt x="933360" y="315088"/>
                </a:lnTo>
                <a:lnTo>
                  <a:pt x="984251" y="323261"/>
                </a:lnTo>
                <a:lnTo>
                  <a:pt x="1036411" y="330938"/>
                </a:lnTo>
                <a:lnTo>
                  <a:pt x="1089780" y="338107"/>
                </a:lnTo>
                <a:lnTo>
                  <a:pt x="1144297" y="344759"/>
                </a:lnTo>
                <a:lnTo>
                  <a:pt x="1199899" y="350884"/>
                </a:lnTo>
                <a:lnTo>
                  <a:pt x="1256525" y="356473"/>
                </a:lnTo>
                <a:lnTo>
                  <a:pt x="1314114" y="361516"/>
                </a:lnTo>
                <a:lnTo>
                  <a:pt x="1372605" y="366002"/>
                </a:lnTo>
                <a:lnTo>
                  <a:pt x="1431936" y="369922"/>
                </a:lnTo>
                <a:lnTo>
                  <a:pt x="1492046" y="373265"/>
                </a:lnTo>
                <a:lnTo>
                  <a:pt x="1552874" y="376023"/>
                </a:lnTo>
                <a:lnTo>
                  <a:pt x="1614357" y="378186"/>
                </a:lnTo>
                <a:lnTo>
                  <a:pt x="1676435" y="379742"/>
                </a:lnTo>
                <a:lnTo>
                  <a:pt x="1739046" y="380684"/>
                </a:lnTo>
                <a:lnTo>
                  <a:pt x="1802129" y="381000"/>
                </a:lnTo>
                <a:lnTo>
                  <a:pt x="2183129" y="381000"/>
                </a:lnTo>
                <a:lnTo>
                  <a:pt x="2255874" y="380585"/>
                </a:lnTo>
                <a:lnTo>
                  <a:pt x="2327752" y="379353"/>
                </a:lnTo>
                <a:lnTo>
                  <a:pt x="2398691" y="377322"/>
                </a:lnTo>
                <a:lnTo>
                  <a:pt x="2468616" y="374511"/>
                </a:lnTo>
                <a:lnTo>
                  <a:pt x="2537453" y="370937"/>
                </a:lnTo>
                <a:lnTo>
                  <a:pt x="2605127" y="366620"/>
                </a:lnTo>
                <a:lnTo>
                  <a:pt x="2671565" y="361576"/>
                </a:lnTo>
                <a:lnTo>
                  <a:pt x="2736693" y="355826"/>
                </a:lnTo>
                <a:lnTo>
                  <a:pt x="2800435" y="349386"/>
                </a:lnTo>
                <a:lnTo>
                  <a:pt x="2862718" y="342275"/>
                </a:lnTo>
                <a:lnTo>
                  <a:pt x="2923468" y="334512"/>
                </a:lnTo>
                <a:lnTo>
                  <a:pt x="2982610" y="326115"/>
                </a:lnTo>
                <a:lnTo>
                  <a:pt x="3040070" y="317101"/>
                </a:lnTo>
                <a:lnTo>
                  <a:pt x="3095774" y="307490"/>
                </a:lnTo>
                <a:lnTo>
                  <a:pt x="3149648" y="297300"/>
                </a:lnTo>
                <a:lnTo>
                  <a:pt x="3201617" y="286548"/>
                </a:lnTo>
                <a:lnTo>
                  <a:pt x="3251607" y="275254"/>
                </a:lnTo>
                <a:lnTo>
                  <a:pt x="3299545" y="263436"/>
                </a:lnTo>
                <a:lnTo>
                  <a:pt x="3345355" y="251111"/>
                </a:lnTo>
                <a:lnTo>
                  <a:pt x="3388965" y="238298"/>
                </a:lnTo>
                <a:lnTo>
                  <a:pt x="3430298" y="225016"/>
                </a:lnTo>
                <a:lnTo>
                  <a:pt x="3469282" y="211282"/>
                </a:lnTo>
                <a:lnTo>
                  <a:pt x="3505841" y="197115"/>
                </a:lnTo>
                <a:lnTo>
                  <a:pt x="3571391" y="167556"/>
                </a:lnTo>
                <a:lnTo>
                  <a:pt x="3626355" y="136485"/>
                </a:lnTo>
                <a:lnTo>
                  <a:pt x="3670138" y="104047"/>
                </a:lnTo>
                <a:lnTo>
                  <a:pt x="3702146" y="70389"/>
                </a:lnTo>
                <a:lnTo>
                  <a:pt x="3721787" y="35658"/>
                </a:lnTo>
                <a:lnTo>
                  <a:pt x="3728466" y="0"/>
                </a:lnTo>
                <a:lnTo>
                  <a:pt x="3347466" y="0"/>
                </a:lnTo>
                <a:lnTo>
                  <a:pt x="3345783" y="17935"/>
                </a:lnTo>
                <a:lnTo>
                  <a:pt x="3340787" y="35658"/>
                </a:lnTo>
                <a:lnTo>
                  <a:pt x="3321146" y="70389"/>
                </a:lnTo>
                <a:lnTo>
                  <a:pt x="3289138" y="104047"/>
                </a:lnTo>
                <a:lnTo>
                  <a:pt x="3245355" y="136485"/>
                </a:lnTo>
                <a:lnTo>
                  <a:pt x="3190391" y="167556"/>
                </a:lnTo>
                <a:lnTo>
                  <a:pt x="3124841" y="197115"/>
                </a:lnTo>
                <a:lnTo>
                  <a:pt x="3088282" y="211282"/>
                </a:lnTo>
                <a:lnTo>
                  <a:pt x="3049298" y="225016"/>
                </a:lnTo>
                <a:lnTo>
                  <a:pt x="3007965" y="238298"/>
                </a:lnTo>
                <a:lnTo>
                  <a:pt x="2964355" y="251111"/>
                </a:lnTo>
                <a:lnTo>
                  <a:pt x="2918545" y="263436"/>
                </a:lnTo>
                <a:lnTo>
                  <a:pt x="2870607" y="275254"/>
                </a:lnTo>
                <a:lnTo>
                  <a:pt x="2820617" y="286548"/>
                </a:lnTo>
                <a:lnTo>
                  <a:pt x="2768648" y="297300"/>
                </a:lnTo>
                <a:lnTo>
                  <a:pt x="2714774" y="307490"/>
                </a:lnTo>
                <a:lnTo>
                  <a:pt x="2659070" y="317101"/>
                </a:lnTo>
                <a:lnTo>
                  <a:pt x="2601610" y="326115"/>
                </a:lnTo>
                <a:lnTo>
                  <a:pt x="2542468" y="334512"/>
                </a:lnTo>
                <a:lnTo>
                  <a:pt x="2481718" y="342275"/>
                </a:lnTo>
                <a:lnTo>
                  <a:pt x="2419435" y="349386"/>
                </a:lnTo>
                <a:lnTo>
                  <a:pt x="2355693" y="355826"/>
                </a:lnTo>
                <a:lnTo>
                  <a:pt x="2290565" y="361576"/>
                </a:lnTo>
                <a:lnTo>
                  <a:pt x="2224127" y="366620"/>
                </a:lnTo>
                <a:lnTo>
                  <a:pt x="2156453" y="370937"/>
                </a:lnTo>
                <a:lnTo>
                  <a:pt x="2087616" y="374511"/>
                </a:lnTo>
                <a:lnTo>
                  <a:pt x="2017691" y="377322"/>
                </a:lnTo>
                <a:lnTo>
                  <a:pt x="1946752" y="379353"/>
                </a:lnTo>
                <a:lnTo>
                  <a:pt x="1874874" y="380585"/>
                </a:lnTo>
                <a:lnTo>
                  <a:pt x="1802129" y="381000"/>
                </a:lnTo>
              </a:path>
            </a:pathLst>
          </a:custGeom>
          <a:ln w="9144">
            <a:solidFill>
              <a:srgbClr val="FFFFFF"/>
            </a:solidFill>
          </a:ln>
        </p:spPr>
        <p:txBody>
          <a:bodyPr wrap="square" lIns="0" tIns="0" rIns="0" bIns="0" rtlCol="0"/>
          <a:lstStyle/>
          <a:p/>
        </p:txBody>
      </p:sp>
      <p:sp>
        <p:nvSpPr>
          <p:cNvPr id="14" name="object 14"/>
          <p:cNvSpPr txBox="1"/>
          <p:nvPr/>
        </p:nvSpPr>
        <p:spPr>
          <a:xfrm>
            <a:off x="1168146" y="4859273"/>
            <a:ext cx="3048000" cy="603885"/>
          </a:xfrm>
          <a:prstGeom prst="rect">
            <a:avLst/>
          </a:prstGeom>
          <a:ln w="16764">
            <a:solidFill>
              <a:srgbClr val="FF0000"/>
            </a:solidFill>
          </a:ln>
        </p:spPr>
        <p:txBody>
          <a:bodyPr vert="horz" wrap="square" lIns="0" tIns="13335" rIns="0" bIns="0" rtlCol="0">
            <a:spAutoFit/>
          </a:bodyPr>
          <a:lstStyle/>
          <a:p>
            <a:pPr marL="570865">
              <a:lnSpc>
                <a:spcPct val="100000"/>
              </a:lnSpc>
              <a:spcBef>
                <a:spcPts val="105"/>
              </a:spcBef>
            </a:pPr>
            <a:r>
              <a:rPr sz="3200" b="1" spc="10" dirty="0">
                <a:latin typeface="微软雅黑" panose="020B0503020204020204" charset="-122"/>
                <a:cs typeface="微软雅黑" panose="020B0503020204020204" charset="-122"/>
              </a:rPr>
              <a:t>体力</a:t>
            </a:r>
            <a:r>
              <a:rPr sz="3200" b="1" spc="-300" dirty="0">
                <a:latin typeface="微软雅黑" panose="020B0503020204020204" charset="-122"/>
                <a:cs typeface="微软雅黑" panose="020B0503020204020204" charset="-122"/>
              </a:rPr>
              <a:t>+</a:t>
            </a:r>
            <a:r>
              <a:rPr sz="3200" b="1" dirty="0">
                <a:latin typeface="微软雅黑" panose="020B0503020204020204" charset="-122"/>
                <a:cs typeface="微软雅黑" panose="020B0503020204020204" charset="-122"/>
              </a:rPr>
              <a:t>脑力</a:t>
            </a:r>
            <a:endParaRPr sz="3200">
              <a:latin typeface="微软雅黑" panose="020B0503020204020204" charset="-122"/>
              <a:cs typeface="微软雅黑" panose="020B0503020204020204" charset="-122"/>
            </a:endParaRPr>
          </a:p>
        </p:txBody>
      </p:sp>
      <p:sp>
        <p:nvSpPr>
          <p:cNvPr id="15" name="object 15"/>
          <p:cNvSpPr txBox="1"/>
          <p:nvPr/>
        </p:nvSpPr>
        <p:spPr>
          <a:xfrm>
            <a:off x="5023230" y="1245638"/>
            <a:ext cx="5711190" cy="1561465"/>
          </a:xfrm>
          <a:prstGeom prst="rect">
            <a:avLst/>
          </a:prstGeom>
        </p:spPr>
        <p:txBody>
          <a:bodyPr vert="horz" wrap="square" lIns="0" tIns="12065" rIns="0" bIns="0" rtlCol="0">
            <a:spAutoFit/>
          </a:bodyPr>
          <a:lstStyle/>
          <a:p>
            <a:pPr marL="12700" marR="5080" indent="713105" algn="just">
              <a:lnSpc>
                <a:spcPct val="120000"/>
              </a:lnSpc>
              <a:spcBef>
                <a:spcPts val="95"/>
              </a:spcBef>
            </a:pPr>
            <a:r>
              <a:rPr sz="2800" spc="-5" dirty="0">
                <a:latin typeface="微软雅黑" panose="020B0503020204020204" charset="-122"/>
                <a:cs typeface="微软雅黑" panose="020B0503020204020204" charset="-122"/>
              </a:rPr>
              <a:t>撇开了具体形式的、无差</a:t>
            </a:r>
            <a:r>
              <a:rPr sz="2800" dirty="0">
                <a:latin typeface="微软雅黑" panose="020B0503020204020204" charset="-122"/>
                <a:cs typeface="微软雅黑" panose="020B0503020204020204" charset="-122"/>
              </a:rPr>
              <a:t>别</a:t>
            </a:r>
            <a:r>
              <a:rPr sz="2800" spc="-5" dirty="0">
                <a:latin typeface="微软雅黑" panose="020B0503020204020204" charset="-122"/>
                <a:cs typeface="微软雅黑" panose="020B0503020204020204" charset="-122"/>
              </a:rPr>
              <a:t>的一 般</a:t>
            </a:r>
            <a:r>
              <a:rPr sz="2800" spc="-10" dirty="0">
                <a:latin typeface="微软雅黑" panose="020B0503020204020204" charset="-122"/>
                <a:cs typeface="微软雅黑" panose="020B0503020204020204" charset="-122"/>
              </a:rPr>
              <a:t>人类劳动叫抽象劳动，抽象劳动形 </a:t>
            </a:r>
            <a:r>
              <a:rPr sz="2800" spc="-5" dirty="0">
                <a:latin typeface="微软雅黑" panose="020B0503020204020204" charset="-122"/>
                <a:cs typeface="微软雅黑" panose="020B0503020204020204" charset="-122"/>
              </a:rPr>
              <a:t>成</a:t>
            </a:r>
            <a:r>
              <a:rPr sz="2800" spc="-10" dirty="0">
                <a:latin typeface="微软雅黑" panose="020B0503020204020204" charset="-122"/>
                <a:cs typeface="微软雅黑" panose="020B0503020204020204" charset="-122"/>
              </a:rPr>
              <a:t>商</a:t>
            </a:r>
            <a:r>
              <a:rPr sz="2800" spc="-5" dirty="0">
                <a:latin typeface="微软雅黑" panose="020B0503020204020204" charset="-122"/>
                <a:cs typeface="微软雅黑" panose="020B0503020204020204" charset="-122"/>
              </a:rPr>
              <a:t>品的价值。</a:t>
            </a:r>
            <a:endParaRPr sz="2800">
              <a:latin typeface="微软雅黑" panose="020B0503020204020204" charset="-122"/>
              <a:cs typeface="微软雅黑" panose="020B0503020204020204" charset="-122"/>
            </a:endParaRPr>
          </a:p>
        </p:txBody>
      </p:sp>
      <p:sp>
        <p:nvSpPr>
          <p:cNvPr id="16" name="object 16"/>
          <p:cNvSpPr/>
          <p:nvPr/>
        </p:nvSpPr>
        <p:spPr>
          <a:xfrm>
            <a:off x="7319771" y="4436364"/>
            <a:ext cx="3572255" cy="1714500"/>
          </a:xfrm>
          <a:prstGeom prst="rect">
            <a:avLst/>
          </a:prstGeom>
          <a:blipFill>
            <a:blip r:embed="rId2" cstate="print"/>
            <a:stretch>
              <a:fillRect/>
            </a:stretch>
          </a:blipFill>
        </p:spPr>
        <p:txBody>
          <a:bodyPr wrap="square" lIns="0" tIns="0" rIns="0" bIns="0" rtlCol="0"/>
          <a:lstStyle/>
          <a:p/>
        </p:txBody>
      </p:sp>
      <p:sp>
        <p:nvSpPr>
          <p:cNvPr id="17" name="object 17"/>
          <p:cNvSpPr/>
          <p:nvPr/>
        </p:nvSpPr>
        <p:spPr>
          <a:xfrm>
            <a:off x="4238244" y="3000755"/>
            <a:ext cx="3072383" cy="1836420"/>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1095755" y="1196339"/>
            <a:ext cx="3128772" cy="1726691"/>
          </a:xfrm>
          <a:prstGeom prst="rect">
            <a:avLst/>
          </a:prstGeom>
          <a:blipFill>
            <a:blip r:embed="rId4" cstate="print"/>
            <a:stretch>
              <a:fillRect/>
            </a:stretch>
          </a:blipFill>
        </p:spPr>
        <p:txBody>
          <a:bodyPr wrap="square" lIns="0" tIns="0" rIns="0" bIns="0" rtlCol="0"/>
          <a:lstStyle/>
          <a:p/>
        </p:txBody>
      </p:sp>
      <p:sp>
        <p:nvSpPr>
          <p:cNvPr id="19" name="object 19"/>
          <p:cNvSpPr txBox="1"/>
          <p:nvPr/>
        </p:nvSpPr>
        <p:spPr>
          <a:xfrm>
            <a:off x="1032459" y="716026"/>
            <a:ext cx="204216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AA454A"/>
                </a:solidFill>
                <a:latin typeface="微软雅黑" panose="020B0503020204020204" charset="-122"/>
                <a:cs typeface="微软雅黑" panose="020B0503020204020204" charset="-122"/>
              </a:rPr>
              <a:t>（</a:t>
            </a:r>
            <a:r>
              <a:rPr sz="2400" b="1" spc="-5" dirty="0">
                <a:solidFill>
                  <a:srgbClr val="AA454A"/>
                </a:solidFill>
                <a:latin typeface="微软雅黑" panose="020B0503020204020204" charset="-122"/>
                <a:cs typeface="微软雅黑" panose="020B0503020204020204" charset="-122"/>
              </a:rPr>
              <a:t>2</a:t>
            </a:r>
            <a:r>
              <a:rPr sz="2400" b="1" dirty="0">
                <a:solidFill>
                  <a:srgbClr val="AA454A"/>
                </a:solidFill>
                <a:latin typeface="微软雅黑" panose="020B0503020204020204" charset="-122"/>
                <a:cs typeface="微软雅黑" panose="020B0503020204020204" charset="-122"/>
              </a:rPr>
              <a:t>）抽象劳动</a:t>
            </a:r>
            <a:endParaRPr sz="2400">
              <a:latin typeface="微软雅黑" panose="020B0503020204020204" charset="-122"/>
              <a:cs typeface="微软雅黑" panose="020B0503020204020204" charset="-122"/>
            </a:endParaRPr>
          </a:p>
        </p:txBody>
      </p:sp>
      <p:sp>
        <p:nvSpPr>
          <p:cNvPr id="21" name="object 21"/>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22" name="object 22"/>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20" name="object 20"/>
          <p:cNvSpPr txBox="1">
            <a:spLocks noGrp="1"/>
          </p:cNvSpPr>
          <p:nvPr>
            <p:ph type="title"/>
          </p:nvPr>
        </p:nvSpPr>
        <p:spPr>
          <a:xfrm>
            <a:off x="615315" y="63500"/>
            <a:ext cx="565467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317116" y="1235709"/>
            <a:ext cx="8745220" cy="4196715"/>
          </a:xfrm>
          <a:prstGeom prst="rect">
            <a:avLst/>
          </a:prstGeom>
        </p:spPr>
        <p:txBody>
          <a:bodyPr vert="horz" wrap="square" lIns="0" tIns="12700" rIns="0" bIns="0" rtlCol="0">
            <a:spAutoFit/>
          </a:bodyPr>
          <a:lstStyle/>
          <a:p>
            <a:pPr marL="810260" indent="-798195">
              <a:lnSpc>
                <a:spcPct val="100000"/>
              </a:lnSpc>
              <a:spcBef>
                <a:spcPts val="100"/>
              </a:spcBef>
              <a:buSzPct val="96000"/>
              <a:buAutoNum type="arabicPlain" startAt="3"/>
              <a:tabLst>
                <a:tab pos="810895" algn="l"/>
              </a:tabLst>
            </a:pPr>
            <a:r>
              <a:rPr sz="2400" b="1" dirty="0">
                <a:solidFill>
                  <a:srgbClr val="AA454A"/>
                </a:solidFill>
                <a:latin typeface="微软雅黑" panose="020B0503020204020204" charset="-122"/>
                <a:cs typeface="微软雅黑" panose="020B0503020204020204" charset="-122"/>
              </a:rPr>
              <a:t>具体劳动和抽象劳动是对立统一的关系</a:t>
            </a:r>
            <a:endParaRPr sz="2400">
              <a:latin typeface="微软雅黑" panose="020B0503020204020204" charset="-122"/>
              <a:cs typeface="微软雅黑" panose="020B0503020204020204" charset="-122"/>
            </a:endParaRPr>
          </a:p>
          <a:p>
            <a:pPr marL="549910" marR="13970" lvl="1">
              <a:lnSpc>
                <a:spcPct val="120000"/>
              </a:lnSpc>
              <a:spcBef>
                <a:spcPts val="1730"/>
              </a:spcBef>
              <a:buFont typeface="Wingdings" panose="05000000000000000000"/>
              <a:buChar char=""/>
              <a:tabLst>
                <a:tab pos="1263015" algn="l"/>
                <a:tab pos="1263650" algn="l"/>
              </a:tabLst>
            </a:pPr>
            <a:r>
              <a:rPr sz="2800" spc="-5" dirty="0">
                <a:latin typeface="微软雅黑" panose="020B0503020204020204" charset="-122"/>
                <a:cs typeface="微软雅黑" panose="020B0503020204020204" charset="-122"/>
              </a:rPr>
              <a:t>一方面，具体劳动和抽象劳动是统</a:t>
            </a:r>
            <a:r>
              <a:rPr sz="2800" dirty="0">
                <a:latin typeface="微软雅黑" panose="020B0503020204020204" charset="-122"/>
                <a:cs typeface="微软雅黑" panose="020B0503020204020204" charset="-122"/>
              </a:rPr>
              <a:t>一</a:t>
            </a:r>
            <a:r>
              <a:rPr sz="2800" spc="-5" dirty="0">
                <a:latin typeface="微软雅黑" panose="020B0503020204020204" charset="-122"/>
                <a:cs typeface="微软雅黑" panose="020B0503020204020204" charset="-122"/>
              </a:rPr>
              <a:t>的。</a:t>
            </a:r>
            <a:r>
              <a:rPr sz="2800" dirty="0">
                <a:latin typeface="微软雅黑" panose="020B0503020204020204" charset="-122"/>
                <a:cs typeface="微软雅黑" panose="020B0503020204020204" charset="-122"/>
              </a:rPr>
              <a:t>它</a:t>
            </a:r>
            <a:r>
              <a:rPr sz="2800" spc="-5" dirty="0">
                <a:latin typeface="微软雅黑" panose="020B0503020204020204" charset="-122"/>
                <a:cs typeface="微软雅黑" panose="020B0503020204020204" charset="-122"/>
              </a:rPr>
              <a:t>们 是生产</a:t>
            </a:r>
            <a:r>
              <a:rPr sz="2800" dirty="0">
                <a:latin typeface="微软雅黑" panose="020B0503020204020204" charset="-122"/>
                <a:cs typeface="微软雅黑" panose="020B0503020204020204" charset="-122"/>
              </a:rPr>
              <a:t>商</a:t>
            </a:r>
            <a:r>
              <a:rPr sz="2800" spc="-5" dirty="0">
                <a:latin typeface="微软雅黑" panose="020B0503020204020204" charset="-122"/>
                <a:cs typeface="微软雅黑" panose="020B0503020204020204" charset="-122"/>
              </a:rPr>
              <a:t>品的同</a:t>
            </a:r>
            <a:r>
              <a:rPr sz="2800" dirty="0">
                <a:latin typeface="微软雅黑" panose="020B0503020204020204" charset="-122"/>
                <a:cs typeface="微软雅黑" panose="020B0503020204020204" charset="-122"/>
              </a:rPr>
              <a:t>一</a:t>
            </a:r>
            <a:r>
              <a:rPr sz="2800" spc="-5" dirty="0">
                <a:latin typeface="微软雅黑" panose="020B0503020204020204" charset="-122"/>
                <a:cs typeface="微软雅黑" panose="020B0503020204020204" charset="-122"/>
              </a:rPr>
              <a:t>劳动的</a:t>
            </a:r>
            <a:r>
              <a:rPr sz="2800" dirty="0">
                <a:latin typeface="微软雅黑" panose="020B0503020204020204" charset="-122"/>
                <a:cs typeface="微软雅黑" panose="020B0503020204020204" charset="-122"/>
              </a:rPr>
              <a:t>两</a:t>
            </a:r>
            <a:r>
              <a:rPr sz="2800" spc="-5" dirty="0">
                <a:latin typeface="微软雅黑" panose="020B0503020204020204" charset="-122"/>
                <a:cs typeface="微软雅黑" panose="020B0503020204020204" charset="-122"/>
              </a:rPr>
              <a:t>个方面</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不是两</a:t>
            </a:r>
            <a:r>
              <a:rPr sz="2800" dirty="0">
                <a:latin typeface="微软雅黑" panose="020B0503020204020204" charset="-122"/>
                <a:cs typeface="微软雅黑" panose="020B0503020204020204" charset="-122"/>
              </a:rPr>
              <a:t>次</a:t>
            </a:r>
            <a:r>
              <a:rPr sz="2800" spc="-5" dirty="0">
                <a:latin typeface="微软雅黑" panose="020B0503020204020204" charset="-122"/>
                <a:cs typeface="微软雅黑" panose="020B0503020204020204" charset="-122"/>
              </a:rPr>
              <a:t>劳动， 也不是独立存在的两种劳</a:t>
            </a:r>
            <a:r>
              <a:rPr sz="2800" dirty="0">
                <a:latin typeface="微软雅黑" panose="020B0503020204020204" charset="-122"/>
                <a:cs typeface="微软雅黑" panose="020B0503020204020204" charset="-122"/>
              </a:rPr>
              <a:t>动</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549910" marR="5080" lvl="1">
              <a:lnSpc>
                <a:spcPct val="120000"/>
              </a:lnSpc>
              <a:buFont typeface="Wingdings" panose="05000000000000000000"/>
              <a:buChar char=""/>
              <a:tabLst>
                <a:tab pos="1263015" algn="l"/>
                <a:tab pos="1263650" algn="l"/>
              </a:tabLst>
            </a:pPr>
            <a:r>
              <a:rPr sz="2800" spc="-5" dirty="0">
                <a:latin typeface="微软雅黑" panose="020B0503020204020204" charset="-122"/>
                <a:cs typeface="微软雅黑" panose="020B0503020204020204" charset="-122"/>
              </a:rPr>
              <a:t>另一方</a:t>
            </a:r>
            <a:r>
              <a:rPr sz="2800" dirty="0">
                <a:latin typeface="微软雅黑" panose="020B0503020204020204" charset="-122"/>
                <a:cs typeface="微软雅黑" panose="020B0503020204020204" charset="-122"/>
              </a:rPr>
              <a:t>面</a:t>
            </a:r>
            <a:r>
              <a:rPr sz="2800" spc="-5" dirty="0">
                <a:latin typeface="微软雅黑" panose="020B0503020204020204" charset="-122"/>
                <a:cs typeface="微软雅黑" panose="020B0503020204020204" charset="-122"/>
              </a:rPr>
              <a:t>，具体</a:t>
            </a:r>
            <a:r>
              <a:rPr sz="2800" dirty="0">
                <a:latin typeface="微软雅黑" panose="020B0503020204020204" charset="-122"/>
                <a:cs typeface="微软雅黑" panose="020B0503020204020204" charset="-122"/>
              </a:rPr>
              <a:t>劳</a:t>
            </a:r>
            <a:r>
              <a:rPr sz="2800" spc="-5" dirty="0">
                <a:latin typeface="微软雅黑" panose="020B0503020204020204" charset="-122"/>
                <a:cs typeface="微软雅黑" panose="020B0503020204020204" charset="-122"/>
              </a:rPr>
              <a:t>动和抽</a:t>
            </a:r>
            <a:r>
              <a:rPr sz="2800" dirty="0">
                <a:latin typeface="微软雅黑" panose="020B0503020204020204" charset="-122"/>
                <a:cs typeface="微软雅黑" panose="020B0503020204020204" charset="-122"/>
              </a:rPr>
              <a:t>象</a:t>
            </a:r>
            <a:r>
              <a:rPr sz="2800" spc="-5" dirty="0">
                <a:latin typeface="微软雅黑" panose="020B0503020204020204" charset="-122"/>
                <a:cs typeface="微软雅黑" panose="020B0503020204020204" charset="-122"/>
              </a:rPr>
              <a:t>劳动又</a:t>
            </a:r>
            <a:r>
              <a:rPr sz="2800" dirty="0">
                <a:latin typeface="微软雅黑" panose="020B0503020204020204" charset="-122"/>
                <a:cs typeface="微软雅黑" panose="020B0503020204020204" charset="-122"/>
              </a:rPr>
              <a:t>是</a:t>
            </a:r>
            <a:r>
              <a:rPr sz="2800" spc="-5" dirty="0">
                <a:latin typeface="微软雅黑" panose="020B0503020204020204" charset="-122"/>
                <a:cs typeface="微软雅黑" panose="020B0503020204020204" charset="-122"/>
              </a:rPr>
              <a:t>有差别</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 具体劳动在性质上是不同的，抽象</a:t>
            </a:r>
            <a:r>
              <a:rPr sz="2800" dirty="0">
                <a:latin typeface="微软雅黑" panose="020B0503020204020204" charset="-122"/>
                <a:cs typeface="微软雅黑" panose="020B0503020204020204" charset="-122"/>
              </a:rPr>
              <a:t>劳</a:t>
            </a:r>
            <a:r>
              <a:rPr sz="2800" spc="-5" dirty="0">
                <a:latin typeface="微软雅黑" panose="020B0503020204020204" charset="-122"/>
                <a:cs typeface="微软雅黑" panose="020B0503020204020204" charset="-122"/>
              </a:rPr>
              <a:t>动在</a:t>
            </a:r>
            <a:r>
              <a:rPr sz="2800" dirty="0">
                <a:latin typeface="微软雅黑" panose="020B0503020204020204" charset="-122"/>
                <a:cs typeface="微软雅黑" panose="020B0503020204020204" charset="-122"/>
              </a:rPr>
              <a:t>质</a:t>
            </a:r>
            <a:r>
              <a:rPr sz="2800" spc="-5" dirty="0">
                <a:latin typeface="微软雅黑" panose="020B0503020204020204" charset="-122"/>
                <a:cs typeface="微软雅黑" panose="020B0503020204020204" charset="-122"/>
              </a:rPr>
              <a:t>上是相 同的，只存在量的差别；具体劳动</a:t>
            </a:r>
            <a:r>
              <a:rPr sz="2800" dirty="0">
                <a:latin typeface="微软雅黑" panose="020B0503020204020204" charset="-122"/>
                <a:cs typeface="微软雅黑" panose="020B0503020204020204" charset="-122"/>
              </a:rPr>
              <a:t>是</a:t>
            </a:r>
            <a:r>
              <a:rPr sz="2800" spc="-5" dirty="0">
                <a:latin typeface="微软雅黑" panose="020B0503020204020204" charset="-122"/>
                <a:cs typeface="微软雅黑" panose="020B0503020204020204" charset="-122"/>
              </a:rPr>
              <a:t>劳动</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自然属 性，而抽象劳动是劳动的社会属性。</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525018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nvSpPr>
        <p:spPr>
          <a:xfrm>
            <a:off x="6279515" y="2990215"/>
            <a:ext cx="5231765" cy="1503680"/>
          </a:xfrm>
          <a:prstGeom prst="rect">
            <a:avLst/>
          </a:prstGeom>
        </p:spPr>
        <p:txBody>
          <a:bodyPr vert="horz" wrap="square" lIns="0" tIns="13335" rIns="0" bIns="0" rtlCol="0">
            <a:spAutoFit/>
          </a:bodyPr>
          <a:lstStyle>
            <a:lvl1pPr>
              <a:defRPr sz="3600" b="1" i="0">
                <a:solidFill>
                  <a:schemeClr val="tx1"/>
                </a:solidFill>
                <a:latin typeface="Microsoft JhengHei" panose="020B0604030504040204" charset="-120"/>
                <a:ea typeface="+mj-ea"/>
                <a:cs typeface="Microsoft JhengHei" panose="020B0604030504040204" charset="-120"/>
              </a:defRPr>
            </a:lvl1pPr>
          </a:lstStyle>
          <a:p>
            <a:pPr marL="1209040" marR="5080" indent="-1196975" algn="ctr">
              <a:lnSpc>
                <a:spcPct val="120000"/>
              </a:lnSpc>
              <a:spcBef>
                <a:spcPts val="105"/>
              </a:spcBef>
              <a:tabLst>
                <a:tab pos="2407285" algn="l"/>
              </a:tabLst>
            </a:pPr>
            <a:r>
              <a:rPr sz="4000" spc="10" dirty="0">
                <a:solidFill>
                  <a:srgbClr val="C00000"/>
                </a:solidFill>
                <a:latin typeface="方正粗黑宋简体" panose="02000000000000000000" charset="-122"/>
                <a:ea typeface="方正粗黑宋简体" panose="02000000000000000000" charset="-122"/>
                <a:cs typeface="方正粗黑宋简体" panose="02000000000000000000" charset="-122"/>
              </a:rPr>
              <a:t>第四</a:t>
            </a:r>
            <a:r>
              <a:rPr sz="4000" dirty="0">
                <a:solidFill>
                  <a:srgbClr val="C00000"/>
                </a:solidFill>
                <a:latin typeface="方正粗黑宋简体" panose="02000000000000000000" charset="-122"/>
                <a:ea typeface="方正粗黑宋简体" panose="02000000000000000000" charset="-122"/>
                <a:cs typeface="方正粗黑宋简体" panose="02000000000000000000" charset="-122"/>
              </a:rPr>
              <a:t>章	</a:t>
            </a:r>
            <a:endParaRPr sz="4000" dirty="0">
              <a:solidFill>
                <a:srgbClr val="C00000"/>
              </a:solidFill>
              <a:latin typeface="方正粗黑宋简体" panose="02000000000000000000" charset="-122"/>
              <a:ea typeface="方正粗黑宋简体" panose="02000000000000000000" charset="-122"/>
              <a:cs typeface="方正粗黑宋简体" panose="02000000000000000000" charset="-122"/>
            </a:endParaRPr>
          </a:p>
          <a:p>
            <a:pPr marL="1209040" marR="5080" indent="-1196975" algn="ctr">
              <a:lnSpc>
                <a:spcPct val="120000"/>
              </a:lnSpc>
              <a:spcBef>
                <a:spcPts val="105"/>
              </a:spcBef>
              <a:tabLst>
                <a:tab pos="2407285" algn="l"/>
              </a:tabLst>
            </a:pPr>
            <a:r>
              <a:rPr sz="4000" dirty="0">
                <a:solidFill>
                  <a:srgbClr val="C00000"/>
                </a:solidFill>
                <a:latin typeface="方正粗黑宋简体" panose="02000000000000000000" charset="-122"/>
                <a:ea typeface="方正粗黑宋简体" panose="02000000000000000000" charset="-122"/>
                <a:cs typeface="方正粗黑宋简体" panose="02000000000000000000" charset="-122"/>
              </a:rPr>
              <a:t>资</a:t>
            </a:r>
            <a:r>
              <a:rPr sz="4000" spc="15" dirty="0">
                <a:solidFill>
                  <a:srgbClr val="C00000"/>
                </a:solidFill>
                <a:latin typeface="方正粗黑宋简体" panose="02000000000000000000" charset="-122"/>
                <a:ea typeface="方正粗黑宋简体" panose="02000000000000000000" charset="-122"/>
                <a:cs typeface="方正粗黑宋简体" panose="02000000000000000000" charset="-122"/>
              </a:rPr>
              <a:t>本</a:t>
            </a:r>
            <a:r>
              <a:rPr sz="4000" dirty="0">
                <a:solidFill>
                  <a:srgbClr val="C00000"/>
                </a:solidFill>
                <a:latin typeface="方正粗黑宋简体" panose="02000000000000000000" charset="-122"/>
                <a:ea typeface="方正粗黑宋简体" panose="02000000000000000000" charset="-122"/>
                <a:cs typeface="方正粗黑宋简体" panose="02000000000000000000" charset="-122"/>
              </a:rPr>
              <a:t>主义的本</a:t>
            </a:r>
            <a:r>
              <a:rPr sz="4000" spc="15" dirty="0">
                <a:solidFill>
                  <a:srgbClr val="C00000"/>
                </a:solidFill>
                <a:latin typeface="方正粗黑宋简体" panose="02000000000000000000" charset="-122"/>
                <a:ea typeface="方正粗黑宋简体" panose="02000000000000000000" charset="-122"/>
                <a:cs typeface="方正粗黑宋简体" panose="02000000000000000000" charset="-122"/>
              </a:rPr>
              <a:t>质</a:t>
            </a:r>
            <a:r>
              <a:rPr sz="4000" dirty="0">
                <a:solidFill>
                  <a:srgbClr val="C00000"/>
                </a:solidFill>
                <a:latin typeface="方正粗黑宋简体" panose="02000000000000000000" charset="-122"/>
                <a:ea typeface="方正粗黑宋简体" panose="02000000000000000000" charset="-122"/>
                <a:cs typeface="方正粗黑宋简体" panose="02000000000000000000" charset="-122"/>
              </a:rPr>
              <a:t>及规律</a:t>
            </a:r>
            <a:endParaRPr sz="4000" dirty="0">
              <a:solidFill>
                <a:srgbClr val="C00000"/>
              </a:solidFill>
              <a:latin typeface="方正粗黑宋简体" panose="02000000000000000000" charset="-122"/>
              <a:ea typeface="方正粗黑宋简体" panose="02000000000000000000" charset="-122"/>
              <a:cs typeface="方正粗黑宋简体" panose="02000000000000000000" charset="-122"/>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9979914" y="2422398"/>
            <a:ext cx="805180" cy="2604770"/>
          </a:xfrm>
          <a:custGeom>
            <a:avLst/>
            <a:gdLst/>
            <a:ahLst/>
            <a:cxnLst/>
            <a:rect l="l" t="t" r="r" b="b"/>
            <a:pathLst>
              <a:path w="805179" h="2604770">
                <a:moveTo>
                  <a:pt x="0" y="2604516"/>
                </a:moveTo>
                <a:lnTo>
                  <a:pt x="804672" y="2604516"/>
                </a:lnTo>
                <a:lnTo>
                  <a:pt x="804672" y="0"/>
                </a:lnTo>
                <a:lnTo>
                  <a:pt x="0" y="0"/>
                </a:lnTo>
                <a:lnTo>
                  <a:pt x="0" y="2604516"/>
                </a:lnTo>
                <a:close/>
              </a:path>
            </a:pathLst>
          </a:custGeom>
          <a:ln w="16764">
            <a:solidFill>
              <a:srgbClr val="FF0000"/>
            </a:solidFill>
          </a:ln>
        </p:spPr>
        <p:txBody>
          <a:bodyPr wrap="square" lIns="0" tIns="0" rIns="0" bIns="0" rtlCol="0"/>
          <a:lstStyle/>
          <a:p/>
        </p:txBody>
      </p:sp>
      <p:sp>
        <p:nvSpPr>
          <p:cNvPr id="6" name="object 6"/>
          <p:cNvSpPr txBox="1"/>
          <p:nvPr/>
        </p:nvSpPr>
        <p:spPr>
          <a:xfrm>
            <a:off x="9979914" y="2422398"/>
            <a:ext cx="805180" cy="2604770"/>
          </a:xfrm>
          <a:prstGeom prst="rect">
            <a:avLst/>
          </a:prstGeom>
          <a:ln w="16763">
            <a:solidFill>
              <a:srgbClr val="FF0000"/>
            </a:solidFill>
          </a:ln>
        </p:spPr>
        <p:txBody>
          <a:bodyPr vert="horz" wrap="square" lIns="0" tIns="206375" rIns="0" bIns="0" rtlCol="0">
            <a:spAutoFit/>
          </a:bodyPr>
          <a:lstStyle/>
          <a:p>
            <a:pPr marL="223520" marR="217170" algn="just">
              <a:lnSpc>
                <a:spcPct val="100000"/>
              </a:lnSpc>
              <a:spcBef>
                <a:spcPts val="1625"/>
              </a:spcBef>
            </a:pPr>
            <a:r>
              <a:rPr sz="2800" b="1" spc="-5" dirty="0">
                <a:latin typeface="微软雅黑" panose="020B0503020204020204" charset="-122"/>
                <a:cs typeface="微软雅黑" panose="020B0503020204020204" charset="-122"/>
              </a:rPr>
              <a:t>劳 动 二 重 性</a:t>
            </a:r>
            <a:endParaRPr sz="2800">
              <a:latin typeface="微软雅黑" panose="020B0503020204020204" charset="-122"/>
              <a:cs typeface="微软雅黑" panose="020B0503020204020204" charset="-122"/>
            </a:endParaRPr>
          </a:p>
        </p:txBody>
      </p:sp>
      <p:sp>
        <p:nvSpPr>
          <p:cNvPr id="7" name="object 7"/>
          <p:cNvSpPr txBox="1"/>
          <p:nvPr/>
        </p:nvSpPr>
        <p:spPr>
          <a:xfrm>
            <a:off x="6526530" y="2574798"/>
            <a:ext cx="2539365" cy="609600"/>
          </a:xfrm>
          <a:prstGeom prst="rect">
            <a:avLst/>
          </a:prstGeom>
          <a:ln w="16763">
            <a:solidFill>
              <a:srgbClr val="FF0000"/>
            </a:solidFill>
          </a:ln>
        </p:spPr>
        <p:txBody>
          <a:bodyPr vert="horz" wrap="square" lIns="0" tIns="62230" rIns="0" bIns="0" rtlCol="0">
            <a:spAutoFit/>
          </a:bodyPr>
          <a:lstStyle/>
          <a:p>
            <a:pPr marL="556260">
              <a:lnSpc>
                <a:spcPct val="100000"/>
              </a:lnSpc>
              <a:spcBef>
                <a:spcPts val="490"/>
              </a:spcBef>
            </a:pPr>
            <a:r>
              <a:rPr sz="2800" b="1" spc="5" dirty="0">
                <a:latin typeface="微软雅黑" panose="020B0503020204020204" charset="-122"/>
                <a:cs typeface="微软雅黑" panose="020B0503020204020204" charset="-122"/>
              </a:rPr>
              <a:t>具体劳动</a:t>
            </a:r>
            <a:endParaRPr sz="2800">
              <a:latin typeface="微软雅黑" panose="020B0503020204020204" charset="-122"/>
              <a:cs typeface="微软雅黑" panose="020B0503020204020204" charset="-122"/>
            </a:endParaRPr>
          </a:p>
        </p:txBody>
      </p:sp>
      <p:sp>
        <p:nvSpPr>
          <p:cNvPr id="8" name="object 8"/>
          <p:cNvSpPr/>
          <p:nvPr/>
        </p:nvSpPr>
        <p:spPr>
          <a:xfrm>
            <a:off x="9574530" y="3717797"/>
            <a:ext cx="405765" cy="0"/>
          </a:xfrm>
          <a:custGeom>
            <a:avLst/>
            <a:gdLst/>
            <a:ahLst/>
            <a:cxnLst/>
            <a:rect l="l" t="t" r="r" b="b"/>
            <a:pathLst>
              <a:path w="405765">
                <a:moveTo>
                  <a:pt x="0" y="0"/>
                </a:moveTo>
                <a:lnTo>
                  <a:pt x="405384" y="0"/>
                </a:lnTo>
              </a:path>
            </a:pathLst>
          </a:custGeom>
          <a:ln w="16764">
            <a:solidFill>
              <a:srgbClr val="FF0000"/>
            </a:solidFill>
          </a:ln>
        </p:spPr>
        <p:txBody>
          <a:bodyPr wrap="square" lIns="0" tIns="0" rIns="0" bIns="0" rtlCol="0"/>
          <a:lstStyle/>
          <a:p/>
        </p:txBody>
      </p:sp>
      <p:sp>
        <p:nvSpPr>
          <p:cNvPr id="9" name="object 9"/>
          <p:cNvSpPr/>
          <p:nvPr/>
        </p:nvSpPr>
        <p:spPr>
          <a:xfrm>
            <a:off x="9574530" y="2879598"/>
            <a:ext cx="0" cy="1752600"/>
          </a:xfrm>
          <a:custGeom>
            <a:avLst/>
            <a:gdLst/>
            <a:ahLst/>
            <a:cxnLst/>
            <a:rect l="l" t="t" r="r" b="b"/>
            <a:pathLst>
              <a:path h="1752600">
                <a:moveTo>
                  <a:pt x="0" y="0"/>
                </a:moveTo>
                <a:lnTo>
                  <a:pt x="0" y="1752600"/>
                </a:lnTo>
              </a:path>
            </a:pathLst>
          </a:custGeom>
          <a:ln w="16764">
            <a:solidFill>
              <a:srgbClr val="FF0000"/>
            </a:solidFill>
          </a:ln>
        </p:spPr>
        <p:txBody>
          <a:bodyPr wrap="square" lIns="0" tIns="0" rIns="0" bIns="0" rtlCol="0"/>
          <a:lstStyle/>
          <a:p/>
        </p:txBody>
      </p:sp>
      <p:sp>
        <p:nvSpPr>
          <p:cNvPr id="10" name="object 10"/>
          <p:cNvSpPr/>
          <p:nvPr/>
        </p:nvSpPr>
        <p:spPr>
          <a:xfrm>
            <a:off x="9123426" y="2879598"/>
            <a:ext cx="451484" cy="1905"/>
          </a:xfrm>
          <a:custGeom>
            <a:avLst/>
            <a:gdLst/>
            <a:ahLst/>
            <a:cxnLst/>
            <a:rect l="l" t="t" r="r" b="b"/>
            <a:pathLst>
              <a:path w="451484" h="1905">
                <a:moveTo>
                  <a:pt x="0" y="0"/>
                </a:moveTo>
                <a:lnTo>
                  <a:pt x="451103" y="1524"/>
                </a:lnTo>
              </a:path>
            </a:pathLst>
          </a:custGeom>
          <a:ln w="16764">
            <a:solidFill>
              <a:srgbClr val="FF0000"/>
            </a:solidFill>
          </a:ln>
        </p:spPr>
        <p:txBody>
          <a:bodyPr wrap="square" lIns="0" tIns="0" rIns="0" bIns="0" rtlCol="0"/>
          <a:lstStyle/>
          <a:p/>
        </p:txBody>
      </p:sp>
      <p:sp>
        <p:nvSpPr>
          <p:cNvPr id="11" name="object 11"/>
          <p:cNvSpPr/>
          <p:nvPr/>
        </p:nvSpPr>
        <p:spPr>
          <a:xfrm>
            <a:off x="9167621" y="4632197"/>
            <a:ext cx="407034" cy="0"/>
          </a:xfrm>
          <a:custGeom>
            <a:avLst/>
            <a:gdLst/>
            <a:ahLst/>
            <a:cxnLst/>
            <a:rect l="l" t="t" r="r" b="b"/>
            <a:pathLst>
              <a:path w="407034">
                <a:moveTo>
                  <a:pt x="0" y="0"/>
                </a:moveTo>
                <a:lnTo>
                  <a:pt x="406907" y="0"/>
                </a:lnTo>
              </a:path>
            </a:pathLst>
          </a:custGeom>
          <a:ln w="16764">
            <a:solidFill>
              <a:srgbClr val="FF0000"/>
            </a:solidFill>
          </a:ln>
        </p:spPr>
        <p:txBody>
          <a:bodyPr wrap="square" lIns="0" tIns="0" rIns="0" bIns="0" rtlCol="0"/>
          <a:lstStyle/>
          <a:p/>
        </p:txBody>
      </p:sp>
      <p:sp>
        <p:nvSpPr>
          <p:cNvPr id="12" name="object 12"/>
          <p:cNvSpPr txBox="1"/>
          <p:nvPr/>
        </p:nvSpPr>
        <p:spPr>
          <a:xfrm>
            <a:off x="6627114" y="4327397"/>
            <a:ext cx="2540635" cy="609600"/>
          </a:xfrm>
          <a:prstGeom prst="rect">
            <a:avLst/>
          </a:prstGeom>
          <a:ln w="16763">
            <a:solidFill>
              <a:srgbClr val="FF0000"/>
            </a:solidFill>
          </a:ln>
        </p:spPr>
        <p:txBody>
          <a:bodyPr vert="horz" wrap="square" lIns="0" tIns="62865" rIns="0" bIns="0" rtlCol="0">
            <a:spAutoFit/>
          </a:bodyPr>
          <a:lstStyle/>
          <a:p>
            <a:pPr marL="556895">
              <a:lnSpc>
                <a:spcPct val="100000"/>
              </a:lnSpc>
              <a:spcBef>
                <a:spcPts val="495"/>
              </a:spcBef>
            </a:pPr>
            <a:r>
              <a:rPr sz="2800" b="1" spc="5" dirty="0">
                <a:latin typeface="微软雅黑" panose="020B0503020204020204" charset="-122"/>
                <a:cs typeface="微软雅黑" panose="020B0503020204020204" charset="-122"/>
              </a:rPr>
              <a:t>抽象劳动</a:t>
            </a:r>
            <a:endParaRPr sz="2800">
              <a:latin typeface="微软雅黑" panose="020B0503020204020204" charset="-122"/>
              <a:cs typeface="微软雅黑" panose="020B0503020204020204" charset="-122"/>
            </a:endParaRPr>
          </a:p>
        </p:txBody>
      </p:sp>
      <p:sp>
        <p:nvSpPr>
          <p:cNvPr id="13" name="object 13"/>
          <p:cNvSpPr/>
          <p:nvPr/>
        </p:nvSpPr>
        <p:spPr>
          <a:xfrm>
            <a:off x="5410200" y="2650235"/>
            <a:ext cx="1080770" cy="457200"/>
          </a:xfrm>
          <a:custGeom>
            <a:avLst/>
            <a:gdLst/>
            <a:ahLst/>
            <a:cxnLst/>
            <a:rect l="l" t="t" r="r" b="b"/>
            <a:pathLst>
              <a:path w="1080770" h="457200">
                <a:moveTo>
                  <a:pt x="171450" y="0"/>
                </a:moveTo>
                <a:lnTo>
                  <a:pt x="0" y="228600"/>
                </a:lnTo>
                <a:lnTo>
                  <a:pt x="171450" y="457200"/>
                </a:lnTo>
                <a:lnTo>
                  <a:pt x="171450" y="342900"/>
                </a:lnTo>
                <a:lnTo>
                  <a:pt x="1080515" y="342900"/>
                </a:lnTo>
                <a:lnTo>
                  <a:pt x="1080515" y="114300"/>
                </a:lnTo>
                <a:lnTo>
                  <a:pt x="171450" y="114300"/>
                </a:lnTo>
                <a:lnTo>
                  <a:pt x="171450" y="0"/>
                </a:lnTo>
                <a:close/>
              </a:path>
            </a:pathLst>
          </a:custGeom>
          <a:solidFill>
            <a:srgbClr val="0000FF"/>
          </a:solidFill>
        </p:spPr>
        <p:txBody>
          <a:bodyPr wrap="square" lIns="0" tIns="0" rIns="0" bIns="0" rtlCol="0"/>
          <a:lstStyle/>
          <a:p/>
        </p:txBody>
      </p:sp>
      <p:sp>
        <p:nvSpPr>
          <p:cNvPr id="14" name="object 14"/>
          <p:cNvSpPr/>
          <p:nvPr/>
        </p:nvSpPr>
        <p:spPr>
          <a:xfrm>
            <a:off x="5410200" y="4402835"/>
            <a:ext cx="1152525" cy="457200"/>
          </a:xfrm>
          <a:custGeom>
            <a:avLst/>
            <a:gdLst/>
            <a:ahLst/>
            <a:cxnLst/>
            <a:rect l="l" t="t" r="r" b="b"/>
            <a:pathLst>
              <a:path w="1152525" h="457200">
                <a:moveTo>
                  <a:pt x="190500" y="0"/>
                </a:moveTo>
                <a:lnTo>
                  <a:pt x="0" y="228600"/>
                </a:lnTo>
                <a:lnTo>
                  <a:pt x="190500" y="457200"/>
                </a:lnTo>
                <a:lnTo>
                  <a:pt x="190500" y="342900"/>
                </a:lnTo>
                <a:lnTo>
                  <a:pt x="1152144" y="342900"/>
                </a:lnTo>
                <a:lnTo>
                  <a:pt x="1152144" y="114300"/>
                </a:lnTo>
                <a:lnTo>
                  <a:pt x="190500" y="114300"/>
                </a:lnTo>
                <a:lnTo>
                  <a:pt x="190500" y="0"/>
                </a:lnTo>
                <a:close/>
              </a:path>
            </a:pathLst>
          </a:custGeom>
          <a:solidFill>
            <a:srgbClr val="0000FF"/>
          </a:solidFill>
        </p:spPr>
        <p:txBody>
          <a:bodyPr wrap="square" lIns="0" tIns="0" rIns="0" bIns="0" rtlCol="0"/>
          <a:lstStyle/>
          <a:p/>
        </p:txBody>
      </p:sp>
      <p:graphicFrame>
        <p:nvGraphicFramePr>
          <p:cNvPr id="15" name="object 15"/>
          <p:cNvGraphicFramePr>
            <a:graphicFrameLocks noGrp="1"/>
          </p:cNvGraphicFramePr>
          <p:nvPr/>
        </p:nvGraphicFramePr>
        <p:xfrm>
          <a:off x="1336547" y="2414016"/>
          <a:ext cx="4062093" cy="2670175"/>
        </p:xfrm>
        <a:graphic>
          <a:graphicData uri="http://schemas.openxmlformats.org/drawingml/2006/table">
            <a:tbl>
              <a:tblPr firstRow="1" bandRow="1">
                <a:tableStyleId>{2D5ABB26-0587-4C30-8999-92F81FD0307C}</a:tableStyleId>
              </a:tblPr>
              <a:tblGrid>
                <a:gridCol w="740410"/>
                <a:gridCol w="478154"/>
                <a:gridCol w="507364"/>
                <a:gridCol w="2336165"/>
              </a:tblGrid>
              <a:tr h="0">
                <a:tc rowSpan="8">
                  <a:txBody>
                    <a:bodyPr/>
                    <a:lstStyle/>
                    <a:p>
                      <a:pPr marL="191135" marR="186055" algn="just">
                        <a:lnSpc>
                          <a:spcPct val="100000"/>
                        </a:lnSpc>
                        <a:spcBef>
                          <a:spcPts val="1625"/>
                        </a:spcBef>
                      </a:pPr>
                      <a:r>
                        <a:rPr sz="2800" b="1" dirty="0">
                          <a:latin typeface="微软雅黑" panose="020B0503020204020204" charset="-122"/>
                          <a:cs typeface="微软雅黑" panose="020B0503020204020204" charset="-122"/>
                        </a:rPr>
                        <a:t>商 品 二 因 素</a:t>
                      </a:r>
                      <a:endParaRPr sz="2800">
                        <a:latin typeface="微软雅黑" panose="020B0503020204020204" charset="-122"/>
                        <a:cs typeface="微软雅黑" panose="020B0503020204020204" charset="-122"/>
                      </a:endParaRPr>
                    </a:p>
                  </a:txBody>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gridSpan="3">
                  <a:txBody>
                    <a:bodyPr/>
                    <a:lstStyle/>
                    <a:p>
                      <a:pPr>
                        <a:lnSpc>
                          <a:spcPct val="100000"/>
                        </a:lnSpc>
                      </a:pPr>
                      <a:endParaRPr sz="800">
                        <a:latin typeface="Times New Roman" panose="02020603050405020304"/>
                        <a:cs typeface="Times New Roman" panose="02020603050405020304"/>
                      </a:endParaRPr>
                    </a:p>
                  </a:txBody>
                  <a:tcPr marL="0" marR="0" marT="0" marB="0">
                    <a:lnL w="19050">
                      <a:solidFill>
                        <a:srgbClr val="FF0000"/>
                      </a:solidFill>
                      <a:prstDash val="solid"/>
                    </a:lnL>
                  </a:tcPr>
                </a:tc>
                <a:tc hMerge="1">
                  <a:tcPr marL="0" marR="0" marT="0" marB="0"/>
                </a:tc>
                <a:tc hMerge="1">
                  <a:tcPr marL="0" marR="0" marT="0" marB="0"/>
                </a:tc>
              </a:tr>
              <a:tr h="30480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gridSpan="2">
                  <a:txBody>
                    <a:bodyPr/>
                    <a:lstStyle/>
                    <a:p>
                      <a:pPr>
                        <a:lnSpc>
                          <a:spcPct val="100000"/>
                        </a:lnSpc>
                      </a:pPr>
                      <a:endParaRPr sz="1900">
                        <a:latin typeface="Times New Roman" panose="02020603050405020304"/>
                        <a:cs typeface="Times New Roman" panose="02020603050405020304"/>
                      </a:endParaRPr>
                    </a:p>
                  </a:txBody>
                  <a:tcPr marL="0" marR="0" marT="0" marB="0">
                    <a:lnL w="19050">
                      <a:solidFill>
                        <a:srgbClr val="FF0000"/>
                      </a:solidFill>
                      <a:prstDash val="solid"/>
                    </a:lnL>
                    <a:lnR w="19050">
                      <a:solidFill>
                        <a:srgbClr val="FF0000"/>
                      </a:solidFill>
                      <a:prstDash val="solid"/>
                    </a:lnR>
                  </a:tcPr>
                </a:tc>
                <a:tc hMerge="1">
                  <a:tcPr marL="0" marR="0" marT="0" marB="0"/>
                </a:tc>
                <a:tc rowSpan="2">
                  <a:txBody>
                    <a:bodyPr/>
                    <a:lstStyle/>
                    <a:p>
                      <a:pPr marL="454025">
                        <a:lnSpc>
                          <a:spcPct val="100000"/>
                        </a:lnSpc>
                        <a:spcBef>
                          <a:spcPts val="490"/>
                        </a:spcBef>
                      </a:pPr>
                      <a:r>
                        <a:rPr sz="2800" b="1" spc="5" dirty="0">
                          <a:latin typeface="微软雅黑" panose="020B0503020204020204" charset="-122"/>
                          <a:cs typeface="微软雅黑" panose="020B0503020204020204" charset="-122"/>
                        </a:rPr>
                        <a:t>使用价值</a:t>
                      </a:r>
                      <a:endParaRPr sz="2800">
                        <a:latin typeface="微软雅黑" panose="020B0503020204020204" charset="-122"/>
                        <a:cs typeface="微软雅黑" panose="020B0503020204020204" charset="-122"/>
                      </a:endParaRPr>
                    </a:p>
                  </a:txBody>
                  <a:tcPr marL="0" marR="0" marT="6223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30480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rowSpan="2">
                  <a:txBody>
                    <a:bodyPr/>
                    <a:lstStyle/>
                    <a:p>
                      <a:pPr>
                        <a:lnSpc>
                          <a:spcPct val="100000"/>
                        </a:lnSpc>
                      </a:pPr>
                      <a:endParaRPr sz="2800">
                        <a:latin typeface="Times New Roman" panose="02020603050405020304"/>
                        <a:cs typeface="Times New Roman" panose="02020603050405020304"/>
                      </a:endParaRPr>
                    </a:p>
                  </a:txBody>
                  <a:tcPr marL="0" marR="0" marT="0" marB="0">
                    <a:lnL w="19050">
                      <a:solidFill>
                        <a:srgbClr val="FF0000"/>
                      </a:solidFill>
                      <a:prstDash val="solid"/>
                    </a:lnL>
                    <a:lnR w="19050">
                      <a:solidFill>
                        <a:srgbClr val="FF0000"/>
                      </a:solidFill>
                      <a:prstDash val="solid"/>
                    </a:lnR>
                    <a:lnB w="19050">
                      <a:solidFill>
                        <a:srgbClr val="FF0000"/>
                      </a:solidFill>
                      <a:prstDash val="solid"/>
                    </a:lnB>
                  </a:tcPr>
                </a:tc>
                <a:tc>
                  <a:txBody>
                    <a:bodyPr/>
                    <a:lstStyle/>
                    <a:p>
                      <a:pPr>
                        <a:lnSpc>
                          <a:spcPct val="100000"/>
                        </a:lnSpc>
                      </a:pPr>
                      <a:endParaRPr sz="1900">
                        <a:latin typeface="Times New Roman" panose="02020603050405020304"/>
                        <a:cs typeface="Times New Roman" panose="020206030504050203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tcPr>
                </a:tc>
                <a:tc vMerge="1">
                  <a:tcPr marL="0" marR="0" marT="6223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60960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vMerge="1">
                  <a:tcPr marL="0" marR="0" marT="0" marB="0">
                    <a:lnL w="19050">
                      <a:solidFill>
                        <a:srgbClr val="FF0000"/>
                      </a:solidFill>
                      <a:prstDash val="solid"/>
                    </a:lnL>
                    <a:lnR w="19050">
                      <a:solidFill>
                        <a:srgbClr val="FF0000"/>
                      </a:solidFill>
                      <a:prstDash val="solid"/>
                    </a:lnR>
                    <a:lnB w="19050">
                      <a:solidFill>
                        <a:srgbClr val="FF0000"/>
                      </a:solidFill>
                      <a:prstDash val="solid"/>
                    </a:lnB>
                  </a:tcPr>
                </a:tc>
                <a:tc rowSpan="2" gridSpan="2">
                  <a:txBody>
                    <a:bodyPr/>
                    <a:lstStyle/>
                    <a:p>
                      <a:pPr>
                        <a:lnSpc>
                          <a:spcPct val="100000"/>
                        </a:lnSpc>
                      </a:pPr>
                      <a:endParaRPr sz="2800">
                        <a:latin typeface="Times New Roman" panose="02020603050405020304"/>
                        <a:cs typeface="Times New Roman" panose="02020603050405020304"/>
                      </a:endParaRPr>
                    </a:p>
                  </a:txBody>
                  <a:tcPr marL="0" marR="0" marT="0" marB="0">
                    <a:lnL w="19050">
                      <a:solidFill>
                        <a:srgbClr val="FF0000"/>
                      </a:solidFill>
                      <a:prstDash val="solid"/>
                    </a:lnL>
                  </a:tcPr>
                </a:tc>
                <a:tc rowSpan="2" hMerge="1">
                  <a:tcPr marL="0" marR="0" marT="0" marB="0"/>
                </a:tc>
              </a:tr>
              <a:tr h="53340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rowSpan="2">
                  <a:txBody>
                    <a:bodyPr/>
                    <a:lstStyle/>
                    <a:p>
                      <a:pPr>
                        <a:lnSpc>
                          <a:spcPct val="100000"/>
                        </a:lnSpc>
                      </a:pPr>
                      <a:endParaRPr sz="2800">
                        <a:latin typeface="Times New Roman" panose="02020603050405020304"/>
                        <a:cs typeface="Times New Roman" panose="02020603050405020304"/>
                      </a:endParaRPr>
                    </a:p>
                  </a:txBody>
                  <a:tcPr marL="0" marR="0" marT="0" marB="0">
                    <a:lnL w="19050">
                      <a:solidFill>
                        <a:srgbClr val="FF0000"/>
                      </a:solidFill>
                      <a:prstDash val="solid"/>
                    </a:lnL>
                    <a:lnR w="19050">
                      <a:solidFill>
                        <a:srgbClr val="FF0000"/>
                      </a:solidFill>
                      <a:prstDash val="solid"/>
                    </a:lnR>
                    <a:lnT w="19050">
                      <a:solidFill>
                        <a:srgbClr val="FF0000"/>
                      </a:solidFill>
                      <a:prstDash val="solid"/>
                    </a:lnT>
                  </a:tcPr>
                </a:tc>
                <a:tc vMerge="1" gridSpan="2">
                  <a:tcPr marL="0" marR="0" marT="0" marB="0">
                    <a:lnL w="19050">
                      <a:solidFill>
                        <a:srgbClr val="FF0000"/>
                      </a:solidFill>
                      <a:prstDash val="solid"/>
                    </a:lnL>
                  </a:tcPr>
                </a:tc>
                <a:tc vMerge="1" hMerge="1">
                  <a:tcPr marL="0" marR="0" marT="0" marB="0"/>
                </a:tc>
              </a:tr>
              <a:tr h="30480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vMerge="1">
                  <a:tcPr marL="0" marR="0" marT="0" marB="0">
                    <a:lnL w="19050">
                      <a:solidFill>
                        <a:srgbClr val="FF0000"/>
                      </a:solidFill>
                      <a:prstDash val="solid"/>
                    </a:lnL>
                    <a:lnR w="19050">
                      <a:solidFill>
                        <a:srgbClr val="FF0000"/>
                      </a:solidFill>
                      <a:prstDash val="solid"/>
                    </a:lnR>
                    <a:lnT w="19050">
                      <a:solidFill>
                        <a:srgbClr val="FF0000"/>
                      </a:solidFill>
                      <a:prstDash val="solid"/>
                    </a:lnT>
                  </a:tcPr>
                </a:tc>
                <a:tc>
                  <a:txBody>
                    <a:bodyPr/>
                    <a:lstStyle/>
                    <a:p>
                      <a:pPr>
                        <a:lnSpc>
                          <a:spcPct val="100000"/>
                        </a:lnSpc>
                      </a:pPr>
                      <a:endParaRPr sz="1900">
                        <a:latin typeface="Times New Roman" panose="02020603050405020304"/>
                        <a:cs typeface="Times New Roman" panose="02020603050405020304"/>
                      </a:endParaRPr>
                    </a:p>
                  </a:txBody>
                  <a:tcPr marL="0" marR="0" marT="0" marB="0">
                    <a:lnL w="19050">
                      <a:solidFill>
                        <a:srgbClr val="FF0000"/>
                      </a:solidFill>
                      <a:prstDash val="solid"/>
                    </a:lnL>
                    <a:lnR w="19050">
                      <a:solidFill>
                        <a:srgbClr val="FF0000"/>
                      </a:solidFill>
                      <a:prstDash val="solid"/>
                    </a:lnR>
                    <a:lnB w="19050">
                      <a:solidFill>
                        <a:srgbClr val="FF0000"/>
                      </a:solidFill>
                      <a:prstDash val="solid"/>
                    </a:lnB>
                  </a:tcPr>
                </a:tc>
                <a:tc rowSpan="2">
                  <a:txBody>
                    <a:bodyPr/>
                    <a:lstStyle/>
                    <a:p>
                      <a:pPr marL="678180">
                        <a:lnSpc>
                          <a:spcPct val="100000"/>
                        </a:lnSpc>
                        <a:spcBef>
                          <a:spcPts val="495"/>
                        </a:spcBef>
                        <a:tabLst>
                          <a:tab pos="1299845" algn="l"/>
                        </a:tabLst>
                      </a:pPr>
                      <a:r>
                        <a:rPr sz="2800" b="1" spc="-5" dirty="0">
                          <a:latin typeface="微软雅黑" panose="020B0503020204020204" charset="-122"/>
                          <a:cs typeface="微软雅黑" panose="020B0503020204020204" charset="-122"/>
                        </a:rPr>
                        <a:t>价	值</a:t>
                      </a:r>
                      <a:endParaRPr sz="2800">
                        <a:latin typeface="微软雅黑" panose="020B0503020204020204" charset="-122"/>
                        <a:cs typeface="微软雅黑" panose="020B0503020204020204" charset="-122"/>
                      </a:endParaRPr>
                    </a:p>
                  </a:txBody>
                  <a:tcPr marL="0" marR="0" marT="6286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30480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rowSpan="2" gridSpan="2">
                  <a:txBody>
                    <a:bodyPr/>
                    <a:lstStyle/>
                    <a:p>
                      <a:pPr>
                        <a:lnSpc>
                          <a:spcPct val="100000"/>
                        </a:lnSpc>
                      </a:pPr>
                      <a:endParaRPr sz="2500">
                        <a:latin typeface="Times New Roman" panose="02020603050405020304"/>
                        <a:cs typeface="Times New Roman" panose="02020603050405020304"/>
                      </a:endParaRPr>
                    </a:p>
                  </a:txBody>
                  <a:tcPr marL="0" marR="0" marT="0" marB="0">
                    <a:lnL w="19050">
                      <a:solidFill>
                        <a:srgbClr val="FF0000"/>
                      </a:solidFill>
                      <a:prstDash val="solid"/>
                    </a:lnL>
                    <a:lnR w="19050">
                      <a:solidFill>
                        <a:srgbClr val="FF0000"/>
                      </a:solidFill>
                      <a:prstDash val="solid"/>
                    </a:lnR>
                  </a:tcPr>
                </a:tc>
                <a:tc rowSpan="2" hMerge="1">
                  <a:tcPr marL="0" marR="0" marT="0" marB="0"/>
                </a:tc>
                <a:tc vMerge="1">
                  <a:tcPr marL="0" marR="0" marT="6286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0">
                <a:tc vMerge="1">
                  <a:tcPr marL="0" marR="0" marT="2063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vMerge="1" gridSpan="2">
                  <a:tcPr marL="0" marR="0" marT="0" marB="0">
                    <a:lnL w="19050">
                      <a:solidFill>
                        <a:srgbClr val="FF0000"/>
                      </a:solidFill>
                      <a:prstDash val="solid"/>
                    </a:lnL>
                    <a:lnR w="19050">
                      <a:solidFill>
                        <a:srgbClr val="FF0000"/>
                      </a:solidFill>
                      <a:prstDash val="solid"/>
                    </a:lnR>
                  </a:tcPr>
                </a:tc>
                <a:tc vMerge="1" hMerge="1">
                  <a:tcPr marL="0" marR="0" marT="0" marB="0"/>
                </a:tc>
                <a:tc>
                  <a:txBody>
                    <a:bodyPr/>
                    <a:lstStyle/>
                    <a:p>
                      <a:pPr>
                        <a:lnSpc>
                          <a:spcPct val="100000"/>
                        </a:lnSpc>
                      </a:pPr>
                      <a:endParaRPr sz="400">
                        <a:latin typeface="Times New Roman" panose="02020603050405020304"/>
                        <a:cs typeface="Times New Roman" panose="02020603050405020304"/>
                      </a:endParaRPr>
                    </a:p>
                  </a:txBody>
                  <a:tcPr marL="0" marR="0" marT="0" marB="0">
                    <a:lnT w="19050">
                      <a:solidFill>
                        <a:srgbClr val="FF0000"/>
                      </a:solidFill>
                      <a:prstDash val="solid"/>
                    </a:lnT>
                  </a:tcPr>
                </a:tc>
              </a:tr>
            </a:tbl>
          </a:graphicData>
        </a:graphic>
      </p:graphicFrame>
      <p:sp>
        <p:nvSpPr>
          <p:cNvPr id="18" name="object 18"/>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9" name="object 19"/>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6" name="object 16"/>
          <p:cNvSpPr txBox="1">
            <a:spLocks noGrp="1"/>
          </p:cNvSpPr>
          <p:nvPr>
            <p:ph type="title"/>
          </p:nvPr>
        </p:nvSpPr>
        <p:spPr>
          <a:xfrm>
            <a:off x="615315" y="63500"/>
            <a:ext cx="559181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17" name="object 17"/>
          <p:cNvSpPr txBox="1"/>
          <p:nvPr/>
        </p:nvSpPr>
        <p:spPr>
          <a:xfrm>
            <a:off x="1206500" y="1360170"/>
            <a:ext cx="5420360" cy="44259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3</a:t>
            </a:r>
            <a:r>
              <a:rPr sz="2800" b="1" dirty="0">
                <a:solidFill>
                  <a:srgbClr val="AA454A"/>
                </a:solidFill>
                <a:latin typeface="微软雅黑" panose="020B0503020204020204" charset="-122"/>
                <a:cs typeface="微软雅黑" panose="020B0503020204020204" charset="-122"/>
              </a:rPr>
              <a:t>.</a:t>
            </a:r>
            <a:r>
              <a:rPr sz="2800" b="1" spc="-5" dirty="0">
                <a:solidFill>
                  <a:srgbClr val="AA454A"/>
                </a:solidFill>
                <a:latin typeface="微软雅黑" panose="020B0503020204020204" charset="-122"/>
                <a:cs typeface="微软雅黑" panose="020B0503020204020204" charset="-122"/>
              </a:rPr>
              <a:t>劳动二重性决定商品二因素</a:t>
            </a:r>
            <a:endParaRPr sz="2800">
              <a:latin typeface="微软雅黑" panose="020B0503020204020204" charset="-122"/>
              <a:cs typeface="微软雅黑" panose="020B0503020204020204" charset="-122"/>
            </a:endParaRPr>
          </a:p>
        </p:txBody>
      </p:sp>
      <p:sp>
        <p:nvSpPr>
          <p:cNvPr id="20" name="五角星 19"/>
          <p:cNvSpPr/>
          <p:nvPr/>
        </p:nvSpPr>
        <p:spPr>
          <a:xfrm>
            <a:off x="6092190" y="1132205"/>
            <a:ext cx="914400" cy="76200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854454" y="1121105"/>
            <a:ext cx="8204200" cy="4455160"/>
          </a:xfrm>
          <a:prstGeom prst="rect">
            <a:avLst/>
          </a:prstGeom>
        </p:spPr>
        <p:txBody>
          <a:bodyPr vert="horz" wrap="square" lIns="0" tIns="12700" rIns="0" bIns="0" rtlCol="0">
            <a:spAutoFit/>
          </a:bodyPr>
          <a:lstStyle/>
          <a:p>
            <a:pPr marL="84455">
              <a:lnSpc>
                <a:spcPct val="100000"/>
              </a:lnSpc>
              <a:spcBef>
                <a:spcPts val="100"/>
              </a:spcBef>
            </a:pPr>
            <a:r>
              <a:rPr sz="3600" b="1" spc="5" dirty="0">
                <a:latin typeface="Microsoft JhengHei" panose="020B0604030504040204" charset="-120"/>
                <a:cs typeface="Microsoft JhengHei" panose="020B0604030504040204" charset="-120"/>
              </a:rPr>
              <a:t>马克思</a:t>
            </a:r>
            <a:r>
              <a:rPr sz="3600" b="1" dirty="0">
                <a:latin typeface="Microsoft JhengHei" panose="020B0604030504040204" charset="-120"/>
                <a:cs typeface="Microsoft JhengHei" panose="020B0604030504040204" charset="-120"/>
              </a:rPr>
              <a:t>提出劳动二重性原理的重大贡献</a:t>
            </a:r>
            <a:endParaRPr sz="3600">
              <a:latin typeface="Microsoft JhengHei" panose="020B0604030504040204" charset="-120"/>
              <a:cs typeface="Microsoft JhengHei" panose="020B0604030504040204" charset="-120"/>
            </a:endParaRPr>
          </a:p>
          <a:p>
            <a:pPr marL="12700" marR="5080" indent="713105" algn="just">
              <a:lnSpc>
                <a:spcPct val="120000"/>
              </a:lnSpc>
              <a:spcBef>
                <a:spcPts val="2330"/>
              </a:spcBef>
            </a:pPr>
            <a:r>
              <a:rPr sz="2800" spc="-5" dirty="0">
                <a:latin typeface="微软雅黑" panose="020B0503020204020204" charset="-122"/>
                <a:cs typeface="微软雅黑" panose="020B0503020204020204" charset="-122"/>
              </a:rPr>
              <a:t>第一，解决了古典政治经济学在劳</a:t>
            </a:r>
            <a:r>
              <a:rPr sz="2800" spc="5" dirty="0">
                <a:latin typeface="微软雅黑" panose="020B0503020204020204" charset="-122"/>
                <a:cs typeface="微软雅黑" panose="020B0503020204020204" charset="-122"/>
              </a:rPr>
              <a:t>动</a:t>
            </a:r>
            <a:r>
              <a:rPr sz="2800" spc="-5" dirty="0">
                <a:latin typeface="微软雅黑" panose="020B0503020204020204" charset="-122"/>
                <a:cs typeface="微软雅黑" panose="020B0503020204020204" charset="-122"/>
              </a:rPr>
              <a:t>价值</a:t>
            </a:r>
            <a:r>
              <a:rPr sz="2800" spc="5" dirty="0">
                <a:latin typeface="微软雅黑" panose="020B0503020204020204" charset="-122"/>
                <a:cs typeface="微软雅黑" panose="020B0503020204020204" charset="-122"/>
              </a:rPr>
              <a:t>论</a:t>
            </a:r>
            <a:r>
              <a:rPr sz="2800" spc="-5" dirty="0">
                <a:latin typeface="微软雅黑" panose="020B0503020204020204" charset="-122"/>
                <a:cs typeface="微软雅黑" panose="020B0503020204020204" charset="-122"/>
              </a:rPr>
              <a:t>方面 </a:t>
            </a:r>
            <a:r>
              <a:rPr sz="2800" spc="-10" dirty="0">
                <a:latin typeface="微软雅黑" panose="020B0503020204020204" charset="-122"/>
                <a:cs typeface="微软雅黑" panose="020B0503020204020204" charset="-122"/>
              </a:rPr>
              <a:t>的重大缺陷，从根本上论证了价值</a:t>
            </a:r>
            <a:r>
              <a:rPr sz="2800"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本质</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把劳</a:t>
            </a:r>
            <a:r>
              <a:rPr sz="2800" dirty="0">
                <a:latin typeface="微软雅黑" panose="020B0503020204020204" charset="-122"/>
                <a:cs typeface="微软雅黑" panose="020B0503020204020204" charset="-122"/>
              </a:rPr>
              <a:t>动</a:t>
            </a:r>
            <a:r>
              <a:rPr sz="2800" spc="-5" dirty="0">
                <a:latin typeface="微软雅黑" panose="020B0503020204020204" charset="-122"/>
                <a:cs typeface="微软雅黑" panose="020B0503020204020204" charset="-122"/>
              </a:rPr>
              <a:t>价 值论建立在完全科学的基础之上。</a:t>
            </a:r>
            <a:endParaRPr sz="2800">
              <a:latin typeface="微软雅黑" panose="020B0503020204020204" charset="-122"/>
              <a:cs typeface="微软雅黑" panose="020B0503020204020204" charset="-122"/>
            </a:endParaRPr>
          </a:p>
          <a:p>
            <a:pPr marL="12700" marR="5080" indent="713105">
              <a:lnSpc>
                <a:spcPct val="120000"/>
              </a:lnSpc>
            </a:pPr>
            <a:r>
              <a:rPr sz="2800" spc="-5" dirty="0">
                <a:latin typeface="微软雅黑" panose="020B0503020204020204" charset="-122"/>
                <a:cs typeface="微软雅黑" panose="020B0503020204020204" charset="-122"/>
              </a:rPr>
              <a:t>第二，劳动二重性理论为剩余价值</a:t>
            </a:r>
            <a:r>
              <a:rPr sz="2800" spc="5" dirty="0">
                <a:latin typeface="微软雅黑" panose="020B0503020204020204" charset="-122"/>
                <a:cs typeface="微软雅黑" panose="020B0503020204020204" charset="-122"/>
              </a:rPr>
              <a:t>理</a:t>
            </a:r>
            <a:r>
              <a:rPr sz="2800" spc="-5" dirty="0">
                <a:latin typeface="微软雅黑" panose="020B0503020204020204" charset="-122"/>
                <a:cs typeface="微软雅黑" panose="020B0503020204020204" charset="-122"/>
              </a:rPr>
              <a:t>论奠</a:t>
            </a:r>
            <a:r>
              <a:rPr sz="2800" spc="5" dirty="0">
                <a:latin typeface="微软雅黑" panose="020B0503020204020204" charset="-122"/>
                <a:cs typeface="微软雅黑" panose="020B0503020204020204" charset="-122"/>
              </a:rPr>
              <a:t>定</a:t>
            </a:r>
            <a:r>
              <a:rPr sz="2800" spc="-5" dirty="0">
                <a:latin typeface="微软雅黑" panose="020B0503020204020204" charset="-122"/>
                <a:cs typeface="微软雅黑" panose="020B0503020204020204" charset="-122"/>
              </a:rPr>
              <a:t>了科 </a:t>
            </a:r>
            <a:r>
              <a:rPr sz="2800" spc="-10" dirty="0">
                <a:latin typeface="微软雅黑" panose="020B0503020204020204" charset="-122"/>
                <a:cs typeface="微软雅黑" panose="020B0503020204020204" charset="-122"/>
              </a:rPr>
              <a:t>学基础。</a:t>
            </a:r>
            <a:endParaRPr sz="2800">
              <a:latin typeface="微软雅黑" panose="020B0503020204020204" charset="-122"/>
              <a:cs typeface="微软雅黑" panose="020B0503020204020204" charset="-122"/>
            </a:endParaRPr>
          </a:p>
          <a:p>
            <a:pPr marL="12700" marR="5080" indent="713105">
              <a:lnSpc>
                <a:spcPct val="120000"/>
              </a:lnSpc>
            </a:pPr>
            <a:r>
              <a:rPr sz="2800" spc="-5" dirty="0">
                <a:latin typeface="微软雅黑" panose="020B0503020204020204" charset="-122"/>
                <a:cs typeface="微软雅黑" panose="020B0503020204020204" charset="-122"/>
              </a:rPr>
              <a:t>第三，劳动二重性理论是“理解马</a:t>
            </a:r>
            <a:r>
              <a:rPr sz="2800" spc="5" dirty="0">
                <a:latin typeface="微软雅黑" panose="020B0503020204020204" charset="-122"/>
                <a:cs typeface="微软雅黑" panose="020B0503020204020204" charset="-122"/>
              </a:rPr>
              <a:t>克</a:t>
            </a:r>
            <a:r>
              <a:rPr sz="2800" spc="-5" dirty="0">
                <a:latin typeface="微软雅黑" panose="020B0503020204020204" charset="-122"/>
                <a:cs typeface="微软雅黑" panose="020B0503020204020204" charset="-122"/>
              </a:rPr>
              <a:t>思主</a:t>
            </a:r>
            <a:r>
              <a:rPr sz="2800" spc="5"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政治 经济学的枢纽”。</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67309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3718559" y="2622816"/>
            <a:ext cx="2378837" cy="1126096"/>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6023736" y="2999485"/>
            <a:ext cx="1473327" cy="458597"/>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7504176" y="2766098"/>
            <a:ext cx="2544953" cy="1141310"/>
          </a:xfrm>
          <a:prstGeom prst="rect">
            <a:avLst/>
          </a:prstGeom>
          <a:blipFill>
            <a:blip r:embed="rId4" cstate="print"/>
            <a:stretch>
              <a:fillRect/>
            </a:stretch>
          </a:blipFill>
        </p:spPr>
        <p:txBody>
          <a:bodyPr wrap="square" lIns="0" tIns="0" rIns="0" bIns="0" rtlCol="0"/>
          <a:lstStyle/>
          <a:p/>
        </p:txBody>
      </p:sp>
      <p:sp>
        <p:nvSpPr>
          <p:cNvPr id="8" name="object 8"/>
          <p:cNvSpPr/>
          <p:nvPr/>
        </p:nvSpPr>
        <p:spPr>
          <a:xfrm>
            <a:off x="8481314" y="3793109"/>
            <a:ext cx="638175" cy="1060831"/>
          </a:xfrm>
          <a:prstGeom prst="rect">
            <a:avLst/>
          </a:prstGeom>
          <a:blipFill>
            <a:blip r:embed="rId5" cstate="print"/>
            <a:stretch>
              <a:fillRect/>
            </a:stretch>
          </a:blipFill>
        </p:spPr>
        <p:txBody>
          <a:bodyPr wrap="square" lIns="0" tIns="0" rIns="0" bIns="0" rtlCol="0"/>
          <a:lstStyle/>
          <a:p/>
        </p:txBody>
      </p:sp>
      <p:sp>
        <p:nvSpPr>
          <p:cNvPr id="9" name="object 9"/>
          <p:cNvSpPr/>
          <p:nvPr/>
        </p:nvSpPr>
        <p:spPr>
          <a:xfrm>
            <a:off x="7075931" y="4837176"/>
            <a:ext cx="3165221" cy="1235837"/>
          </a:xfrm>
          <a:prstGeom prst="rect">
            <a:avLst/>
          </a:prstGeom>
          <a:blipFill>
            <a:blip r:embed="rId6" cstate="print"/>
            <a:stretch>
              <a:fillRect/>
            </a:stretch>
          </a:blipFill>
        </p:spPr>
        <p:txBody>
          <a:bodyPr wrap="square" lIns="0" tIns="0" rIns="0" bIns="0" rtlCol="0"/>
          <a:lstStyle/>
          <a:p/>
        </p:txBody>
      </p:sp>
      <p:sp>
        <p:nvSpPr>
          <p:cNvPr id="10" name="object 10"/>
          <p:cNvSpPr txBox="1"/>
          <p:nvPr/>
        </p:nvSpPr>
        <p:spPr>
          <a:xfrm>
            <a:off x="4324603" y="2831973"/>
            <a:ext cx="124650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宋体" panose="02010600030101010101" pitchFamily="2" charset="-122"/>
                <a:cs typeface="宋体" panose="02010600030101010101" pitchFamily="2" charset="-122"/>
              </a:rPr>
              <a:t>价值量</a:t>
            </a:r>
            <a:endParaRPr sz="3200">
              <a:latin typeface="宋体" panose="02010600030101010101" pitchFamily="2" charset="-122"/>
              <a:cs typeface="宋体" panose="02010600030101010101" pitchFamily="2" charset="-122"/>
            </a:endParaRPr>
          </a:p>
        </p:txBody>
      </p:sp>
      <p:sp>
        <p:nvSpPr>
          <p:cNvPr id="15" name="object 15"/>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6" name="object 16"/>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1" name="object 11"/>
          <p:cNvSpPr txBox="1"/>
          <p:nvPr/>
        </p:nvSpPr>
        <p:spPr>
          <a:xfrm>
            <a:off x="8085835" y="2974975"/>
            <a:ext cx="1246505" cy="513715"/>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FFFFFF"/>
                </a:solidFill>
                <a:latin typeface="宋体" panose="02010600030101010101" pitchFamily="2" charset="-122"/>
                <a:cs typeface="宋体" panose="02010600030101010101" pitchFamily="2" charset="-122"/>
              </a:rPr>
              <a:t>劳动量</a:t>
            </a:r>
            <a:endParaRPr sz="3200">
              <a:latin typeface="宋体" panose="02010600030101010101" pitchFamily="2" charset="-122"/>
              <a:cs typeface="宋体" panose="02010600030101010101" pitchFamily="2" charset="-122"/>
            </a:endParaRPr>
          </a:p>
        </p:txBody>
      </p:sp>
      <p:sp>
        <p:nvSpPr>
          <p:cNvPr id="12" name="object 12"/>
          <p:cNvSpPr txBox="1"/>
          <p:nvPr/>
        </p:nvSpPr>
        <p:spPr>
          <a:xfrm>
            <a:off x="6736080" y="5194300"/>
            <a:ext cx="2932430" cy="521335"/>
          </a:xfrm>
          <a:prstGeom prst="rect">
            <a:avLst/>
          </a:prstGeom>
        </p:spPr>
        <p:txBody>
          <a:bodyPr vert="horz" wrap="square" lIns="0" tIns="12065" rIns="0" bIns="0" rtlCol="0">
            <a:spAutoFit/>
          </a:bodyPr>
          <a:lstStyle/>
          <a:p>
            <a:pPr marR="5080" algn="r">
              <a:lnSpc>
                <a:spcPts val="3975"/>
              </a:lnSpc>
            </a:pPr>
            <a:r>
              <a:rPr sz="3600" spc="-5" dirty="0">
                <a:solidFill>
                  <a:srgbClr val="FFFFFF"/>
                </a:solidFill>
                <a:latin typeface="宋体" panose="02010600030101010101" pitchFamily="2" charset="-122"/>
                <a:cs typeface="宋体" panose="02010600030101010101" pitchFamily="2" charset="-122"/>
              </a:rPr>
              <a:t>劳动时间</a:t>
            </a:r>
            <a:endParaRPr sz="3600">
              <a:latin typeface="宋体" panose="02010600030101010101" pitchFamily="2" charset="-122"/>
              <a:cs typeface="宋体" panose="02010600030101010101" pitchFamily="2" charset="-122"/>
            </a:endParaRPr>
          </a:p>
        </p:txBody>
      </p:sp>
      <p:sp>
        <p:nvSpPr>
          <p:cNvPr id="13" name="object 13"/>
          <p:cNvSpPr txBox="1"/>
          <p:nvPr/>
        </p:nvSpPr>
        <p:spPr>
          <a:xfrm>
            <a:off x="1031240" y="1014095"/>
            <a:ext cx="6861810" cy="122872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（三）商品价值量的决定</a:t>
            </a:r>
            <a:endParaRPr sz="3200">
              <a:latin typeface="微软雅黑" panose="020B0503020204020204" charset="-122"/>
              <a:cs typeface="微软雅黑" panose="020B0503020204020204" charset="-122"/>
            </a:endParaRPr>
          </a:p>
          <a:p>
            <a:pPr marL="187325">
              <a:lnSpc>
                <a:spcPct val="100000"/>
              </a:lnSpc>
              <a:spcBef>
                <a:spcPts val="2280"/>
              </a:spcBef>
            </a:pPr>
            <a:r>
              <a:rPr sz="2800" b="1" spc="-5" dirty="0">
                <a:solidFill>
                  <a:srgbClr val="AA454A"/>
                </a:solidFill>
                <a:latin typeface="微软雅黑" panose="020B0503020204020204" charset="-122"/>
                <a:cs typeface="微软雅黑" panose="020B0503020204020204" charset="-122"/>
              </a:rPr>
              <a:t>1</a:t>
            </a:r>
            <a:r>
              <a:rPr sz="2800" b="1" dirty="0">
                <a:solidFill>
                  <a:srgbClr val="AA454A"/>
                </a:solidFill>
                <a:latin typeface="微软雅黑" panose="020B0503020204020204" charset="-122"/>
                <a:cs typeface="微软雅黑" panose="020B0503020204020204" charset="-122"/>
              </a:rPr>
              <a:t>.</a:t>
            </a:r>
            <a:r>
              <a:rPr sz="2800" b="1" spc="-5" dirty="0">
                <a:solidFill>
                  <a:srgbClr val="AA454A"/>
                </a:solidFill>
                <a:latin typeface="微软雅黑" panose="020B0503020204020204" charset="-122"/>
                <a:cs typeface="微软雅黑" panose="020B0503020204020204" charset="-122"/>
              </a:rPr>
              <a:t>社会必要劳动时间决定商品的价值量</a:t>
            </a:r>
            <a:endParaRPr sz="2800">
              <a:latin typeface="微软雅黑" panose="020B0503020204020204" charset="-122"/>
              <a:cs typeface="微软雅黑" panose="020B0503020204020204" charset="-122"/>
            </a:endParaRPr>
          </a:p>
        </p:txBody>
      </p:sp>
      <p:sp>
        <p:nvSpPr>
          <p:cNvPr id="14" name="object 14"/>
          <p:cNvSpPr txBox="1">
            <a:spLocks noGrp="1"/>
          </p:cNvSpPr>
          <p:nvPr>
            <p:ph type="title"/>
          </p:nvPr>
        </p:nvSpPr>
        <p:spPr>
          <a:xfrm>
            <a:off x="615315" y="63500"/>
            <a:ext cx="540893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990600" y="1576705"/>
            <a:ext cx="10078720" cy="44259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决定商品价值量的不是</a:t>
            </a:r>
            <a:r>
              <a:rPr sz="2800" b="1" spc="-5" dirty="0">
                <a:solidFill>
                  <a:srgbClr val="FF0000"/>
                </a:solidFill>
                <a:latin typeface="微软雅黑" panose="020B0503020204020204" charset="-122"/>
                <a:cs typeface="微软雅黑" panose="020B0503020204020204" charset="-122"/>
              </a:rPr>
              <a:t>个别劳动时</a:t>
            </a:r>
            <a:r>
              <a:rPr sz="2800" b="1" spc="5" dirty="0">
                <a:solidFill>
                  <a:srgbClr val="FF0000"/>
                </a:solidFill>
                <a:latin typeface="微软雅黑" panose="020B0503020204020204" charset="-122"/>
                <a:cs typeface="微软雅黑" panose="020B0503020204020204" charset="-122"/>
              </a:rPr>
              <a:t>间</a:t>
            </a:r>
            <a:r>
              <a:rPr sz="2800" b="1" spc="-5" dirty="0">
                <a:latin typeface="微软雅黑" panose="020B0503020204020204" charset="-122"/>
                <a:cs typeface="微软雅黑" panose="020B0503020204020204" charset="-122"/>
              </a:rPr>
              <a:t>，而</a:t>
            </a:r>
            <a:r>
              <a:rPr sz="2800" b="1" spc="10" dirty="0">
                <a:latin typeface="微软雅黑" panose="020B0503020204020204" charset="-122"/>
                <a:cs typeface="微软雅黑" panose="020B0503020204020204" charset="-122"/>
              </a:rPr>
              <a:t>是</a:t>
            </a:r>
            <a:r>
              <a:rPr sz="2800" b="1" spc="-5" dirty="0">
                <a:solidFill>
                  <a:srgbClr val="FF0000"/>
                </a:solidFill>
                <a:latin typeface="微软雅黑" panose="020B0503020204020204" charset="-122"/>
                <a:cs typeface="微软雅黑" panose="020B0503020204020204" charset="-122"/>
              </a:rPr>
              <a:t>社会</a:t>
            </a:r>
            <a:r>
              <a:rPr sz="2800" b="1" dirty="0">
                <a:solidFill>
                  <a:srgbClr val="FF0000"/>
                </a:solidFill>
                <a:latin typeface="微软雅黑" panose="020B0503020204020204" charset="-122"/>
                <a:cs typeface="微软雅黑" panose="020B0503020204020204" charset="-122"/>
              </a:rPr>
              <a:t>必</a:t>
            </a:r>
            <a:r>
              <a:rPr sz="2800" b="1" spc="-5" dirty="0">
                <a:solidFill>
                  <a:srgbClr val="FF0000"/>
                </a:solidFill>
                <a:latin typeface="微软雅黑" panose="020B0503020204020204" charset="-122"/>
                <a:cs typeface="微软雅黑" panose="020B0503020204020204" charset="-122"/>
              </a:rPr>
              <a:t>要劳</a:t>
            </a:r>
            <a:r>
              <a:rPr sz="2800" b="1" dirty="0">
                <a:solidFill>
                  <a:srgbClr val="FF0000"/>
                </a:solidFill>
                <a:latin typeface="微软雅黑" panose="020B0503020204020204" charset="-122"/>
                <a:cs typeface="微软雅黑" panose="020B0503020204020204" charset="-122"/>
              </a:rPr>
              <a:t>动时</a:t>
            </a:r>
            <a:r>
              <a:rPr sz="2800" b="1" spc="-5" dirty="0">
                <a:solidFill>
                  <a:srgbClr val="FF0000"/>
                </a:solidFill>
                <a:latin typeface="微软雅黑" panose="020B0503020204020204" charset="-122"/>
                <a:cs typeface="微软雅黑" panose="020B0503020204020204" charset="-122"/>
              </a:rPr>
              <a:t>间</a:t>
            </a:r>
            <a:endParaRPr sz="2800">
              <a:latin typeface="微软雅黑" panose="020B0503020204020204" charset="-122"/>
              <a:cs typeface="微软雅黑" panose="020B0503020204020204" charset="-122"/>
            </a:endParaRPr>
          </a:p>
        </p:txBody>
      </p:sp>
      <p:sp>
        <p:nvSpPr>
          <p:cNvPr id="6" name="object 6"/>
          <p:cNvSpPr/>
          <p:nvPr/>
        </p:nvSpPr>
        <p:spPr>
          <a:xfrm>
            <a:off x="714755" y="3160776"/>
            <a:ext cx="5393309" cy="1988566"/>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694944" y="3140964"/>
            <a:ext cx="5386070" cy="1981200"/>
          </a:xfrm>
          <a:custGeom>
            <a:avLst/>
            <a:gdLst/>
            <a:ahLst/>
            <a:cxnLst/>
            <a:rect l="l" t="t" r="r" b="b"/>
            <a:pathLst>
              <a:path w="5386070" h="1981200">
                <a:moveTo>
                  <a:pt x="4845431" y="0"/>
                </a:moveTo>
                <a:lnTo>
                  <a:pt x="540334" y="0"/>
                </a:lnTo>
                <a:lnTo>
                  <a:pt x="491151" y="2208"/>
                </a:lnTo>
                <a:lnTo>
                  <a:pt x="443206" y="8706"/>
                </a:lnTo>
                <a:lnTo>
                  <a:pt x="396689" y="19302"/>
                </a:lnTo>
                <a:lnTo>
                  <a:pt x="351791" y="33807"/>
                </a:lnTo>
                <a:lnTo>
                  <a:pt x="308702" y="52029"/>
                </a:lnTo>
                <a:lnTo>
                  <a:pt x="267614" y="73777"/>
                </a:lnTo>
                <a:lnTo>
                  <a:pt x="228716" y="98861"/>
                </a:lnTo>
                <a:lnTo>
                  <a:pt x="192201" y="127090"/>
                </a:lnTo>
                <a:lnTo>
                  <a:pt x="158257" y="158273"/>
                </a:lnTo>
                <a:lnTo>
                  <a:pt x="127077" y="192220"/>
                </a:lnTo>
                <a:lnTo>
                  <a:pt x="98851" y="228739"/>
                </a:lnTo>
                <a:lnTo>
                  <a:pt x="73770" y="267640"/>
                </a:lnTo>
                <a:lnTo>
                  <a:pt x="52023" y="308733"/>
                </a:lnTo>
                <a:lnTo>
                  <a:pt x="33803" y="351825"/>
                </a:lnTo>
                <a:lnTo>
                  <a:pt x="19300" y="396728"/>
                </a:lnTo>
                <a:lnTo>
                  <a:pt x="8705" y="443249"/>
                </a:lnTo>
                <a:lnTo>
                  <a:pt x="2208" y="491198"/>
                </a:lnTo>
                <a:lnTo>
                  <a:pt x="0" y="540385"/>
                </a:lnTo>
                <a:lnTo>
                  <a:pt x="0" y="1440815"/>
                </a:lnTo>
                <a:lnTo>
                  <a:pt x="2208" y="1490001"/>
                </a:lnTo>
                <a:lnTo>
                  <a:pt x="8705" y="1537950"/>
                </a:lnTo>
                <a:lnTo>
                  <a:pt x="19300" y="1584471"/>
                </a:lnTo>
                <a:lnTo>
                  <a:pt x="33803" y="1629374"/>
                </a:lnTo>
                <a:lnTo>
                  <a:pt x="52023" y="1672466"/>
                </a:lnTo>
                <a:lnTo>
                  <a:pt x="73770" y="1713559"/>
                </a:lnTo>
                <a:lnTo>
                  <a:pt x="98851" y="1752460"/>
                </a:lnTo>
                <a:lnTo>
                  <a:pt x="127077" y="1788979"/>
                </a:lnTo>
                <a:lnTo>
                  <a:pt x="158257" y="1822926"/>
                </a:lnTo>
                <a:lnTo>
                  <a:pt x="192201" y="1854109"/>
                </a:lnTo>
                <a:lnTo>
                  <a:pt x="228716" y="1882338"/>
                </a:lnTo>
                <a:lnTo>
                  <a:pt x="267614" y="1907422"/>
                </a:lnTo>
                <a:lnTo>
                  <a:pt x="308702" y="1929170"/>
                </a:lnTo>
                <a:lnTo>
                  <a:pt x="351791" y="1947392"/>
                </a:lnTo>
                <a:lnTo>
                  <a:pt x="396689" y="1961897"/>
                </a:lnTo>
                <a:lnTo>
                  <a:pt x="443206" y="1972493"/>
                </a:lnTo>
                <a:lnTo>
                  <a:pt x="491151" y="1978991"/>
                </a:lnTo>
                <a:lnTo>
                  <a:pt x="540334" y="1981200"/>
                </a:lnTo>
                <a:lnTo>
                  <a:pt x="4845431" y="1981200"/>
                </a:lnTo>
                <a:lnTo>
                  <a:pt x="4894617" y="1978991"/>
                </a:lnTo>
                <a:lnTo>
                  <a:pt x="4942566" y="1972493"/>
                </a:lnTo>
                <a:lnTo>
                  <a:pt x="4989087" y="1961897"/>
                </a:lnTo>
                <a:lnTo>
                  <a:pt x="5033990" y="1947392"/>
                </a:lnTo>
                <a:lnTo>
                  <a:pt x="5077082" y="1929170"/>
                </a:lnTo>
                <a:lnTo>
                  <a:pt x="5118175" y="1907422"/>
                </a:lnTo>
                <a:lnTo>
                  <a:pt x="5157076" y="1882338"/>
                </a:lnTo>
                <a:lnTo>
                  <a:pt x="5193595" y="1854109"/>
                </a:lnTo>
                <a:lnTo>
                  <a:pt x="5227542" y="1822926"/>
                </a:lnTo>
                <a:lnTo>
                  <a:pt x="5258725" y="1788979"/>
                </a:lnTo>
                <a:lnTo>
                  <a:pt x="5286954" y="1752460"/>
                </a:lnTo>
                <a:lnTo>
                  <a:pt x="5312038" y="1713559"/>
                </a:lnTo>
                <a:lnTo>
                  <a:pt x="5333786" y="1672466"/>
                </a:lnTo>
                <a:lnTo>
                  <a:pt x="5352008" y="1629374"/>
                </a:lnTo>
                <a:lnTo>
                  <a:pt x="5366513" y="1584471"/>
                </a:lnTo>
                <a:lnTo>
                  <a:pt x="5377109" y="1537950"/>
                </a:lnTo>
                <a:lnTo>
                  <a:pt x="5383607" y="1490001"/>
                </a:lnTo>
                <a:lnTo>
                  <a:pt x="5385816" y="1440815"/>
                </a:lnTo>
                <a:lnTo>
                  <a:pt x="5385816" y="540385"/>
                </a:lnTo>
                <a:lnTo>
                  <a:pt x="5383607" y="491198"/>
                </a:lnTo>
                <a:lnTo>
                  <a:pt x="5377109" y="443249"/>
                </a:lnTo>
                <a:lnTo>
                  <a:pt x="5366513" y="396728"/>
                </a:lnTo>
                <a:lnTo>
                  <a:pt x="5352008" y="351825"/>
                </a:lnTo>
                <a:lnTo>
                  <a:pt x="5333786" y="308733"/>
                </a:lnTo>
                <a:lnTo>
                  <a:pt x="5312038" y="267640"/>
                </a:lnTo>
                <a:lnTo>
                  <a:pt x="5286954" y="228739"/>
                </a:lnTo>
                <a:lnTo>
                  <a:pt x="5258725" y="192220"/>
                </a:lnTo>
                <a:lnTo>
                  <a:pt x="5227542" y="158273"/>
                </a:lnTo>
                <a:lnTo>
                  <a:pt x="5193595" y="127090"/>
                </a:lnTo>
                <a:lnTo>
                  <a:pt x="5157076" y="98861"/>
                </a:lnTo>
                <a:lnTo>
                  <a:pt x="5118175" y="73777"/>
                </a:lnTo>
                <a:lnTo>
                  <a:pt x="5077082" y="52029"/>
                </a:lnTo>
                <a:lnTo>
                  <a:pt x="5033990" y="33807"/>
                </a:lnTo>
                <a:lnTo>
                  <a:pt x="4989087" y="19302"/>
                </a:lnTo>
                <a:lnTo>
                  <a:pt x="4942566" y="8706"/>
                </a:lnTo>
                <a:lnTo>
                  <a:pt x="4894617" y="2208"/>
                </a:lnTo>
                <a:lnTo>
                  <a:pt x="4845431" y="0"/>
                </a:lnTo>
                <a:close/>
              </a:path>
            </a:pathLst>
          </a:custGeom>
          <a:solidFill>
            <a:srgbClr val="FFFFCC"/>
          </a:solidFill>
        </p:spPr>
        <p:txBody>
          <a:bodyPr wrap="square" lIns="0" tIns="0" rIns="0" bIns="0" rtlCol="0"/>
          <a:lstStyle/>
          <a:p/>
        </p:txBody>
      </p:sp>
      <p:sp>
        <p:nvSpPr>
          <p:cNvPr id="8" name="object 8"/>
          <p:cNvSpPr/>
          <p:nvPr/>
        </p:nvSpPr>
        <p:spPr>
          <a:xfrm>
            <a:off x="694944" y="3140964"/>
            <a:ext cx="5386070" cy="1981200"/>
          </a:xfrm>
          <a:custGeom>
            <a:avLst/>
            <a:gdLst/>
            <a:ahLst/>
            <a:cxnLst/>
            <a:rect l="l" t="t" r="r" b="b"/>
            <a:pathLst>
              <a:path w="5386070" h="1981200">
                <a:moveTo>
                  <a:pt x="0" y="540385"/>
                </a:moveTo>
                <a:lnTo>
                  <a:pt x="2208" y="491198"/>
                </a:lnTo>
                <a:lnTo>
                  <a:pt x="8705" y="443249"/>
                </a:lnTo>
                <a:lnTo>
                  <a:pt x="19300" y="396728"/>
                </a:lnTo>
                <a:lnTo>
                  <a:pt x="33803" y="351825"/>
                </a:lnTo>
                <a:lnTo>
                  <a:pt x="52023" y="308733"/>
                </a:lnTo>
                <a:lnTo>
                  <a:pt x="73770" y="267640"/>
                </a:lnTo>
                <a:lnTo>
                  <a:pt x="98851" y="228739"/>
                </a:lnTo>
                <a:lnTo>
                  <a:pt x="127077" y="192220"/>
                </a:lnTo>
                <a:lnTo>
                  <a:pt x="158257" y="158273"/>
                </a:lnTo>
                <a:lnTo>
                  <a:pt x="192201" y="127090"/>
                </a:lnTo>
                <a:lnTo>
                  <a:pt x="228716" y="98861"/>
                </a:lnTo>
                <a:lnTo>
                  <a:pt x="267614" y="73777"/>
                </a:lnTo>
                <a:lnTo>
                  <a:pt x="308702" y="52029"/>
                </a:lnTo>
                <a:lnTo>
                  <a:pt x="351791" y="33807"/>
                </a:lnTo>
                <a:lnTo>
                  <a:pt x="396689" y="19302"/>
                </a:lnTo>
                <a:lnTo>
                  <a:pt x="443206" y="8706"/>
                </a:lnTo>
                <a:lnTo>
                  <a:pt x="491151" y="2208"/>
                </a:lnTo>
                <a:lnTo>
                  <a:pt x="540334" y="0"/>
                </a:lnTo>
                <a:lnTo>
                  <a:pt x="4845431" y="0"/>
                </a:lnTo>
                <a:lnTo>
                  <a:pt x="4894617" y="2208"/>
                </a:lnTo>
                <a:lnTo>
                  <a:pt x="4942566" y="8706"/>
                </a:lnTo>
                <a:lnTo>
                  <a:pt x="4989087" y="19302"/>
                </a:lnTo>
                <a:lnTo>
                  <a:pt x="5033990" y="33807"/>
                </a:lnTo>
                <a:lnTo>
                  <a:pt x="5077082" y="52029"/>
                </a:lnTo>
                <a:lnTo>
                  <a:pt x="5118175" y="73777"/>
                </a:lnTo>
                <a:lnTo>
                  <a:pt x="5157076" y="98861"/>
                </a:lnTo>
                <a:lnTo>
                  <a:pt x="5193595" y="127090"/>
                </a:lnTo>
                <a:lnTo>
                  <a:pt x="5227542" y="158273"/>
                </a:lnTo>
                <a:lnTo>
                  <a:pt x="5258725" y="192220"/>
                </a:lnTo>
                <a:lnTo>
                  <a:pt x="5286954" y="228739"/>
                </a:lnTo>
                <a:lnTo>
                  <a:pt x="5312038" y="267640"/>
                </a:lnTo>
                <a:lnTo>
                  <a:pt x="5333786" y="308733"/>
                </a:lnTo>
                <a:lnTo>
                  <a:pt x="5352008" y="351825"/>
                </a:lnTo>
                <a:lnTo>
                  <a:pt x="5366513" y="396728"/>
                </a:lnTo>
                <a:lnTo>
                  <a:pt x="5377109" y="443249"/>
                </a:lnTo>
                <a:lnTo>
                  <a:pt x="5383607" y="491198"/>
                </a:lnTo>
                <a:lnTo>
                  <a:pt x="5385816" y="540385"/>
                </a:lnTo>
                <a:lnTo>
                  <a:pt x="5385816" y="1440815"/>
                </a:lnTo>
                <a:lnTo>
                  <a:pt x="5383607" y="1490001"/>
                </a:lnTo>
                <a:lnTo>
                  <a:pt x="5377109" y="1537950"/>
                </a:lnTo>
                <a:lnTo>
                  <a:pt x="5366513" y="1584471"/>
                </a:lnTo>
                <a:lnTo>
                  <a:pt x="5352008" y="1629374"/>
                </a:lnTo>
                <a:lnTo>
                  <a:pt x="5333786" y="1672466"/>
                </a:lnTo>
                <a:lnTo>
                  <a:pt x="5312038" y="1713559"/>
                </a:lnTo>
                <a:lnTo>
                  <a:pt x="5286954" y="1752460"/>
                </a:lnTo>
                <a:lnTo>
                  <a:pt x="5258725" y="1788979"/>
                </a:lnTo>
                <a:lnTo>
                  <a:pt x="5227542" y="1822926"/>
                </a:lnTo>
                <a:lnTo>
                  <a:pt x="5193595" y="1854109"/>
                </a:lnTo>
                <a:lnTo>
                  <a:pt x="5157076" y="1882338"/>
                </a:lnTo>
                <a:lnTo>
                  <a:pt x="5118175" y="1907422"/>
                </a:lnTo>
                <a:lnTo>
                  <a:pt x="5077082" y="1929170"/>
                </a:lnTo>
                <a:lnTo>
                  <a:pt x="5033990" y="1947392"/>
                </a:lnTo>
                <a:lnTo>
                  <a:pt x="4989087" y="1961897"/>
                </a:lnTo>
                <a:lnTo>
                  <a:pt x="4942566" y="1972493"/>
                </a:lnTo>
                <a:lnTo>
                  <a:pt x="4894617" y="1978991"/>
                </a:lnTo>
                <a:lnTo>
                  <a:pt x="4845431" y="1981200"/>
                </a:lnTo>
                <a:lnTo>
                  <a:pt x="540334" y="1981200"/>
                </a:lnTo>
                <a:lnTo>
                  <a:pt x="491151" y="1978991"/>
                </a:lnTo>
                <a:lnTo>
                  <a:pt x="443206" y="1972493"/>
                </a:lnTo>
                <a:lnTo>
                  <a:pt x="396689" y="1961897"/>
                </a:lnTo>
                <a:lnTo>
                  <a:pt x="351791" y="1947392"/>
                </a:lnTo>
                <a:lnTo>
                  <a:pt x="308702" y="1929170"/>
                </a:lnTo>
                <a:lnTo>
                  <a:pt x="267614" y="1907422"/>
                </a:lnTo>
                <a:lnTo>
                  <a:pt x="228716" y="1882338"/>
                </a:lnTo>
                <a:lnTo>
                  <a:pt x="192201" y="1854109"/>
                </a:lnTo>
                <a:lnTo>
                  <a:pt x="158257" y="1822926"/>
                </a:lnTo>
                <a:lnTo>
                  <a:pt x="127077" y="1788979"/>
                </a:lnTo>
                <a:lnTo>
                  <a:pt x="98851" y="1752460"/>
                </a:lnTo>
                <a:lnTo>
                  <a:pt x="73770" y="1713559"/>
                </a:lnTo>
                <a:lnTo>
                  <a:pt x="52023" y="1672466"/>
                </a:lnTo>
                <a:lnTo>
                  <a:pt x="33803" y="1629374"/>
                </a:lnTo>
                <a:lnTo>
                  <a:pt x="19300" y="1584471"/>
                </a:lnTo>
                <a:lnTo>
                  <a:pt x="8705" y="1537950"/>
                </a:lnTo>
                <a:lnTo>
                  <a:pt x="2208" y="1490001"/>
                </a:lnTo>
                <a:lnTo>
                  <a:pt x="0" y="1440815"/>
                </a:lnTo>
                <a:lnTo>
                  <a:pt x="0" y="540385"/>
                </a:lnTo>
                <a:close/>
              </a:path>
            </a:pathLst>
          </a:custGeom>
          <a:ln w="9144">
            <a:solidFill>
              <a:srgbClr val="4F81BC"/>
            </a:solidFill>
          </a:ln>
        </p:spPr>
        <p:txBody>
          <a:bodyPr wrap="square" lIns="0" tIns="0" rIns="0" bIns="0" rtlCol="0"/>
          <a:lstStyle/>
          <a:p/>
        </p:txBody>
      </p:sp>
      <p:sp>
        <p:nvSpPr>
          <p:cNvPr id="9" name="object 9"/>
          <p:cNvSpPr txBox="1"/>
          <p:nvPr/>
        </p:nvSpPr>
        <p:spPr>
          <a:xfrm>
            <a:off x="774293" y="3648202"/>
            <a:ext cx="5005070" cy="878840"/>
          </a:xfrm>
          <a:prstGeom prst="rect">
            <a:avLst/>
          </a:prstGeom>
        </p:spPr>
        <p:txBody>
          <a:bodyPr vert="horz" wrap="square" lIns="0" tIns="12065" rIns="0" bIns="0" rtlCol="0">
            <a:spAutoFit/>
          </a:bodyPr>
          <a:lstStyle/>
          <a:p>
            <a:pPr marL="12700" marR="5080">
              <a:lnSpc>
                <a:spcPct val="100000"/>
              </a:lnSpc>
              <a:spcBef>
                <a:spcPts val="95"/>
              </a:spcBef>
            </a:pPr>
            <a:r>
              <a:rPr sz="2800" b="1" spc="5" dirty="0">
                <a:latin typeface="微软雅黑" panose="020B0503020204020204" charset="-122"/>
                <a:cs typeface="微软雅黑" panose="020B0503020204020204" charset="-122"/>
              </a:rPr>
              <a:t>指</a:t>
            </a:r>
            <a:r>
              <a:rPr sz="2800" b="1" dirty="0">
                <a:latin typeface="微软雅黑" panose="020B0503020204020204" charset="-122"/>
                <a:cs typeface="微软雅黑" panose="020B0503020204020204" charset="-122"/>
              </a:rPr>
              <a:t>个别商品</a:t>
            </a:r>
            <a:r>
              <a:rPr sz="2800" b="1" spc="-5" dirty="0">
                <a:latin typeface="微软雅黑" panose="020B0503020204020204" charset="-122"/>
                <a:cs typeface="微软雅黑" panose="020B0503020204020204" charset="-122"/>
              </a:rPr>
              <a:t>生产</a:t>
            </a:r>
            <a:r>
              <a:rPr sz="2800" b="1" dirty="0">
                <a:latin typeface="微软雅黑" panose="020B0503020204020204" charset="-122"/>
                <a:cs typeface="微软雅黑" panose="020B0503020204020204" charset="-122"/>
              </a:rPr>
              <a:t>者</a:t>
            </a:r>
            <a:r>
              <a:rPr sz="2800" b="1" spc="-5" dirty="0">
                <a:latin typeface="微软雅黑" panose="020B0503020204020204" charset="-122"/>
                <a:cs typeface="微软雅黑" panose="020B0503020204020204" charset="-122"/>
              </a:rPr>
              <a:t>或个</a:t>
            </a:r>
            <a:r>
              <a:rPr sz="2800" b="1" dirty="0">
                <a:latin typeface="微软雅黑" panose="020B0503020204020204" charset="-122"/>
                <a:cs typeface="微软雅黑" panose="020B0503020204020204" charset="-122"/>
              </a:rPr>
              <a:t>别</a:t>
            </a:r>
            <a:r>
              <a:rPr sz="2800" b="1" spc="-5" dirty="0">
                <a:latin typeface="微软雅黑" panose="020B0503020204020204" charset="-122"/>
                <a:cs typeface="微软雅黑" panose="020B0503020204020204" charset="-122"/>
              </a:rPr>
              <a:t>企业生 </a:t>
            </a:r>
            <a:r>
              <a:rPr sz="2800" b="1" dirty="0">
                <a:latin typeface="微软雅黑" panose="020B0503020204020204" charset="-122"/>
                <a:cs typeface="微软雅黑" panose="020B0503020204020204" charset="-122"/>
              </a:rPr>
              <a:t>产某种商品</a:t>
            </a:r>
            <a:r>
              <a:rPr sz="2800" b="1" spc="-5" dirty="0">
                <a:latin typeface="微软雅黑" panose="020B0503020204020204" charset="-122"/>
                <a:cs typeface="微软雅黑" panose="020B0503020204020204" charset="-122"/>
              </a:rPr>
              <a:t>的劳</a:t>
            </a:r>
            <a:r>
              <a:rPr sz="2800" b="1" dirty="0">
                <a:latin typeface="微软雅黑" panose="020B0503020204020204" charset="-122"/>
                <a:cs typeface="微软雅黑" panose="020B0503020204020204" charset="-122"/>
              </a:rPr>
              <a:t>动</a:t>
            </a:r>
            <a:r>
              <a:rPr sz="2800" b="1" spc="-5" dirty="0">
                <a:latin typeface="微软雅黑" panose="020B0503020204020204" charset="-122"/>
                <a:cs typeface="微软雅黑" panose="020B0503020204020204" charset="-122"/>
              </a:rPr>
              <a:t>时间。</a:t>
            </a:r>
            <a:endParaRPr sz="2800">
              <a:latin typeface="微软雅黑" panose="020B0503020204020204" charset="-122"/>
              <a:cs typeface="微软雅黑" panose="020B0503020204020204" charset="-122"/>
            </a:endParaRPr>
          </a:p>
        </p:txBody>
      </p:sp>
      <p:sp>
        <p:nvSpPr>
          <p:cNvPr id="10" name="object 10"/>
          <p:cNvSpPr/>
          <p:nvPr/>
        </p:nvSpPr>
        <p:spPr>
          <a:xfrm>
            <a:off x="4623815" y="2060448"/>
            <a:ext cx="1001394" cy="1071880"/>
          </a:xfrm>
          <a:custGeom>
            <a:avLst/>
            <a:gdLst/>
            <a:ahLst/>
            <a:cxnLst/>
            <a:rect l="l" t="t" r="r" b="b"/>
            <a:pathLst>
              <a:path w="1001395" h="1071880">
                <a:moveTo>
                  <a:pt x="1001268" y="0"/>
                </a:moveTo>
                <a:lnTo>
                  <a:pt x="0" y="1071372"/>
                </a:lnTo>
                <a:lnTo>
                  <a:pt x="1001268" y="1071372"/>
                </a:lnTo>
                <a:lnTo>
                  <a:pt x="1001268" y="0"/>
                </a:lnTo>
                <a:close/>
              </a:path>
            </a:pathLst>
          </a:custGeom>
          <a:solidFill>
            <a:srgbClr val="FFFFCC"/>
          </a:solidFill>
        </p:spPr>
        <p:txBody>
          <a:bodyPr wrap="square" lIns="0" tIns="0" rIns="0" bIns="0" rtlCol="0"/>
          <a:lstStyle/>
          <a:p/>
        </p:txBody>
      </p:sp>
      <p:sp>
        <p:nvSpPr>
          <p:cNvPr id="11" name="object 11"/>
          <p:cNvSpPr/>
          <p:nvPr/>
        </p:nvSpPr>
        <p:spPr>
          <a:xfrm>
            <a:off x="4623815" y="2060448"/>
            <a:ext cx="1001394" cy="1071880"/>
          </a:xfrm>
          <a:custGeom>
            <a:avLst/>
            <a:gdLst/>
            <a:ahLst/>
            <a:cxnLst/>
            <a:rect l="l" t="t" r="r" b="b"/>
            <a:pathLst>
              <a:path w="1001395" h="1071880">
                <a:moveTo>
                  <a:pt x="1001268" y="1071372"/>
                </a:moveTo>
                <a:lnTo>
                  <a:pt x="1001268" y="0"/>
                </a:lnTo>
                <a:lnTo>
                  <a:pt x="0" y="1071372"/>
                </a:lnTo>
                <a:lnTo>
                  <a:pt x="1001268" y="1071372"/>
                </a:lnTo>
                <a:close/>
              </a:path>
            </a:pathLst>
          </a:custGeom>
          <a:ln w="9144">
            <a:solidFill>
              <a:srgbClr val="4F81BC"/>
            </a:solidFill>
          </a:ln>
        </p:spPr>
        <p:txBody>
          <a:bodyPr wrap="square" lIns="0" tIns="0" rIns="0" bIns="0" rtlCol="0"/>
          <a:lstStyle/>
          <a:p/>
        </p:txBody>
      </p:sp>
      <p:sp>
        <p:nvSpPr>
          <p:cNvPr id="12" name="object 12"/>
          <p:cNvSpPr/>
          <p:nvPr/>
        </p:nvSpPr>
        <p:spPr>
          <a:xfrm>
            <a:off x="6216396" y="3160776"/>
            <a:ext cx="5292598" cy="2140966"/>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6196584" y="3140964"/>
            <a:ext cx="5285740" cy="2133600"/>
          </a:xfrm>
          <a:custGeom>
            <a:avLst/>
            <a:gdLst/>
            <a:ahLst/>
            <a:cxnLst/>
            <a:rect l="l" t="t" r="r" b="b"/>
            <a:pathLst>
              <a:path w="5285740" h="2133600">
                <a:moveTo>
                  <a:pt x="4929632" y="0"/>
                </a:moveTo>
                <a:lnTo>
                  <a:pt x="355599" y="0"/>
                </a:lnTo>
                <a:lnTo>
                  <a:pt x="307357" y="3247"/>
                </a:lnTo>
                <a:lnTo>
                  <a:pt x="261084" y="12705"/>
                </a:lnTo>
                <a:lnTo>
                  <a:pt x="217205" y="27951"/>
                </a:lnTo>
                <a:lnTo>
                  <a:pt x="176144" y="48561"/>
                </a:lnTo>
                <a:lnTo>
                  <a:pt x="138324" y="74109"/>
                </a:lnTo>
                <a:lnTo>
                  <a:pt x="104171" y="104171"/>
                </a:lnTo>
                <a:lnTo>
                  <a:pt x="74109" y="138324"/>
                </a:lnTo>
                <a:lnTo>
                  <a:pt x="48561" y="176144"/>
                </a:lnTo>
                <a:lnTo>
                  <a:pt x="27951" y="217205"/>
                </a:lnTo>
                <a:lnTo>
                  <a:pt x="12705" y="261084"/>
                </a:lnTo>
                <a:lnTo>
                  <a:pt x="3247" y="307357"/>
                </a:lnTo>
                <a:lnTo>
                  <a:pt x="0" y="355600"/>
                </a:lnTo>
                <a:lnTo>
                  <a:pt x="0" y="1778000"/>
                </a:lnTo>
                <a:lnTo>
                  <a:pt x="3247" y="1826242"/>
                </a:lnTo>
                <a:lnTo>
                  <a:pt x="12705" y="1872515"/>
                </a:lnTo>
                <a:lnTo>
                  <a:pt x="27951" y="1916394"/>
                </a:lnTo>
                <a:lnTo>
                  <a:pt x="48561" y="1957455"/>
                </a:lnTo>
                <a:lnTo>
                  <a:pt x="74109" y="1995275"/>
                </a:lnTo>
                <a:lnTo>
                  <a:pt x="104171" y="2029428"/>
                </a:lnTo>
                <a:lnTo>
                  <a:pt x="138324" y="2059490"/>
                </a:lnTo>
                <a:lnTo>
                  <a:pt x="176144" y="2085038"/>
                </a:lnTo>
                <a:lnTo>
                  <a:pt x="217205" y="2105648"/>
                </a:lnTo>
                <a:lnTo>
                  <a:pt x="261084" y="2120894"/>
                </a:lnTo>
                <a:lnTo>
                  <a:pt x="307357" y="2130352"/>
                </a:lnTo>
                <a:lnTo>
                  <a:pt x="355599" y="2133600"/>
                </a:lnTo>
                <a:lnTo>
                  <a:pt x="4929632" y="2133600"/>
                </a:lnTo>
                <a:lnTo>
                  <a:pt x="4977874" y="2130352"/>
                </a:lnTo>
                <a:lnTo>
                  <a:pt x="5024147" y="2120894"/>
                </a:lnTo>
                <a:lnTo>
                  <a:pt x="5068026" y="2105648"/>
                </a:lnTo>
                <a:lnTo>
                  <a:pt x="5109087" y="2085038"/>
                </a:lnTo>
                <a:lnTo>
                  <a:pt x="5146907" y="2059490"/>
                </a:lnTo>
                <a:lnTo>
                  <a:pt x="5181060" y="2029428"/>
                </a:lnTo>
                <a:lnTo>
                  <a:pt x="5211122" y="1995275"/>
                </a:lnTo>
                <a:lnTo>
                  <a:pt x="5236670" y="1957455"/>
                </a:lnTo>
                <a:lnTo>
                  <a:pt x="5257280" y="1916394"/>
                </a:lnTo>
                <a:lnTo>
                  <a:pt x="5272526" y="1872515"/>
                </a:lnTo>
                <a:lnTo>
                  <a:pt x="5281984" y="1826242"/>
                </a:lnTo>
                <a:lnTo>
                  <a:pt x="5285232" y="1778000"/>
                </a:lnTo>
                <a:lnTo>
                  <a:pt x="5285232" y="355600"/>
                </a:lnTo>
                <a:lnTo>
                  <a:pt x="5281984" y="307357"/>
                </a:lnTo>
                <a:lnTo>
                  <a:pt x="5272526" y="261084"/>
                </a:lnTo>
                <a:lnTo>
                  <a:pt x="5257280" y="217205"/>
                </a:lnTo>
                <a:lnTo>
                  <a:pt x="5236670" y="176144"/>
                </a:lnTo>
                <a:lnTo>
                  <a:pt x="5211122" y="138324"/>
                </a:lnTo>
                <a:lnTo>
                  <a:pt x="5181060" y="104171"/>
                </a:lnTo>
                <a:lnTo>
                  <a:pt x="5146907" y="74109"/>
                </a:lnTo>
                <a:lnTo>
                  <a:pt x="5109087" y="48561"/>
                </a:lnTo>
                <a:lnTo>
                  <a:pt x="5068026" y="27951"/>
                </a:lnTo>
                <a:lnTo>
                  <a:pt x="5024147" y="12705"/>
                </a:lnTo>
                <a:lnTo>
                  <a:pt x="4977874" y="3247"/>
                </a:lnTo>
                <a:lnTo>
                  <a:pt x="4929632" y="0"/>
                </a:lnTo>
                <a:close/>
              </a:path>
            </a:pathLst>
          </a:custGeom>
          <a:solidFill>
            <a:srgbClr val="FFFFCC"/>
          </a:solidFill>
        </p:spPr>
        <p:txBody>
          <a:bodyPr wrap="square" lIns="0" tIns="0" rIns="0" bIns="0" rtlCol="0"/>
          <a:lstStyle/>
          <a:p/>
        </p:txBody>
      </p:sp>
      <p:sp>
        <p:nvSpPr>
          <p:cNvPr id="14" name="object 14"/>
          <p:cNvSpPr/>
          <p:nvPr/>
        </p:nvSpPr>
        <p:spPr>
          <a:xfrm>
            <a:off x="6196584" y="3140964"/>
            <a:ext cx="5285740" cy="2133600"/>
          </a:xfrm>
          <a:custGeom>
            <a:avLst/>
            <a:gdLst/>
            <a:ahLst/>
            <a:cxnLst/>
            <a:rect l="l" t="t" r="r" b="b"/>
            <a:pathLst>
              <a:path w="5285740" h="2133600">
                <a:moveTo>
                  <a:pt x="0" y="355600"/>
                </a:moveTo>
                <a:lnTo>
                  <a:pt x="3247" y="307357"/>
                </a:lnTo>
                <a:lnTo>
                  <a:pt x="12705" y="261084"/>
                </a:lnTo>
                <a:lnTo>
                  <a:pt x="27951" y="217205"/>
                </a:lnTo>
                <a:lnTo>
                  <a:pt x="48561" y="176144"/>
                </a:lnTo>
                <a:lnTo>
                  <a:pt x="74109" y="138324"/>
                </a:lnTo>
                <a:lnTo>
                  <a:pt x="104171" y="104171"/>
                </a:lnTo>
                <a:lnTo>
                  <a:pt x="138324" y="74109"/>
                </a:lnTo>
                <a:lnTo>
                  <a:pt x="176144" y="48561"/>
                </a:lnTo>
                <a:lnTo>
                  <a:pt x="217205" y="27951"/>
                </a:lnTo>
                <a:lnTo>
                  <a:pt x="261084" y="12705"/>
                </a:lnTo>
                <a:lnTo>
                  <a:pt x="307357" y="3247"/>
                </a:lnTo>
                <a:lnTo>
                  <a:pt x="355599" y="0"/>
                </a:lnTo>
                <a:lnTo>
                  <a:pt x="4929632" y="0"/>
                </a:lnTo>
                <a:lnTo>
                  <a:pt x="4977874" y="3247"/>
                </a:lnTo>
                <a:lnTo>
                  <a:pt x="5024147" y="12705"/>
                </a:lnTo>
                <a:lnTo>
                  <a:pt x="5068026" y="27951"/>
                </a:lnTo>
                <a:lnTo>
                  <a:pt x="5109087" y="48561"/>
                </a:lnTo>
                <a:lnTo>
                  <a:pt x="5146907" y="74109"/>
                </a:lnTo>
                <a:lnTo>
                  <a:pt x="5181060" y="104171"/>
                </a:lnTo>
                <a:lnTo>
                  <a:pt x="5211122" y="138324"/>
                </a:lnTo>
                <a:lnTo>
                  <a:pt x="5236670" y="176144"/>
                </a:lnTo>
                <a:lnTo>
                  <a:pt x="5257280" y="217205"/>
                </a:lnTo>
                <a:lnTo>
                  <a:pt x="5272526" y="261084"/>
                </a:lnTo>
                <a:lnTo>
                  <a:pt x="5281984" y="307357"/>
                </a:lnTo>
                <a:lnTo>
                  <a:pt x="5285232" y="355600"/>
                </a:lnTo>
                <a:lnTo>
                  <a:pt x="5285232" y="1778000"/>
                </a:lnTo>
                <a:lnTo>
                  <a:pt x="5281984" y="1826242"/>
                </a:lnTo>
                <a:lnTo>
                  <a:pt x="5272526" y="1872515"/>
                </a:lnTo>
                <a:lnTo>
                  <a:pt x="5257280" y="1916394"/>
                </a:lnTo>
                <a:lnTo>
                  <a:pt x="5236670" y="1957455"/>
                </a:lnTo>
                <a:lnTo>
                  <a:pt x="5211122" y="1995275"/>
                </a:lnTo>
                <a:lnTo>
                  <a:pt x="5181060" y="2029428"/>
                </a:lnTo>
                <a:lnTo>
                  <a:pt x="5146907" y="2059490"/>
                </a:lnTo>
                <a:lnTo>
                  <a:pt x="5109087" y="2085038"/>
                </a:lnTo>
                <a:lnTo>
                  <a:pt x="5068026" y="2105648"/>
                </a:lnTo>
                <a:lnTo>
                  <a:pt x="5024147" y="2120894"/>
                </a:lnTo>
                <a:lnTo>
                  <a:pt x="4977874" y="2130352"/>
                </a:lnTo>
                <a:lnTo>
                  <a:pt x="4929632" y="2133600"/>
                </a:lnTo>
                <a:lnTo>
                  <a:pt x="355599" y="2133600"/>
                </a:lnTo>
                <a:lnTo>
                  <a:pt x="307357" y="2130352"/>
                </a:lnTo>
                <a:lnTo>
                  <a:pt x="261084" y="2120894"/>
                </a:lnTo>
                <a:lnTo>
                  <a:pt x="217205" y="2105648"/>
                </a:lnTo>
                <a:lnTo>
                  <a:pt x="176144" y="2085038"/>
                </a:lnTo>
                <a:lnTo>
                  <a:pt x="138324" y="2059490"/>
                </a:lnTo>
                <a:lnTo>
                  <a:pt x="104171" y="2029428"/>
                </a:lnTo>
                <a:lnTo>
                  <a:pt x="74109" y="1995275"/>
                </a:lnTo>
                <a:lnTo>
                  <a:pt x="48561" y="1957455"/>
                </a:lnTo>
                <a:lnTo>
                  <a:pt x="27951" y="1916394"/>
                </a:lnTo>
                <a:lnTo>
                  <a:pt x="12705" y="1872515"/>
                </a:lnTo>
                <a:lnTo>
                  <a:pt x="3247" y="1826242"/>
                </a:lnTo>
                <a:lnTo>
                  <a:pt x="0" y="1778000"/>
                </a:lnTo>
                <a:lnTo>
                  <a:pt x="0" y="355600"/>
                </a:lnTo>
                <a:close/>
              </a:path>
            </a:pathLst>
          </a:custGeom>
          <a:ln w="9144">
            <a:solidFill>
              <a:srgbClr val="4F81BC"/>
            </a:solidFill>
          </a:ln>
        </p:spPr>
        <p:txBody>
          <a:bodyPr wrap="square" lIns="0" tIns="0" rIns="0" bIns="0" rtlCol="0"/>
          <a:lstStyle/>
          <a:p/>
        </p:txBody>
      </p:sp>
      <p:sp>
        <p:nvSpPr>
          <p:cNvPr id="15" name="object 15"/>
          <p:cNvSpPr txBox="1"/>
          <p:nvPr/>
        </p:nvSpPr>
        <p:spPr>
          <a:xfrm>
            <a:off x="6418579" y="3290392"/>
            <a:ext cx="4650740" cy="1732914"/>
          </a:xfrm>
          <a:prstGeom prst="rect">
            <a:avLst/>
          </a:prstGeom>
        </p:spPr>
        <p:txBody>
          <a:bodyPr vert="horz" wrap="square" lIns="0" tIns="12065" rIns="0" bIns="0" rtlCol="0">
            <a:spAutoFit/>
          </a:bodyPr>
          <a:lstStyle/>
          <a:p>
            <a:pPr marL="12700" marR="5080" algn="just">
              <a:lnSpc>
                <a:spcPct val="100000"/>
              </a:lnSpc>
              <a:spcBef>
                <a:spcPts val="95"/>
              </a:spcBef>
            </a:pPr>
            <a:r>
              <a:rPr sz="2800" b="1" dirty="0">
                <a:latin typeface="微软雅黑" panose="020B0503020204020204" charset="-122"/>
                <a:cs typeface="微软雅黑" panose="020B0503020204020204" charset="-122"/>
              </a:rPr>
              <a:t>在现有的社</a:t>
            </a:r>
            <a:r>
              <a:rPr sz="2800" b="1" spc="-5" dirty="0">
                <a:latin typeface="微软雅黑" panose="020B0503020204020204" charset="-122"/>
                <a:cs typeface="微软雅黑" panose="020B0503020204020204" charset="-122"/>
              </a:rPr>
              <a:t>会正常的生</a:t>
            </a:r>
            <a:r>
              <a:rPr sz="2800" b="1" dirty="0">
                <a:latin typeface="微软雅黑" panose="020B0503020204020204" charset="-122"/>
                <a:cs typeface="微软雅黑" panose="020B0503020204020204" charset="-122"/>
              </a:rPr>
              <a:t>产</a:t>
            </a:r>
            <a:r>
              <a:rPr sz="2800" b="1" spc="-5" dirty="0">
                <a:latin typeface="微软雅黑" panose="020B0503020204020204" charset="-122"/>
                <a:cs typeface="微软雅黑" panose="020B0503020204020204" charset="-122"/>
              </a:rPr>
              <a:t>条件 </a:t>
            </a:r>
            <a:r>
              <a:rPr sz="2800" b="1" dirty="0">
                <a:latin typeface="微软雅黑" panose="020B0503020204020204" charset="-122"/>
                <a:cs typeface="微软雅黑" panose="020B0503020204020204" charset="-122"/>
              </a:rPr>
              <a:t>下，在社会</a:t>
            </a:r>
            <a:r>
              <a:rPr sz="2800" b="1" spc="-5" dirty="0">
                <a:latin typeface="微软雅黑" panose="020B0503020204020204" charset="-122"/>
                <a:cs typeface="微软雅黑" panose="020B0503020204020204" charset="-122"/>
              </a:rPr>
              <a:t>平均</a:t>
            </a:r>
            <a:r>
              <a:rPr sz="2800" b="1" dirty="0">
                <a:latin typeface="微软雅黑" panose="020B0503020204020204" charset="-122"/>
                <a:cs typeface="微软雅黑" panose="020B0503020204020204" charset="-122"/>
              </a:rPr>
              <a:t>的</a:t>
            </a:r>
            <a:r>
              <a:rPr sz="2800" b="1" spc="-5" dirty="0">
                <a:latin typeface="微软雅黑" panose="020B0503020204020204" charset="-122"/>
                <a:cs typeface="微软雅黑" panose="020B0503020204020204" charset="-122"/>
              </a:rPr>
              <a:t>劳动</a:t>
            </a:r>
            <a:r>
              <a:rPr sz="2800" b="1" dirty="0">
                <a:latin typeface="微软雅黑" panose="020B0503020204020204" charset="-122"/>
                <a:cs typeface="微软雅黑" panose="020B0503020204020204" charset="-122"/>
              </a:rPr>
              <a:t>熟</a:t>
            </a:r>
            <a:r>
              <a:rPr sz="2800" b="1" spc="-5" dirty="0">
                <a:latin typeface="微软雅黑" panose="020B0503020204020204" charset="-122"/>
                <a:cs typeface="微软雅黑" panose="020B0503020204020204" charset="-122"/>
              </a:rPr>
              <a:t>练程 </a:t>
            </a:r>
            <a:r>
              <a:rPr sz="2800" b="1" dirty="0">
                <a:latin typeface="微软雅黑" panose="020B0503020204020204" charset="-122"/>
                <a:cs typeface="微软雅黑" panose="020B0503020204020204" charset="-122"/>
              </a:rPr>
              <a:t>度和劳动强</a:t>
            </a:r>
            <a:r>
              <a:rPr sz="2800" b="1" spc="-5" dirty="0">
                <a:latin typeface="微软雅黑" panose="020B0503020204020204" charset="-122"/>
                <a:cs typeface="微软雅黑" panose="020B0503020204020204" charset="-122"/>
              </a:rPr>
              <a:t>度下</a:t>
            </a:r>
            <a:r>
              <a:rPr sz="2800" b="1" dirty="0">
                <a:latin typeface="微软雅黑" panose="020B0503020204020204" charset="-122"/>
                <a:cs typeface="微软雅黑" panose="020B0503020204020204" charset="-122"/>
              </a:rPr>
              <a:t>制</a:t>
            </a:r>
            <a:r>
              <a:rPr sz="2800" b="1" spc="-5" dirty="0">
                <a:latin typeface="微软雅黑" panose="020B0503020204020204" charset="-122"/>
                <a:cs typeface="微软雅黑" panose="020B0503020204020204" charset="-122"/>
              </a:rPr>
              <a:t>造某</a:t>
            </a:r>
            <a:r>
              <a:rPr sz="2800" b="1" dirty="0">
                <a:latin typeface="微软雅黑" panose="020B0503020204020204" charset="-122"/>
                <a:cs typeface="微软雅黑" panose="020B0503020204020204" charset="-122"/>
              </a:rPr>
              <a:t>种</a:t>
            </a:r>
            <a:r>
              <a:rPr sz="2800" b="1" spc="-5" dirty="0">
                <a:latin typeface="微软雅黑" panose="020B0503020204020204" charset="-122"/>
                <a:cs typeface="微软雅黑" panose="020B0503020204020204" charset="-122"/>
              </a:rPr>
              <a:t>商品 </a:t>
            </a:r>
            <a:r>
              <a:rPr sz="2800" b="1" dirty="0">
                <a:latin typeface="微软雅黑" panose="020B0503020204020204" charset="-122"/>
                <a:cs typeface="微软雅黑" panose="020B0503020204020204" charset="-122"/>
              </a:rPr>
              <a:t>所需要的劳</a:t>
            </a:r>
            <a:r>
              <a:rPr sz="2800" b="1" spc="-5" dirty="0">
                <a:latin typeface="微软雅黑" panose="020B0503020204020204" charset="-122"/>
                <a:cs typeface="微软雅黑" panose="020B0503020204020204" charset="-122"/>
              </a:rPr>
              <a:t>动时间。</a:t>
            </a:r>
            <a:endParaRPr sz="2800">
              <a:latin typeface="微软雅黑" panose="020B0503020204020204" charset="-122"/>
              <a:cs typeface="微软雅黑" panose="020B0503020204020204" charset="-122"/>
            </a:endParaRPr>
          </a:p>
        </p:txBody>
      </p:sp>
      <p:sp>
        <p:nvSpPr>
          <p:cNvPr id="16" name="object 16"/>
          <p:cNvSpPr/>
          <p:nvPr/>
        </p:nvSpPr>
        <p:spPr>
          <a:xfrm>
            <a:off x="9054083" y="2069592"/>
            <a:ext cx="1786255" cy="1071880"/>
          </a:xfrm>
          <a:custGeom>
            <a:avLst/>
            <a:gdLst/>
            <a:ahLst/>
            <a:cxnLst/>
            <a:rect l="l" t="t" r="r" b="b"/>
            <a:pathLst>
              <a:path w="1786254" h="1071880">
                <a:moveTo>
                  <a:pt x="0" y="0"/>
                </a:moveTo>
                <a:lnTo>
                  <a:pt x="0" y="1071372"/>
                </a:lnTo>
                <a:lnTo>
                  <a:pt x="1786127" y="1071372"/>
                </a:lnTo>
                <a:lnTo>
                  <a:pt x="0" y="0"/>
                </a:lnTo>
                <a:close/>
              </a:path>
            </a:pathLst>
          </a:custGeom>
          <a:solidFill>
            <a:srgbClr val="FFFFCC"/>
          </a:solidFill>
        </p:spPr>
        <p:txBody>
          <a:bodyPr wrap="square" lIns="0" tIns="0" rIns="0" bIns="0" rtlCol="0"/>
          <a:lstStyle/>
          <a:p/>
        </p:txBody>
      </p:sp>
      <p:sp>
        <p:nvSpPr>
          <p:cNvPr id="17" name="object 17"/>
          <p:cNvSpPr/>
          <p:nvPr/>
        </p:nvSpPr>
        <p:spPr>
          <a:xfrm>
            <a:off x="9054083" y="2069592"/>
            <a:ext cx="1786255" cy="1071880"/>
          </a:xfrm>
          <a:custGeom>
            <a:avLst/>
            <a:gdLst/>
            <a:ahLst/>
            <a:cxnLst/>
            <a:rect l="l" t="t" r="r" b="b"/>
            <a:pathLst>
              <a:path w="1786254" h="1071880">
                <a:moveTo>
                  <a:pt x="0" y="1071372"/>
                </a:moveTo>
                <a:lnTo>
                  <a:pt x="0" y="0"/>
                </a:lnTo>
                <a:lnTo>
                  <a:pt x="1786127" y="1071372"/>
                </a:lnTo>
                <a:lnTo>
                  <a:pt x="0" y="1071372"/>
                </a:lnTo>
                <a:close/>
              </a:path>
            </a:pathLst>
          </a:custGeom>
          <a:ln w="9144">
            <a:solidFill>
              <a:srgbClr val="4F81BC"/>
            </a:solidFill>
          </a:ln>
        </p:spPr>
        <p:txBody>
          <a:bodyPr wrap="square" lIns="0" tIns="0" rIns="0" bIns="0" rtlCol="0"/>
          <a:lstStyle/>
          <a:p/>
        </p:txBody>
      </p:sp>
      <p:sp>
        <p:nvSpPr>
          <p:cNvPr id="18" name="object 18"/>
          <p:cNvSpPr txBox="1">
            <a:spLocks noGrp="1"/>
          </p:cNvSpPr>
          <p:nvPr>
            <p:ph type="title"/>
          </p:nvPr>
        </p:nvSpPr>
        <p:spPr>
          <a:xfrm>
            <a:off x="615315" y="63500"/>
            <a:ext cx="53841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19" name="object 19"/>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20" name="object 20"/>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51942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p:nvPr/>
        </p:nvSpPr>
        <p:spPr>
          <a:xfrm>
            <a:off x="1638426" y="1792604"/>
            <a:ext cx="8140700" cy="3068955"/>
          </a:xfrm>
          <a:prstGeom prst="rect">
            <a:avLst/>
          </a:prstGeom>
        </p:spPr>
        <p:txBody>
          <a:bodyPr vert="horz" wrap="square" lIns="0" tIns="12065" rIns="0" bIns="0" rtlCol="0">
            <a:spAutoFit/>
          </a:bodyPr>
          <a:lstStyle/>
          <a:p>
            <a:pPr marL="365760">
              <a:lnSpc>
                <a:spcPct val="100000"/>
              </a:lnSpc>
              <a:spcBef>
                <a:spcPts val="95"/>
              </a:spcBef>
            </a:pPr>
            <a:r>
              <a:rPr sz="2800" spc="-5" dirty="0">
                <a:latin typeface="微软雅黑" panose="020B0503020204020204" charset="-122"/>
                <a:cs typeface="微软雅黑" panose="020B0503020204020204" charset="-122"/>
              </a:rPr>
              <a:t>社会必要劳动时间关系到每个商品</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产者</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命</a:t>
            </a:r>
            <a:r>
              <a:rPr sz="2800" spc="-5" dirty="0">
                <a:latin typeface="微软雅黑" panose="020B0503020204020204" charset="-122"/>
                <a:cs typeface="微软雅黑" panose="020B0503020204020204" charset="-122"/>
              </a:rPr>
              <a:t>运</a:t>
            </a:r>
            <a:endParaRPr sz="2800">
              <a:latin typeface="微软雅黑" panose="020B0503020204020204" charset="-122"/>
              <a:cs typeface="微软雅黑" panose="020B0503020204020204" charset="-122"/>
            </a:endParaRPr>
          </a:p>
          <a:p>
            <a:pPr>
              <a:lnSpc>
                <a:spcPct val="100000"/>
              </a:lnSpc>
              <a:spcBef>
                <a:spcPts val="10"/>
              </a:spcBef>
            </a:pPr>
            <a:endParaRPr sz="4550">
              <a:latin typeface="Times New Roman" panose="02020603050405020304"/>
              <a:cs typeface="Times New Roman" panose="02020603050405020304"/>
            </a:endParaRPr>
          </a:p>
          <a:p>
            <a:pPr marL="336550" indent="-324485">
              <a:lnSpc>
                <a:spcPct val="100000"/>
              </a:lnSpc>
              <a:buSzPct val="97000"/>
              <a:buFont typeface="Wingdings" panose="05000000000000000000"/>
              <a:buChar char=""/>
              <a:tabLst>
                <a:tab pos="337185" algn="l"/>
              </a:tabLst>
            </a:pPr>
            <a:r>
              <a:rPr sz="3200" dirty="0">
                <a:latin typeface="微软雅黑" panose="020B0503020204020204" charset="-122"/>
                <a:cs typeface="微软雅黑" panose="020B0503020204020204" charset="-122"/>
              </a:rPr>
              <a:t>个别劳动时</a:t>
            </a:r>
            <a:r>
              <a:rPr sz="3200" spc="-10" dirty="0">
                <a:latin typeface="微软雅黑" panose="020B0503020204020204" charset="-122"/>
                <a:cs typeface="微软雅黑" panose="020B0503020204020204" charset="-122"/>
              </a:rPr>
              <a:t>间</a:t>
            </a:r>
            <a:r>
              <a:rPr sz="3200" dirty="0">
                <a:latin typeface="微软雅黑" panose="020B0503020204020204" charset="-122"/>
                <a:cs typeface="微软雅黑" panose="020B0503020204020204" charset="-122"/>
              </a:rPr>
              <a:t>=社会必要</a:t>
            </a:r>
            <a:r>
              <a:rPr sz="3200" spc="-15" dirty="0">
                <a:latin typeface="微软雅黑" panose="020B0503020204020204" charset="-122"/>
                <a:cs typeface="微软雅黑" panose="020B0503020204020204" charset="-122"/>
              </a:rPr>
              <a:t>劳</a:t>
            </a:r>
            <a:r>
              <a:rPr sz="3200" dirty="0">
                <a:latin typeface="微软雅黑" panose="020B0503020204020204" charset="-122"/>
                <a:cs typeface="微软雅黑" panose="020B0503020204020204" charset="-122"/>
              </a:rPr>
              <a:t>动时</a:t>
            </a:r>
            <a:r>
              <a:rPr sz="3200" spc="-15" dirty="0">
                <a:latin typeface="微软雅黑" panose="020B0503020204020204" charset="-122"/>
                <a:cs typeface="微软雅黑" panose="020B0503020204020204" charset="-122"/>
              </a:rPr>
              <a:t>间</a:t>
            </a:r>
            <a:r>
              <a:rPr sz="3200" spc="-5" dirty="0">
                <a:latin typeface="微软雅黑" panose="020B0503020204020204" charset="-122"/>
                <a:cs typeface="微软雅黑" panose="020B0503020204020204" charset="-122"/>
              </a:rPr>
              <a:t>——</a:t>
            </a:r>
            <a:r>
              <a:rPr sz="3200" dirty="0">
                <a:latin typeface="微软雅黑" panose="020B0503020204020204" charset="-122"/>
                <a:cs typeface="微软雅黑" panose="020B0503020204020204" charset="-122"/>
              </a:rPr>
              <a:t>正常</a:t>
            </a:r>
            <a:endParaRPr sz="3200">
              <a:latin typeface="微软雅黑" panose="020B0503020204020204" charset="-122"/>
              <a:cs typeface="微软雅黑" panose="020B0503020204020204" charset="-122"/>
            </a:endParaRPr>
          </a:p>
          <a:p>
            <a:pPr marL="336550" indent="-324485">
              <a:lnSpc>
                <a:spcPct val="100000"/>
              </a:lnSpc>
              <a:spcBef>
                <a:spcPts val="1925"/>
              </a:spcBef>
              <a:buSzPct val="97000"/>
              <a:buFont typeface="Wingdings" panose="05000000000000000000"/>
              <a:buChar char=""/>
              <a:tabLst>
                <a:tab pos="337185" algn="l"/>
              </a:tabLst>
            </a:pPr>
            <a:r>
              <a:rPr sz="3200" dirty="0">
                <a:latin typeface="微软雅黑" panose="020B0503020204020204" charset="-122"/>
                <a:cs typeface="微软雅黑" panose="020B0503020204020204" charset="-122"/>
              </a:rPr>
              <a:t>个别劳动时间＜社会必</a:t>
            </a:r>
            <a:r>
              <a:rPr sz="3200" spc="-15" dirty="0">
                <a:latin typeface="微软雅黑" panose="020B0503020204020204" charset="-122"/>
                <a:cs typeface="微软雅黑" panose="020B0503020204020204" charset="-122"/>
              </a:rPr>
              <a:t>要</a:t>
            </a:r>
            <a:r>
              <a:rPr sz="3200" dirty="0">
                <a:latin typeface="微软雅黑" panose="020B0503020204020204" charset="-122"/>
                <a:cs typeface="微软雅黑" panose="020B0503020204020204" charset="-122"/>
              </a:rPr>
              <a:t>劳动</a:t>
            </a:r>
            <a:r>
              <a:rPr sz="3200" spc="-15" dirty="0">
                <a:latin typeface="微软雅黑" panose="020B0503020204020204" charset="-122"/>
                <a:cs typeface="微软雅黑" panose="020B0503020204020204" charset="-122"/>
              </a:rPr>
              <a:t>时</a:t>
            </a:r>
            <a:r>
              <a:rPr sz="3200" spc="-25" dirty="0">
                <a:latin typeface="微软雅黑" panose="020B0503020204020204" charset="-122"/>
                <a:cs typeface="微软雅黑" panose="020B0503020204020204" charset="-122"/>
              </a:rPr>
              <a:t>间</a:t>
            </a:r>
            <a:r>
              <a:rPr sz="3200" spc="-5" dirty="0">
                <a:latin typeface="微软雅黑" panose="020B0503020204020204" charset="-122"/>
                <a:cs typeface="微软雅黑" panose="020B0503020204020204" charset="-122"/>
              </a:rPr>
              <a:t>——</a:t>
            </a:r>
            <a:r>
              <a:rPr sz="3200" dirty="0">
                <a:latin typeface="微软雅黑" panose="020B0503020204020204" charset="-122"/>
                <a:cs typeface="微软雅黑" panose="020B0503020204020204" charset="-122"/>
              </a:rPr>
              <a:t>盈利</a:t>
            </a:r>
            <a:endParaRPr sz="3200">
              <a:latin typeface="微软雅黑" panose="020B0503020204020204" charset="-122"/>
              <a:cs typeface="微软雅黑" panose="020B0503020204020204" charset="-122"/>
            </a:endParaRPr>
          </a:p>
          <a:p>
            <a:pPr marL="336550" indent="-324485">
              <a:lnSpc>
                <a:spcPct val="100000"/>
              </a:lnSpc>
              <a:spcBef>
                <a:spcPts val="1920"/>
              </a:spcBef>
              <a:buSzPct val="97000"/>
              <a:buFont typeface="Wingdings" panose="05000000000000000000"/>
              <a:buChar char=""/>
              <a:tabLst>
                <a:tab pos="337185" algn="l"/>
              </a:tabLst>
            </a:pPr>
            <a:r>
              <a:rPr sz="3200" dirty="0">
                <a:latin typeface="微软雅黑" panose="020B0503020204020204" charset="-122"/>
                <a:cs typeface="微软雅黑" panose="020B0503020204020204" charset="-122"/>
              </a:rPr>
              <a:t>个别劳动时间＞社会必</a:t>
            </a:r>
            <a:r>
              <a:rPr sz="3200" spc="-15" dirty="0">
                <a:latin typeface="微软雅黑" panose="020B0503020204020204" charset="-122"/>
                <a:cs typeface="微软雅黑" panose="020B0503020204020204" charset="-122"/>
              </a:rPr>
              <a:t>要</a:t>
            </a:r>
            <a:r>
              <a:rPr sz="3200" dirty="0">
                <a:latin typeface="微软雅黑" panose="020B0503020204020204" charset="-122"/>
                <a:cs typeface="微软雅黑" panose="020B0503020204020204" charset="-122"/>
              </a:rPr>
              <a:t>劳动</a:t>
            </a:r>
            <a:r>
              <a:rPr sz="3200" spc="-15" dirty="0">
                <a:latin typeface="微软雅黑" panose="020B0503020204020204" charset="-122"/>
                <a:cs typeface="微软雅黑" panose="020B0503020204020204" charset="-122"/>
              </a:rPr>
              <a:t>时</a:t>
            </a:r>
            <a:r>
              <a:rPr sz="3200" spc="-25" dirty="0">
                <a:latin typeface="微软雅黑" panose="020B0503020204020204" charset="-122"/>
                <a:cs typeface="微软雅黑" panose="020B0503020204020204" charset="-122"/>
              </a:rPr>
              <a:t>间</a:t>
            </a:r>
            <a:r>
              <a:rPr sz="3200" spc="-5" dirty="0">
                <a:latin typeface="微软雅黑" panose="020B0503020204020204" charset="-122"/>
                <a:cs typeface="微软雅黑" panose="020B0503020204020204" charset="-122"/>
              </a:rPr>
              <a:t>——</a:t>
            </a:r>
            <a:r>
              <a:rPr sz="3200" dirty="0">
                <a:latin typeface="微软雅黑" panose="020B0503020204020204" charset="-122"/>
                <a:cs typeface="微软雅黑" panose="020B0503020204020204" charset="-122"/>
              </a:rPr>
              <a:t>亏损</a:t>
            </a:r>
            <a:endParaRPr sz="3200">
              <a:latin typeface="微软雅黑" panose="020B0503020204020204" charset="-122"/>
              <a:cs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2452116" y="4070603"/>
            <a:ext cx="1887220" cy="914400"/>
          </a:xfrm>
          <a:prstGeom prst="rect">
            <a:avLst/>
          </a:prstGeom>
          <a:solidFill>
            <a:srgbClr val="001F5F"/>
          </a:solidFill>
        </p:spPr>
        <p:txBody>
          <a:bodyPr vert="horz" wrap="square" lIns="0" tIns="133350" rIns="0" bIns="0" rtlCol="0">
            <a:spAutoFit/>
          </a:bodyPr>
          <a:lstStyle/>
          <a:p>
            <a:pPr marL="306070">
              <a:lnSpc>
                <a:spcPct val="100000"/>
              </a:lnSpc>
              <a:spcBef>
                <a:spcPts val="1050"/>
              </a:spcBef>
            </a:pPr>
            <a:r>
              <a:rPr sz="2000" b="1" spc="10" dirty="0">
                <a:solidFill>
                  <a:srgbClr val="FFFFFF"/>
                </a:solidFill>
                <a:latin typeface="微软雅黑" panose="020B0503020204020204" charset="-122"/>
                <a:cs typeface="微软雅黑" panose="020B0503020204020204" charset="-122"/>
              </a:rPr>
              <a:t>影响</a:t>
            </a:r>
            <a:r>
              <a:rPr sz="2000" b="1" spc="5" dirty="0">
                <a:solidFill>
                  <a:srgbClr val="FFFFFF"/>
                </a:solidFill>
                <a:latin typeface="微软雅黑" panose="020B0503020204020204" charset="-122"/>
                <a:cs typeface="微软雅黑" panose="020B0503020204020204" charset="-122"/>
              </a:rPr>
              <a:t>劳动生</a:t>
            </a:r>
            <a:endParaRPr sz="2000">
              <a:latin typeface="微软雅黑" panose="020B0503020204020204" charset="-122"/>
              <a:cs typeface="微软雅黑" panose="020B0503020204020204" charset="-122"/>
            </a:endParaRPr>
          </a:p>
          <a:p>
            <a:pPr marL="306070">
              <a:lnSpc>
                <a:spcPct val="100000"/>
              </a:lnSpc>
              <a:spcBef>
                <a:spcPts val="5"/>
              </a:spcBef>
            </a:pPr>
            <a:r>
              <a:rPr sz="2000" b="1" spc="10" dirty="0">
                <a:solidFill>
                  <a:srgbClr val="FFFFFF"/>
                </a:solidFill>
                <a:latin typeface="微软雅黑" panose="020B0503020204020204" charset="-122"/>
                <a:cs typeface="微软雅黑" panose="020B0503020204020204" charset="-122"/>
              </a:rPr>
              <a:t>产率</a:t>
            </a:r>
            <a:r>
              <a:rPr sz="2000" b="1" dirty="0">
                <a:solidFill>
                  <a:srgbClr val="FFFFFF"/>
                </a:solidFill>
                <a:latin typeface="微软雅黑" panose="020B0503020204020204" charset="-122"/>
                <a:cs typeface="微软雅黑" panose="020B0503020204020204" charset="-122"/>
              </a:rPr>
              <a:t>的因素</a:t>
            </a:r>
            <a:endParaRPr sz="2000">
              <a:latin typeface="微软雅黑" panose="020B0503020204020204" charset="-122"/>
              <a:cs typeface="微软雅黑" panose="020B0503020204020204" charset="-122"/>
            </a:endParaRPr>
          </a:p>
        </p:txBody>
      </p:sp>
      <p:graphicFrame>
        <p:nvGraphicFramePr>
          <p:cNvPr id="6" name="object 6"/>
          <p:cNvGraphicFramePr>
            <a:graphicFrameLocks noGrp="1"/>
          </p:cNvGraphicFramePr>
          <p:nvPr/>
        </p:nvGraphicFramePr>
        <p:xfrm>
          <a:off x="5501640" y="3142488"/>
          <a:ext cx="3714115" cy="2808729"/>
        </p:xfrm>
        <a:graphic>
          <a:graphicData uri="http://schemas.openxmlformats.org/drawingml/2006/table">
            <a:tbl>
              <a:tblPr firstRow="1" bandRow="1">
                <a:tableStyleId>{2D5ABB26-0587-4C30-8999-92F81FD0307C}</a:tableStyleId>
              </a:tblPr>
              <a:tblGrid>
                <a:gridCol w="3714115"/>
              </a:tblGrid>
              <a:tr h="541020">
                <a:tc>
                  <a:txBody>
                    <a:bodyPr/>
                    <a:lstStyle/>
                    <a:p>
                      <a:pPr marL="2540" algn="ctr">
                        <a:lnSpc>
                          <a:spcPct val="100000"/>
                        </a:lnSpc>
                        <a:spcBef>
                          <a:spcPts val="760"/>
                        </a:spcBef>
                      </a:pPr>
                      <a:r>
                        <a:rPr sz="2000" dirty="0">
                          <a:solidFill>
                            <a:srgbClr val="FFFFFF"/>
                          </a:solidFill>
                          <a:latin typeface="宋体" panose="02010600030101010101" pitchFamily="2" charset="-122"/>
                          <a:cs typeface="宋体" panose="02010600030101010101" pitchFamily="2" charset="-122"/>
                        </a:rPr>
                        <a:t>劳动者的平均熟练程度</a:t>
                      </a:r>
                      <a:endParaRPr sz="2000">
                        <a:latin typeface="宋体" panose="02010600030101010101" pitchFamily="2" charset="-122"/>
                        <a:cs typeface="宋体" panose="02010600030101010101" pitchFamily="2" charset="-122"/>
                      </a:endParaRPr>
                    </a:p>
                  </a:txBody>
                  <a:tcPr marL="0" marR="0" marT="96520" marB="0">
                    <a:lnB w="76200">
                      <a:solidFill>
                        <a:srgbClr val="FFFFFF"/>
                      </a:solidFill>
                      <a:prstDash val="solid"/>
                    </a:lnB>
                    <a:solidFill>
                      <a:srgbClr val="001F5F"/>
                    </a:solidFill>
                  </a:tcPr>
                </a:tc>
              </a:tr>
              <a:tr h="576071">
                <a:tc>
                  <a:txBody>
                    <a:bodyPr/>
                    <a:lstStyle/>
                    <a:p>
                      <a:pPr marL="1270" algn="ctr">
                        <a:lnSpc>
                          <a:spcPct val="100000"/>
                        </a:lnSpc>
                        <a:spcBef>
                          <a:spcPts val="1040"/>
                        </a:spcBef>
                      </a:pPr>
                      <a:r>
                        <a:rPr sz="2000" dirty="0">
                          <a:solidFill>
                            <a:srgbClr val="FFFFFF"/>
                          </a:solidFill>
                          <a:latin typeface="宋体" panose="02010600030101010101" pitchFamily="2" charset="-122"/>
                          <a:cs typeface="宋体" panose="02010600030101010101" pitchFamily="2" charset="-122"/>
                        </a:rPr>
                        <a:t>科学技术的发展程度</a:t>
                      </a:r>
                      <a:endParaRPr sz="2000">
                        <a:latin typeface="宋体" panose="02010600030101010101" pitchFamily="2" charset="-122"/>
                        <a:cs typeface="宋体" panose="02010600030101010101" pitchFamily="2" charset="-122"/>
                      </a:endParaRPr>
                    </a:p>
                  </a:txBody>
                  <a:tcPr marL="0" marR="0" marT="132080" marB="0">
                    <a:lnT w="76200">
                      <a:solidFill>
                        <a:srgbClr val="FFFFFF"/>
                      </a:solidFill>
                      <a:prstDash val="solid"/>
                    </a:lnT>
                    <a:lnB w="76200">
                      <a:solidFill>
                        <a:srgbClr val="FFFFFF"/>
                      </a:solidFill>
                      <a:prstDash val="solid"/>
                    </a:lnB>
                    <a:solidFill>
                      <a:srgbClr val="001F5F"/>
                    </a:solidFill>
                  </a:tcPr>
                </a:tc>
              </a:tr>
              <a:tr h="576071">
                <a:tc>
                  <a:txBody>
                    <a:bodyPr/>
                    <a:lstStyle/>
                    <a:p>
                      <a:pPr marL="1270" algn="ctr">
                        <a:lnSpc>
                          <a:spcPct val="100000"/>
                        </a:lnSpc>
                        <a:spcBef>
                          <a:spcPts val="1040"/>
                        </a:spcBef>
                      </a:pPr>
                      <a:r>
                        <a:rPr sz="2000" dirty="0">
                          <a:solidFill>
                            <a:srgbClr val="FFFFFF"/>
                          </a:solidFill>
                          <a:latin typeface="宋体" panose="02010600030101010101" pitchFamily="2" charset="-122"/>
                          <a:cs typeface="宋体" panose="02010600030101010101" pitchFamily="2" charset="-122"/>
                        </a:rPr>
                        <a:t>生产过程的社会结合</a:t>
                      </a:r>
                      <a:endParaRPr sz="2000">
                        <a:latin typeface="宋体" panose="02010600030101010101" pitchFamily="2" charset="-122"/>
                        <a:cs typeface="宋体" panose="02010600030101010101" pitchFamily="2" charset="-122"/>
                      </a:endParaRPr>
                    </a:p>
                  </a:txBody>
                  <a:tcPr marL="0" marR="0" marT="132080" marB="0">
                    <a:lnT w="76200">
                      <a:solidFill>
                        <a:srgbClr val="FFFFFF"/>
                      </a:solidFill>
                      <a:prstDash val="solid"/>
                    </a:lnT>
                    <a:lnB w="76200">
                      <a:solidFill>
                        <a:srgbClr val="FFFFFF"/>
                      </a:solidFill>
                      <a:prstDash val="solid"/>
                    </a:lnB>
                    <a:solidFill>
                      <a:srgbClr val="001F5F"/>
                    </a:solidFill>
                  </a:tcPr>
                </a:tc>
              </a:tr>
              <a:tr h="576072">
                <a:tc>
                  <a:txBody>
                    <a:bodyPr/>
                    <a:lstStyle/>
                    <a:p>
                      <a:pPr marL="2540" algn="ctr">
                        <a:lnSpc>
                          <a:spcPct val="100000"/>
                        </a:lnSpc>
                        <a:spcBef>
                          <a:spcPts val="1045"/>
                        </a:spcBef>
                      </a:pPr>
                      <a:r>
                        <a:rPr sz="2000" dirty="0">
                          <a:solidFill>
                            <a:srgbClr val="FFFFFF"/>
                          </a:solidFill>
                          <a:latin typeface="宋体" panose="02010600030101010101" pitchFamily="2" charset="-122"/>
                          <a:cs typeface="宋体" panose="02010600030101010101" pitchFamily="2" charset="-122"/>
                        </a:rPr>
                        <a:t>生产资料的规模和效能</a:t>
                      </a:r>
                      <a:endParaRPr sz="2000">
                        <a:latin typeface="宋体" panose="02010600030101010101" pitchFamily="2" charset="-122"/>
                        <a:cs typeface="宋体" panose="02010600030101010101" pitchFamily="2" charset="-122"/>
                      </a:endParaRPr>
                    </a:p>
                  </a:txBody>
                  <a:tcPr marL="0" marR="0" marT="132715" marB="0">
                    <a:lnT w="76200">
                      <a:solidFill>
                        <a:srgbClr val="FFFFFF"/>
                      </a:solidFill>
                      <a:prstDash val="solid"/>
                    </a:lnT>
                    <a:lnB w="76200">
                      <a:solidFill>
                        <a:srgbClr val="FFFFFF"/>
                      </a:solidFill>
                      <a:prstDash val="solid"/>
                    </a:lnB>
                    <a:solidFill>
                      <a:srgbClr val="001F5F"/>
                    </a:solidFill>
                  </a:tcPr>
                </a:tc>
              </a:tr>
              <a:tr h="539495">
                <a:tc>
                  <a:txBody>
                    <a:bodyPr/>
                    <a:lstStyle/>
                    <a:p>
                      <a:pPr marL="2540" algn="ctr">
                        <a:lnSpc>
                          <a:spcPct val="100000"/>
                        </a:lnSpc>
                        <a:spcBef>
                          <a:spcPts val="1045"/>
                        </a:spcBef>
                      </a:pPr>
                      <a:r>
                        <a:rPr sz="2000" dirty="0">
                          <a:solidFill>
                            <a:srgbClr val="FFFFFF"/>
                          </a:solidFill>
                          <a:latin typeface="宋体" panose="02010600030101010101" pitchFamily="2" charset="-122"/>
                          <a:cs typeface="宋体" panose="02010600030101010101" pitchFamily="2" charset="-122"/>
                        </a:rPr>
                        <a:t>自然条件</a:t>
                      </a:r>
                      <a:endParaRPr sz="2000">
                        <a:latin typeface="宋体" panose="02010600030101010101" pitchFamily="2" charset="-122"/>
                        <a:cs typeface="宋体" panose="02010600030101010101" pitchFamily="2" charset="-122"/>
                      </a:endParaRPr>
                    </a:p>
                  </a:txBody>
                  <a:tcPr marL="0" marR="0" marT="132715" marB="0">
                    <a:lnT w="76200">
                      <a:solidFill>
                        <a:srgbClr val="FFFFFF"/>
                      </a:solidFill>
                      <a:prstDash val="solid"/>
                    </a:lnT>
                    <a:solidFill>
                      <a:srgbClr val="001F5F"/>
                    </a:solidFill>
                  </a:tcPr>
                </a:tc>
              </a:tr>
            </a:tbl>
          </a:graphicData>
        </a:graphic>
      </p:graphicFrame>
      <p:sp>
        <p:nvSpPr>
          <p:cNvPr id="7" name="object 7"/>
          <p:cNvSpPr/>
          <p:nvPr/>
        </p:nvSpPr>
        <p:spPr>
          <a:xfrm>
            <a:off x="5405628" y="3072383"/>
            <a:ext cx="4000500" cy="68580"/>
          </a:xfrm>
          <a:custGeom>
            <a:avLst/>
            <a:gdLst/>
            <a:ahLst/>
            <a:cxnLst/>
            <a:rect l="l" t="t" r="r" b="b"/>
            <a:pathLst>
              <a:path w="4000500" h="68580">
                <a:moveTo>
                  <a:pt x="0" y="0"/>
                </a:moveTo>
                <a:lnTo>
                  <a:pt x="4000500" y="68579"/>
                </a:lnTo>
              </a:path>
            </a:pathLst>
          </a:custGeom>
          <a:ln w="9143">
            <a:solidFill>
              <a:srgbClr val="FF0000"/>
            </a:solidFill>
          </a:ln>
        </p:spPr>
        <p:txBody>
          <a:bodyPr wrap="square" lIns="0" tIns="0" rIns="0" bIns="0" rtlCol="0"/>
          <a:lstStyle/>
          <a:p/>
        </p:txBody>
      </p:sp>
      <p:sp>
        <p:nvSpPr>
          <p:cNvPr id="8" name="object 8"/>
          <p:cNvSpPr/>
          <p:nvPr/>
        </p:nvSpPr>
        <p:spPr>
          <a:xfrm>
            <a:off x="5405628" y="3072383"/>
            <a:ext cx="0" cy="3023870"/>
          </a:xfrm>
          <a:custGeom>
            <a:avLst/>
            <a:gdLst/>
            <a:ahLst/>
            <a:cxnLst/>
            <a:rect l="l" t="t" r="r" b="b"/>
            <a:pathLst>
              <a:path h="3023870">
                <a:moveTo>
                  <a:pt x="0" y="0"/>
                </a:moveTo>
                <a:lnTo>
                  <a:pt x="0" y="3023616"/>
                </a:lnTo>
              </a:path>
            </a:pathLst>
          </a:custGeom>
          <a:ln w="9144">
            <a:solidFill>
              <a:srgbClr val="FF0000"/>
            </a:solidFill>
          </a:ln>
        </p:spPr>
        <p:txBody>
          <a:bodyPr wrap="square" lIns="0" tIns="0" rIns="0" bIns="0" rtlCol="0"/>
          <a:lstStyle/>
          <a:p/>
        </p:txBody>
      </p:sp>
      <p:sp>
        <p:nvSpPr>
          <p:cNvPr id="9" name="object 9"/>
          <p:cNvSpPr/>
          <p:nvPr/>
        </p:nvSpPr>
        <p:spPr>
          <a:xfrm>
            <a:off x="5405628" y="6050279"/>
            <a:ext cx="4000500" cy="45720"/>
          </a:xfrm>
          <a:custGeom>
            <a:avLst/>
            <a:gdLst/>
            <a:ahLst/>
            <a:cxnLst/>
            <a:rect l="l" t="t" r="r" b="b"/>
            <a:pathLst>
              <a:path w="4000500" h="45720">
                <a:moveTo>
                  <a:pt x="0" y="45720"/>
                </a:moveTo>
                <a:lnTo>
                  <a:pt x="4000500" y="0"/>
                </a:lnTo>
              </a:path>
            </a:pathLst>
          </a:custGeom>
          <a:ln w="12191">
            <a:solidFill>
              <a:srgbClr val="FF0000"/>
            </a:solidFill>
          </a:ln>
        </p:spPr>
        <p:txBody>
          <a:bodyPr wrap="square" lIns="0" tIns="0" rIns="0" bIns="0" rtlCol="0"/>
          <a:lstStyle/>
          <a:p/>
        </p:txBody>
      </p:sp>
      <p:sp>
        <p:nvSpPr>
          <p:cNvPr id="10" name="object 10"/>
          <p:cNvSpPr/>
          <p:nvPr/>
        </p:nvSpPr>
        <p:spPr>
          <a:xfrm>
            <a:off x="9406128" y="3140964"/>
            <a:ext cx="0" cy="3025140"/>
          </a:xfrm>
          <a:custGeom>
            <a:avLst/>
            <a:gdLst/>
            <a:ahLst/>
            <a:cxnLst/>
            <a:rect l="l" t="t" r="r" b="b"/>
            <a:pathLst>
              <a:path h="3025140">
                <a:moveTo>
                  <a:pt x="0" y="0"/>
                </a:moveTo>
                <a:lnTo>
                  <a:pt x="0" y="3025140"/>
                </a:lnTo>
              </a:path>
            </a:pathLst>
          </a:custGeom>
          <a:ln w="12192">
            <a:solidFill>
              <a:srgbClr val="FF0000"/>
            </a:solidFill>
          </a:ln>
        </p:spPr>
        <p:txBody>
          <a:bodyPr wrap="square" lIns="0" tIns="0" rIns="0" bIns="0" rtlCol="0"/>
          <a:lstStyle/>
          <a:p/>
        </p:txBody>
      </p:sp>
      <p:sp>
        <p:nvSpPr>
          <p:cNvPr id="11" name="object 11"/>
          <p:cNvSpPr/>
          <p:nvPr/>
        </p:nvSpPr>
        <p:spPr>
          <a:xfrm>
            <a:off x="4357115" y="4389120"/>
            <a:ext cx="1056640" cy="76200"/>
          </a:xfrm>
          <a:custGeom>
            <a:avLst/>
            <a:gdLst/>
            <a:ahLst/>
            <a:cxnLst/>
            <a:rect l="l" t="t" r="r" b="b"/>
            <a:pathLst>
              <a:path w="1056639" h="76200">
                <a:moveTo>
                  <a:pt x="979932" y="0"/>
                </a:moveTo>
                <a:lnTo>
                  <a:pt x="979932" y="76199"/>
                </a:lnTo>
                <a:lnTo>
                  <a:pt x="1043432" y="44449"/>
                </a:lnTo>
                <a:lnTo>
                  <a:pt x="992632" y="44449"/>
                </a:lnTo>
                <a:lnTo>
                  <a:pt x="992632" y="31749"/>
                </a:lnTo>
                <a:lnTo>
                  <a:pt x="1043432" y="31749"/>
                </a:lnTo>
                <a:lnTo>
                  <a:pt x="979932" y="0"/>
                </a:lnTo>
                <a:close/>
              </a:path>
              <a:path w="1056639" h="76200">
                <a:moveTo>
                  <a:pt x="979932" y="31749"/>
                </a:moveTo>
                <a:lnTo>
                  <a:pt x="0" y="31749"/>
                </a:lnTo>
                <a:lnTo>
                  <a:pt x="0" y="44449"/>
                </a:lnTo>
                <a:lnTo>
                  <a:pt x="979932" y="44449"/>
                </a:lnTo>
                <a:lnTo>
                  <a:pt x="979932" y="31749"/>
                </a:lnTo>
                <a:close/>
              </a:path>
              <a:path w="1056639" h="76200">
                <a:moveTo>
                  <a:pt x="1043432" y="31749"/>
                </a:moveTo>
                <a:lnTo>
                  <a:pt x="992632" y="31749"/>
                </a:lnTo>
                <a:lnTo>
                  <a:pt x="992632" y="44449"/>
                </a:lnTo>
                <a:lnTo>
                  <a:pt x="1043432" y="44449"/>
                </a:lnTo>
                <a:lnTo>
                  <a:pt x="1056132" y="38099"/>
                </a:lnTo>
                <a:lnTo>
                  <a:pt x="1043432" y="31749"/>
                </a:lnTo>
                <a:close/>
              </a:path>
            </a:pathLst>
          </a:custGeom>
          <a:solidFill>
            <a:srgbClr val="FF0000"/>
          </a:solidFill>
        </p:spPr>
        <p:txBody>
          <a:bodyPr wrap="square" lIns="0" tIns="0" rIns="0" bIns="0" rtlCol="0"/>
          <a:lstStyle/>
          <a:p/>
        </p:txBody>
      </p:sp>
      <p:sp>
        <p:nvSpPr>
          <p:cNvPr id="12" name="object 12"/>
          <p:cNvSpPr txBox="1"/>
          <p:nvPr/>
        </p:nvSpPr>
        <p:spPr>
          <a:xfrm>
            <a:off x="1134262" y="937117"/>
            <a:ext cx="9377680" cy="1804035"/>
          </a:xfrm>
          <a:prstGeom prst="rect">
            <a:avLst/>
          </a:prstGeom>
        </p:spPr>
        <p:txBody>
          <a:bodyPr vert="horz" wrap="square" lIns="0" tIns="219075" rIns="0" bIns="0" rtlCol="0">
            <a:spAutoFit/>
          </a:bodyPr>
          <a:lstStyle/>
          <a:p>
            <a:pPr marL="12700">
              <a:lnSpc>
                <a:spcPct val="100000"/>
              </a:lnSpc>
              <a:spcBef>
                <a:spcPts val="1725"/>
              </a:spcBef>
            </a:pPr>
            <a:r>
              <a:rPr sz="2800" b="1" spc="-5" dirty="0">
                <a:solidFill>
                  <a:srgbClr val="AA454A"/>
                </a:solidFill>
                <a:latin typeface="微软雅黑" panose="020B0503020204020204" charset="-122"/>
                <a:cs typeface="微软雅黑" panose="020B0503020204020204" charset="-122"/>
              </a:rPr>
              <a:t>2.商品价值量与劳动生产率的关系</a:t>
            </a:r>
            <a:endParaRPr sz="2800">
              <a:latin typeface="微软雅黑" panose="020B0503020204020204" charset="-122"/>
              <a:cs typeface="微软雅黑" panose="020B0503020204020204" charset="-122"/>
            </a:endParaRPr>
          </a:p>
          <a:p>
            <a:pPr marL="481330" marR="5080" indent="713105">
              <a:lnSpc>
                <a:spcPct val="120000"/>
              </a:lnSpc>
              <a:spcBef>
                <a:spcPts val="950"/>
              </a:spcBef>
            </a:pPr>
            <a:r>
              <a:rPr sz="2800" spc="-5" dirty="0">
                <a:latin typeface="微软雅黑" panose="020B0503020204020204" charset="-122"/>
                <a:cs typeface="微软雅黑" panose="020B0503020204020204" charset="-122"/>
              </a:rPr>
              <a:t>生产商品所需要的社会必要劳动时</a:t>
            </a:r>
            <a:r>
              <a:rPr sz="2800" dirty="0">
                <a:latin typeface="微软雅黑" panose="020B0503020204020204" charset="-122"/>
                <a:cs typeface="微软雅黑" panose="020B0503020204020204" charset="-122"/>
              </a:rPr>
              <a:t>间</a:t>
            </a:r>
            <a:r>
              <a:rPr sz="2800" spc="-5" dirty="0">
                <a:latin typeface="微软雅黑" panose="020B0503020204020204" charset="-122"/>
                <a:cs typeface="微软雅黑" panose="020B0503020204020204" charset="-122"/>
              </a:rPr>
              <a:t>随着</a:t>
            </a:r>
            <a:r>
              <a:rPr sz="2800" dirty="0">
                <a:latin typeface="微软雅黑" panose="020B0503020204020204" charset="-122"/>
                <a:cs typeface="微软雅黑" panose="020B0503020204020204" charset="-122"/>
              </a:rPr>
              <a:t>劳</a:t>
            </a:r>
            <a:r>
              <a:rPr sz="2800" spc="-5" dirty="0">
                <a:latin typeface="微软雅黑" panose="020B0503020204020204" charset="-122"/>
                <a:cs typeface="微软雅黑" panose="020B0503020204020204" charset="-122"/>
              </a:rPr>
              <a:t>动生</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率 的变化而变化。单位商品的价值量</a:t>
            </a:r>
            <a:r>
              <a:rPr sz="2800" dirty="0">
                <a:latin typeface="微软雅黑" panose="020B0503020204020204" charset="-122"/>
                <a:cs typeface="微软雅黑" panose="020B0503020204020204" charset="-122"/>
              </a:rPr>
              <a:t>与</a:t>
            </a:r>
            <a:r>
              <a:rPr sz="2800" spc="-5" dirty="0">
                <a:latin typeface="微软雅黑" panose="020B0503020204020204" charset="-122"/>
                <a:cs typeface="微软雅黑" panose="020B0503020204020204" charset="-122"/>
              </a:rPr>
              <a:t>劳动</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产率</a:t>
            </a:r>
            <a:r>
              <a:rPr sz="2800" dirty="0">
                <a:latin typeface="微软雅黑" panose="020B0503020204020204" charset="-122"/>
                <a:cs typeface="微软雅黑" panose="020B0503020204020204" charset="-122"/>
              </a:rPr>
              <a:t>成</a:t>
            </a:r>
            <a:r>
              <a:rPr sz="2800" spc="-5" dirty="0">
                <a:latin typeface="微软雅黑" panose="020B0503020204020204" charset="-122"/>
                <a:cs typeface="微软雅黑" panose="020B0503020204020204" charset="-122"/>
              </a:rPr>
              <a:t>反比。</a:t>
            </a:r>
            <a:endParaRPr sz="2800">
              <a:latin typeface="微软雅黑" panose="020B0503020204020204" charset="-122"/>
              <a:cs typeface="微软雅黑" panose="020B0503020204020204" charset="-122"/>
            </a:endParaRPr>
          </a:p>
        </p:txBody>
      </p:sp>
      <p:sp>
        <p:nvSpPr>
          <p:cNvPr id="14" name="object 14"/>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5" name="object 15"/>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3" name="object 13"/>
          <p:cNvSpPr txBox="1">
            <a:spLocks noGrp="1"/>
          </p:cNvSpPr>
          <p:nvPr>
            <p:ph type="title"/>
          </p:nvPr>
        </p:nvSpPr>
        <p:spPr>
          <a:xfrm>
            <a:off x="614680" y="62865"/>
            <a:ext cx="535749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062355" y="1360170"/>
            <a:ext cx="6394450" cy="442595"/>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3</a:t>
            </a:r>
            <a:r>
              <a:rPr sz="2800" b="1" dirty="0">
                <a:solidFill>
                  <a:srgbClr val="AA454A"/>
                </a:solidFill>
                <a:latin typeface="微软雅黑" panose="020B0503020204020204" charset="-122"/>
                <a:cs typeface="微软雅黑" panose="020B0503020204020204" charset="-122"/>
              </a:rPr>
              <a:t>.</a:t>
            </a:r>
            <a:r>
              <a:rPr sz="2800" b="1" spc="-5" dirty="0">
                <a:solidFill>
                  <a:srgbClr val="AA454A"/>
                </a:solidFill>
                <a:latin typeface="微软雅黑" panose="020B0503020204020204" charset="-122"/>
                <a:cs typeface="微软雅黑" panose="020B0503020204020204" charset="-122"/>
              </a:rPr>
              <a:t>商品</a:t>
            </a:r>
            <a:r>
              <a:rPr lang="zh-CN" sz="2800" b="1" spc="-5" dirty="0">
                <a:solidFill>
                  <a:srgbClr val="AA454A"/>
                </a:solidFill>
                <a:latin typeface="微软雅黑" panose="020B0503020204020204" charset="-122"/>
                <a:cs typeface="微软雅黑" panose="020B0503020204020204" charset="-122"/>
              </a:rPr>
              <a:t>价格的影响因素</a:t>
            </a:r>
            <a:endParaRPr lang="zh-CN" sz="2800" b="1" spc="-5" dirty="0">
              <a:solidFill>
                <a:srgbClr val="AA454A"/>
              </a:solidFill>
              <a:latin typeface="微软雅黑" panose="020B0503020204020204" charset="-122"/>
              <a:cs typeface="微软雅黑" panose="020B0503020204020204" charset="-122"/>
            </a:endParaRPr>
          </a:p>
        </p:txBody>
      </p:sp>
      <p:sp>
        <p:nvSpPr>
          <p:cNvPr id="18" name="object 18"/>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9" name="object 19"/>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7" name="object 17"/>
          <p:cNvSpPr txBox="1">
            <a:spLocks noGrp="1"/>
          </p:cNvSpPr>
          <p:nvPr>
            <p:ph type="title"/>
          </p:nvPr>
        </p:nvSpPr>
        <p:spPr>
          <a:xfrm>
            <a:off x="614680" y="62865"/>
            <a:ext cx="542036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pic>
        <p:nvPicPr>
          <p:cNvPr id="34817" name="图片 1" descr="微信图片_20180919114404"/>
          <p:cNvPicPr>
            <a:picLocks noChangeAspect="1"/>
          </p:cNvPicPr>
          <p:nvPr/>
        </p:nvPicPr>
        <p:blipFill>
          <a:blip r:embed="rId2"/>
          <a:stretch>
            <a:fillRect/>
          </a:stretch>
        </p:blipFill>
        <p:spPr>
          <a:xfrm>
            <a:off x="6557645" y="2764790"/>
            <a:ext cx="2721610" cy="3477895"/>
          </a:xfrm>
          <a:prstGeom prst="rect">
            <a:avLst/>
          </a:prstGeom>
          <a:noFill/>
          <a:ln w="9525">
            <a:noFill/>
          </a:ln>
        </p:spPr>
      </p:pic>
      <p:pic>
        <p:nvPicPr>
          <p:cNvPr id="34818" name="图片 2" descr="微信图片_20180919114436"/>
          <p:cNvPicPr>
            <a:picLocks noChangeAspect="1"/>
          </p:cNvPicPr>
          <p:nvPr/>
        </p:nvPicPr>
        <p:blipFill>
          <a:blip r:embed="rId3"/>
          <a:stretch>
            <a:fillRect/>
          </a:stretch>
        </p:blipFill>
        <p:spPr>
          <a:xfrm>
            <a:off x="9438005" y="2764790"/>
            <a:ext cx="2340610" cy="3387725"/>
          </a:xfrm>
          <a:prstGeom prst="rect">
            <a:avLst/>
          </a:prstGeom>
          <a:noFill/>
          <a:ln w="9525">
            <a:noFill/>
          </a:ln>
        </p:spPr>
      </p:pic>
      <p:pic>
        <p:nvPicPr>
          <p:cNvPr id="20" name="图片 19"/>
          <p:cNvPicPr>
            <a:picLocks noChangeAspect="1"/>
          </p:cNvPicPr>
          <p:nvPr/>
        </p:nvPicPr>
        <p:blipFill>
          <a:blip r:embed="rId4"/>
          <a:stretch>
            <a:fillRect/>
          </a:stretch>
        </p:blipFill>
        <p:spPr>
          <a:xfrm>
            <a:off x="6753225" y="682625"/>
            <a:ext cx="2082165" cy="2082165"/>
          </a:xfrm>
          <a:prstGeom prst="rect">
            <a:avLst/>
          </a:prstGeom>
        </p:spPr>
      </p:pic>
      <p:sp>
        <p:nvSpPr>
          <p:cNvPr id="21" name="文本框 20"/>
          <p:cNvSpPr txBox="1"/>
          <p:nvPr/>
        </p:nvSpPr>
        <p:spPr>
          <a:xfrm>
            <a:off x="7014845" y="2351405"/>
            <a:ext cx="1138555" cy="368300"/>
          </a:xfrm>
          <a:prstGeom prst="rect">
            <a:avLst/>
          </a:prstGeom>
          <a:noFill/>
        </p:spPr>
        <p:txBody>
          <a:bodyPr wrap="square" rtlCol="0">
            <a:spAutoFit/>
          </a:bodyPr>
          <a:lstStyle/>
          <a:p>
            <a:r>
              <a:rPr lang="en-US" altLang="zh-CN"/>
              <a:t>¥15.00</a:t>
            </a:r>
            <a:r>
              <a:rPr lang="zh-CN" altLang="en-US"/>
              <a:t>元</a:t>
            </a:r>
            <a:endParaRPr lang="zh-CN" altLang="en-US"/>
          </a:p>
        </p:txBody>
      </p:sp>
      <p:pic>
        <p:nvPicPr>
          <p:cNvPr id="22" name="图片 21"/>
          <p:cNvPicPr>
            <a:picLocks noChangeAspect="1"/>
          </p:cNvPicPr>
          <p:nvPr/>
        </p:nvPicPr>
        <p:blipFill>
          <a:blip r:embed="rId5"/>
          <a:stretch>
            <a:fillRect/>
          </a:stretch>
        </p:blipFill>
        <p:spPr>
          <a:xfrm>
            <a:off x="9279255" y="827405"/>
            <a:ext cx="2286000" cy="1524000"/>
          </a:xfrm>
          <a:prstGeom prst="rect">
            <a:avLst/>
          </a:prstGeom>
        </p:spPr>
      </p:pic>
      <p:sp>
        <p:nvSpPr>
          <p:cNvPr id="35843" name="Rectangle 4"/>
          <p:cNvSpPr/>
          <p:nvPr/>
        </p:nvSpPr>
        <p:spPr>
          <a:xfrm>
            <a:off x="1039813" y="2290445"/>
            <a:ext cx="4568825" cy="1814830"/>
          </a:xfrm>
          <a:prstGeom prst="rect">
            <a:avLst/>
          </a:prstGeom>
          <a:noFill/>
          <a:ln w="9525">
            <a:noFill/>
          </a:ln>
        </p:spPr>
        <p:txBody>
          <a:bodyPr anchor="ctr">
            <a:spAutoFit/>
          </a:bodyPr>
          <a:lstStyle/>
          <a:p>
            <a:r>
              <a:rPr lang="zh-CN" altLang="en-US" sz="2800" b="1" dirty="0">
                <a:latin typeface="楷体_GB2312" pitchFamily="1" charset="-122"/>
                <a:ea typeface="楷体_GB2312" pitchFamily="1" charset="-122"/>
              </a:rPr>
              <a:t>复杂劳动和简单劳动</a:t>
            </a:r>
            <a:endParaRPr lang="zh-CN" altLang="en-US" sz="2800" b="1" dirty="0">
              <a:latin typeface="楷体_GB2312" pitchFamily="1" charset="-122"/>
              <a:ea typeface="楷体_GB2312" pitchFamily="1" charset="-122"/>
            </a:endParaRPr>
          </a:p>
          <a:p>
            <a:r>
              <a:rPr lang="zh-CN" altLang="en-US" sz="2800" b="1" dirty="0">
                <a:latin typeface="楷体_GB2312" pitchFamily="1" charset="-122"/>
                <a:ea typeface="楷体_GB2312" pitchFamily="1" charset="-122"/>
              </a:rPr>
              <a:t>垄断</a:t>
            </a:r>
            <a:endParaRPr lang="zh-CN" altLang="en-US" sz="2800" b="1" dirty="0">
              <a:latin typeface="楷体_GB2312" pitchFamily="1" charset="-122"/>
              <a:ea typeface="楷体_GB2312" pitchFamily="1" charset="-122"/>
            </a:endParaRPr>
          </a:p>
          <a:p>
            <a:r>
              <a:rPr lang="zh-CN" altLang="en-US" sz="2800" b="1" dirty="0">
                <a:latin typeface="楷体_GB2312" pitchFamily="1" charset="-122"/>
                <a:ea typeface="楷体_GB2312" pitchFamily="1" charset="-122"/>
              </a:rPr>
              <a:t>稀缺 </a:t>
            </a:r>
            <a:endParaRPr lang="zh-CN" altLang="en-US" sz="2800" b="1" dirty="0">
              <a:latin typeface="楷体_GB2312" pitchFamily="1" charset="-122"/>
              <a:ea typeface="楷体_GB2312" pitchFamily="1" charset="-122"/>
            </a:endParaRPr>
          </a:p>
          <a:p>
            <a:r>
              <a:rPr lang="zh-CN" altLang="en-US" sz="2800" b="1" dirty="0">
                <a:latin typeface="楷体_GB2312" pitchFamily="1" charset="-122"/>
                <a:ea typeface="楷体_GB2312" pitchFamily="1" charset="-122"/>
              </a:rPr>
              <a:t>政策</a:t>
            </a:r>
            <a:endParaRPr lang="zh-CN" altLang="en-US" sz="2800" b="1" dirty="0">
              <a:latin typeface="楷体_GB2312" pitchFamily="1" charset="-122"/>
              <a:ea typeface="楷体_GB2312" pitchFamily="1"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4620005" y="2422398"/>
            <a:ext cx="4236720" cy="486409"/>
          </a:xfrm>
          <a:custGeom>
            <a:avLst/>
            <a:gdLst/>
            <a:ahLst/>
            <a:cxnLst/>
            <a:rect l="l" t="t" r="r" b="b"/>
            <a:pathLst>
              <a:path w="4236720" h="486410">
                <a:moveTo>
                  <a:pt x="0" y="243077"/>
                </a:moveTo>
                <a:lnTo>
                  <a:pt x="22968" y="207159"/>
                </a:lnTo>
                <a:lnTo>
                  <a:pt x="69087" y="181273"/>
                </a:lnTo>
                <a:lnTo>
                  <a:pt x="112823" y="164606"/>
                </a:lnTo>
                <a:lnTo>
                  <a:pt x="166473" y="148464"/>
                </a:lnTo>
                <a:lnTo>
                  <a:pt x="229627" y="132897"/>
                </a:lnTo>
                <a:lnTo>
                  <a:pt x="301877" y="117949"/>
                </a:lnTo>
                <a:lnTo>
                  <a:pt x="341284" y="110723"/>
                </a:lnTo>
                <a:lnTo>
                  <a:pt x="382811" y="103670"/>
                </a:lnTo>
                <a:lnTo>
                  <a:pt x="426408" y="96795"/>
                </a:lnTo>
                <a:lnTo>
                  <a:pt x="472022" y="90104"/>
                </a:lnTo>
                <a:lnTo>
                  <a:pt x="519602" y="83604"/>
                </a:lnTo>
                <a:lnTo>
                  <a:pt x="569098" y="77300"/>
                </a:lnTo>
                <a:lnTo>
                  <a:pt x="620458" y="71199"/>
                </a:lnTo>
                <a:lnTo>
                  <a:pt x="673631" y="65305"/>
                </a:lnTo>
                <a:lnTo>
                  <a:pt x="728565" y="59626"/>
                </a:lnTo>
                <a:lnTo>
                  <a:pt x="785210" y="54166"/>
                </a:lnTo>
                <a:lnTo>
                  <a:pt x="843515" y="48931"/>
                </a:lnTo>
                <a:lnTo>
                  <a:pt x="903427" y="43929"/>
                </a:lnTo>
                <a:lnTo>
                  <a:pt x="964896" y="39163"/>
                </a:lnTo>
                <a:lnTo>
                  <a:pt x="1027871" y="34641"/>
                </a:lnTo>
                <a:lnTo>
                  <a:pt x="1092301" y="30368"/>
                </a:lnTo>
                <a:lnTo>
                  <a:pt x="1158134" y="26350"/>
                </a:lnTo>
                <a:lnTo>
                  <a:pt x="1225318" y="22593"/>
                </a:lnTo>
                <a:lnTo>
                  <a:pt x="1293804" y="19103"/>
                </a:lnTo>
                <a:lnTo>
                  <a:pt x="1363539" y="15886"/>
                </a:lnTo>
                <a:lnTo>
                  <a:pt x="1434473" y="12947"/>
                </a:lnTo>
                <a:lnTo>
                  <a:pt x="1506554" y="10292"/>
                </a:lnTo>
                <a:lnTo>
                  <a:pt x="1579731" y="7928"/>
                </a:lnTo>
                <a:lnTo>
                  <a:pt x="1653953" y="5860"/>
                </a:lnTo>
                <a:lnTo>
                  <a:pt x="1729169" y="4093"/>
                </a:lnTo>
                <a:lnTo>
                  <a:pt x="1805327" y="2635"/>
                </a:lnTo>
                <a:lnTo>
                  <a:pt x="1882376" y="1491"/>
                </a:lnTo>
                <a:lnTo>
                  <a:pt x="1960266" y="666"/>
                </a:lnTo>
                <a:lnTo>
                  <a:pt x="2038944" y="167"/>
                </a:lnTo>
                <a:lnTo>
                  <a:pt x="2118360" y="0"/>
                </a:lnTo>
                <a:lnTo>
                  <a:pt x="2197775" y="167"/>
                </a:lnTo>
                <a:lnTo>
                  <a:pt x="2276453" y="666"/>
                </a:lnTo>
                <a:lnTo>
                  <a:pt x="2354343" y="1491"/>
                </a:lnTo>
                <a:lnTo>
                  <a:pt x="2431392" y="2635"/>
                </a:lnTo>
                <a:lnTo>
                  <a:pt x="2507550" y="4093"/>
                </a:lnTo>
                <a:lnTo>
                  <a:pt x="2582766" y="5860"/>
                </a:lnTo>
                <a:lnTo>
                  <a:pt x="2656988" y="7928"/>
                </a:lnTo>
                <a:lnTo>
                  <a:pt x="2730165" y="10292"/>
                </a:lnTo>
                <a:lnTo>
                  <a:pt x="2802246" y="12947"/>
                </a:lnTo>
                <a:lnTo>
                  <a:pt x="2873180" y="15886"/>
                </a:lnTo>
                <a:lnTo>
                  <a:pt x="2942915" y="19103"/>
                </a:lnTo>
                <a:lnTo>
                  <a:pt x="3011401" y="22593"/>
                </a:lnTo>
                <a:lnTo>
                  <a:pt x="3078585" y="26350"/>
                </a:lnTo>
                <a:lnTo>
                  <a:pt x="3144418" y="30368"/>
                </a:lnTo>
                <a:lnTo>
                  <a:pt x="3208848" y="34641"/>
                </a:lnTo>
                <a:lnTo>
                  <a:pt x="3271823" y="39163"/>
                </a:lnTo>
                <a:lnTo>
                  <a:pt x="3333292" y="43929"/>
                </a:lnTo>
                <a:lnTo>
                  <a:pt x="3393204" y="48931"/>
                </a:lnTo>
                <a:lnTo>
                  <a:pt x="3451509" y="54166"/>
                </a:lnTo>
                <a:lnTo>
                  <a:pt x="3508154" y="59626"/>
                </a:lnTo>
                <a:lnTo>
                  <a:pt x="3563088" y="65305"/>
                </a:lnTo>
                <a:lnTo>
                  <a:pt x="3616261" y="71199"/>
                </a:lnTo>
                <a:lnTo>
                  <a:pt x="3667621" y="77300"/>
                </a:lnTo>
                <a:lnTo>
                  <a:pt x="3717117" y="83604"/>
                </a:lnTo>
                <a:lnTo>
                  <a:pt x="3764697" y="90104"/>
                </a:lnTo>
                <a:lnTo>
                  <a:pt x="3810311" y="96795"/>
                </a:lnTo>
                <a:lnTo>
                  <a:pt x="3853908" y="103670"/>
                </a:lnTo>
                <a:lnTo>
                  <a:pt x="3895435" y="110723"/>
                </a:lnTo>
                <a:lnTo>
                  <a:pt x="3934842" y="117949"/>
                </a:lnTo>
                <a:lnTo>
                  <a:pt x="4007092" y="132897"/>
                </a:lnTo>
                <a:lnTo>
                  <a:pt x="4070246" y="148464"/>
                </a:lnTo>
                <a:lnTo>
                  <a:pt x="4123896" y="164606"/>
                </a:lnTo>
                <a:lnTo>
                  <a:pt x="4167632" y="181273"/>
                </a:lnTo>
                <a:lnTo>
                  <a:pt x="4213751" y="207159"/>
                </a:lnTo>
                <a:lnTo>
                  <a:pt x="4236720" y="243077"/>
                </a:lnTo>
                <a:lnTo>
                  <a:pt x="4235258" y="252190"/>
                </a:lnTo>
                <a:lnTo>
                  <a:pt x="4201044" y="287734"/>
                </a:lnTo>
                <a:lnTo>
                  <a:pt x="4147029" y="313278"/>
                </a:lnTo>
                <a:lnTo>
                  <a:pt x="4098285" y="329689"/>
                </a:lnTo>
                <a:lnTo>
                  <a:pt x="4039832" y="345549"/>
                </a:lnTo>
                <a:lnTo>
                  <a:pt x="3972078" y="360812"/>
                </a:lnTo>
                <a:lnTo>
                  <a:pt x="3895435" y="375432"/>
                </a:lnTo>
                <a:lnTo>
                  <a:pt x="3853908" y="382485"/>
                </a:lnTo>
                <a:lnTo>
                  <a:pt x="3810311" y="389360"/>
                </a:lnTo>
                <a:lnTo>
                  <a:pt x="3764697" y="396051"/>
                </a:lnTo>
                <a:lnTo>
                  <a:pt x="3717117" y="402551"/>
                </a:lnTo>
                <a:lnTo>
                  <a:pt x="3667621" y="408855"/>
                </a:lnTo>
                <a:lnTo>
                  <a:pt x="3616261" y="414956"/>
                </a:lnTo>
                <a:lnTo>
                  <a:pt x="3563088" y="420850"/>
                </a:lnTo>
                <a:lnTo>
                  <a:pt x="3508154" y="426529"/>
                </a:lnTo>
                <a:lnTo>
                  <a:pt x="3451509" y="431989"/>
                </a:lnTo>
                <a:lnTo>
                  <a:pt x="3393204" y="437224"/>
                </a:lnTo>
                <a:lnTo>
                  <a:pt x="3333292" y="442226"/>
                </a:lnTo>
                <a:lnTo>
                  <a:pt x="3271823" y="446992"/>
                </a:lnTo>
                <a:lnTo>
                  <a:pt x="3208848" y="451514"/>
                </a:lnTo>
                <a:lnTo>
                  <a:pt x="3144418" y="455787"/>
                </a:lnTo>
                <a:lnTo>
                  <a:pt x="3078585" y="459805"/>
                </a:lnTo>
                <a:lnTo>
                  <a:pt x="3011401" y="463562"/>
                </a:lnTo>
                <a:lnTo>
                  <a:pt x="2942915" y="467052"/>
                </a:lnTo>
                <a:lnTo>
                  <a:pt x="2873180" y="470269"/>
                </a:lnTo>
                <a:lnTo>
                  <a:pt x="2802246" y="473208"/>
                </a:lnTo>
                <a:lnTo>
                  <a:pt x="2730165" y="475863"/>
                </a:lnTo>
                <a:lnTo>
                  <a:pt x="2656988" y="478227"/>
                </a:lnTo>
                <a:lnTo>
                  <a:pt x="2582766" y="480295"/>
                </a:lnTo>
                <a:lnTo>
                  <a:pt x="2507550" y="482062"/>
                </a:lnTo>
                <a:lnTo>
                  <a:pt x="2431392" y="483520"/>
                </a:lnTo>
                <a:lnTo>
                  <a:pt x="2354343" y="484664"/>
                </a:lnTo>
                <a:lnTo>
                  <a:pt x="2276453" y="485489"/>
                </a:lnTo>
                <a:lnTo>
                  <a:pt x="2197775" y="485988"/>
                </a:lnTo>
                <a:lnTo>
                  <a:pt x="2118360" y="486155"/>
                </a:lnTo>
                <a:lnTo>
                  <a:pt x="2038944" y="485988"/>
                </a:lnTo>
                <a:lnTo>
                  <a:pt x="1960266" y="485489"/>
                </a:lnTo>
                <a:lnTo>
                  <a:pt x="1882376" y="484664"/>
                </a:lnTo>
                <a:lnTo>
                  <a:pt x="1805327" y="483520"/>
                </a:lnTo>
                <a:lnTo>
                  <a:pt x="1729169" y="482062"/>
                </a:lnTo>
                <a:lnTo>
                  <a:pt x="1653953" y="480295"/>
                </a:lnTo>
                <a:lnTo>
                  <a:pt x="1579731" y="478227"/>
                </a:lnTo>
                <a:lnTo>
                  <a:pt x="1506554" y="475863"/>
                </a:lnTo>
                <a:lnTo>
                  <a:pt x="1434473" y="473208"/>
                </a:lnTo>
                <a:lnTo>
                  <a:pt x="1363539" y="470269"/>
                </a:lnTo>
                <a:lnTo>
                  <a:pt x="1293804" y="467052"/>
                </a:lnTo>
                <a:lnTo>
                  <a:pt x="1225318" y="463562"/>
                </a:lnTo>
                <a:lnTo>
                  <a:pt x="1158134" y="459805"/>
                </a:lnTo>
                <a:lnTo>
                  <a:pt x="1092301" y="455787"/>
                </a:lnTo>
                <a:lnTo>
                  <a:pt x="1027871" y="451514"/>
                </a:lnTo>
                <a:lnTo>
                  <a:pt x="964896" y="446992"/>
                </a:lnTo>
                <a:lnTo>
                  <a:pt x="903427" y="442226"/>
                </a:lnTo>
                <a:lnTo>
                  <a:pt x="843515" y="437224"/>
                </a:lnTo>
                <a:lnTo>
                  <a:pt x="785210" y="431989"/>
                </a:lnTo>
                <a:lnTo>
                  <a:pt x="728565" y="426529"/>
                </a:lnTo>
                <a:lnTo>
                  <a:pt x="673631" y="420850"/>
                </a:lnTo>
                <a:lnTo>
                  <a:pt x="620458" y="414956"/>
                </a:lnTo>
                <a:lnTo>
                  <a:pt x="569098" y="408855"/>
                </a:lnTo>
                <a:lnTo>
                  <a:pt x="519602" y="402551"/>
                </a:lnTo>
                <a:lnTo>
                  <a:pt x="472022" y="396051"/>
                </a:lnTo>
                <a:lnTo>
                  <a:pt x="426408" y="389360"/>
                </a:lnTo>
                <a:lnTo>
                  <a:pt x="382811" y="382485"/>
                </a:lnTo>
                <a:lnTo>
                  <a:pt x="341284" y="375432"/>
                </a:lnTo>
                <a:lnTo>
                  <a:pt x="301877" y="368206"/>
                </a:lnTo>
                <a:lnTo>
                  <a:pt x="229627" y="353258"/>
                </a:lnTo>
                <a:lnTo>
                  <a:pt x="166473" y="337691"/>
                </a:lnTo>
                <a:lnTo>
                  <a:pt x="112823" y="321549"/>
                </a:lnTo>
                <a:lnTo>
                  <a:pt x="69087" y="304882"/>
                </a:lnTo>
                <a:lnTo>
                  <a:pt x="22968" y="278996"/>
                </a:lnTo>
                <a:lnTo>
                  <a:pt x="0" y="243077"/>
                </a:lnTo>
                <a:close/>
              </a:path>
            </a:pathLst>
          </a:custGeom>
          <a:ln w="16764">
            <a:solidFill>
              <a:srgbClr val="FF0000"/>
            </a:solidFill>
          </a:ln>
        </p:spPr>
        <p:txBody>
          <a:bodyPr wrap="square" lIns="0" tIns="0" rIns="0" bIns="0" rtlCol="0"/>
          <a:lstStyle/>
          <a:p/>
        </p:txBody>
      </p:sp>
      <p:sp>
        <p:nvSpPr>
          <p:cNvPr id="6" name="object 6"/>
          <p:cNvSpPr/>
          <p:nvPr/>
        </p:nvSpPr>
        <p:spPr>
          <a:xfrm>
            <a:off x="7687182" y="2840608"/>
            <a:ext cx="351155" cy="380365"/>
          </a:xfrm>
          <a:custGeom>
            <a:avLst/>
            <a:gdLst/>
            <a:ahLst/>
            <a:cxnLst/>
            <a:rect l="l" t="t" r="r" b="b"/>
            <a:pathLst>
              <a:path w="351154" h="380364">
                <a:moveTo>
                  <a:pt x="126" y="139700"/>
                </a:moveTo>
                <a:lnTo>
                  <a:pt x="0" y="380238"/>
                </a:lnTo>
                <a:lnTo>
                  <a:pt x="239014" y="352298"/>
                </a:lnTo>
                <a:lnTo>
                  <a:pt x="179324" y="299212"/>
                </a:lnTo>
                <a:lnTo>
                  <a:pt x="274049" y="192786"/>
                </a:lnTo>
                <a:lnTo>
                  <a:pt x="59817" y="192786"/>
                </a:lnTo>
                <a:lnTo>
                  <a:pt x="126" y="139700"/>
                </a:lnTo>
                <a:close/>
              </a:path>
              <a:path w="351154" h="380364">
                <a:moveTo>
                  <a:pt x="231521" y="0"/>
                </a:moveTo>
                <a:lnTo>
                  <a:pt x="59817" y="192786"/>
                </a:lnTo>
                <a:lnTo>
                  <a:pt x="274049" y="192786"/>
                </a:lnTo>
                <a:lnTo>
                  <a:pt x="338593" y="120268"/>
                </a:lnTo>
                <a:lnTo>
                  <a:pt x="231521" y="120268"/>
                </a:lnTo>
                <a:lnTo>
                  <a:pt x="231521" y="0"/>
                </a:lnTo>
                <a:close/>
              </a:path>
              <a:path w="351154" h="380364">
                <a:moveTo>
                  <a:pt x="351027" y="106299"/>
                </a:moveTo>
                <a:lnTo>
                  <a:pt x="231521" y="120268"/>
                </a:lnTo>
                <a:lnTo>
                  <a:pt x="338593" y="120268"/>
                </a:lnTo>
                <a:lnTo>
                  <a:pt x="351027" y="106299"/>
                </a:lnTo>
                <a:close/>
              </a:path>
            </a:pathLst>
          </a:custGeom>
          <a:solidFill>
            <a:srgbClr val="0000FF"/>
          </a:solidFill>
        </p:spPr>
        <p:txBody>
          <a:bodyPr wrap="square" lIns="0" tIns="0" rIns="0" bIns="0" rtlCol="0"/>
          <a:lstStyle/>
          <a:p/>
        </p:txBody>
      </p:sp>
      <p:sp>
        <p:nvSpPr>
          <p:cNvPr id="7" name="object 7"/>
          <p:cNvSpPr/>
          <p:nvPr/>
        </p:nvSpPr>
        <p:spPr>
          <a:xfrm>
            <a:off x="3787902" y="3242310"/>
            <a:ext cx="4236720" cy="487680"/>
          </a:xfrm>
          <a:custGeom>
            <a:avLst/>
            <a:gdLst/>
            <a:ahLst/>
            <a:cxnLst/>
            <a:rect l="l" t="t" r="r" b="b"/>
            <a:pathLst>
              <a:path w="4236720" h="487679">
                <a:moveTo>
                  <a:pt x="0" y="243839"/>
                </a:moveTo>
                <a:lnTo>
                  <a:pt x="22968" y="207818"/>
                </a:lnTo>
                <a:lnTo>
                  <a:pt x="69087" y="181855"/>
                </a:lnTo>
                <a:lnTo>
                  <a:pt x="112823" y="165137"/>
                </a:lnTo>
                <a:lnTo>
                  <a:pt x="166473" y="148947"/>
                </a:lnTo>
                <a:lnTo>
                  <a:pt x="229627" y="133331"/>
                </a:lnTo>
                <a:lnTo>
                  <a:pt x="301877" y="118337"/>
                </a:lnTo>
                <a:lnTo>
                  <a:pt x="341284" y="111088"/>
                </a:lnTo>
                <a:lnTo>
                  <a:pt x="382811" y="104012"/>
                </a:lnTo>
                <a:lnTo>
                  <a:pt x="426408" y="97115"/>
                </a:lnTo>
                <a:lnTo>
                  <a:pt x="472022" y="90403"/>
                </a:lnTo>
                <a:lnTo>
                  <a:pt x="519602" y="83882"/>
                </a:lnTo>
                <a:lnTo>
                  <a:pt x="569098" y="77558"/>
                </a:lnTo>
                <a:lnTo>
                  <a:pt x="620458" y="71437"/>
                </a:lnTo>
                <a:lnTo>
                  <a:pt x="673631" y="65524"/>
                </a:lnTo>
                <a:lnTo>
                  <a:pt x="728565" y="59826"/>
                </a:lnTo>
                <a:lnTo>
                  <a:pt x="785210" y="54348"/>
                </a:lnTo>
                <a:lnTo>
                  <a:pt x="843515" y="49097"/>
                </a:lnTo>
                <a:lnTo>
                  <a:pt x="903427" y="44077"/>
                </a:lnTo>
                <a:lnTo>
                  <a:pt x="964896" y="39296"/>
                </a:lnTo>
                <a:lnTo>
                  <a:pt x="1027871" y="34759"/>
                </a:lnTo>
                <a:lnTo>
                  <a:pt x="1092301" y="30472"/>
                </a:lnTo>
                <a:lnTo>
                  <a:pt x="1158134" y="26440"/>
                </a:lnTo>
                <a:lnTo>
                  <a:pt x="1225318" y="22671"/>
                </a:lnTo>
                <a:lnTo>
                  <a:pt x="1293804" y="19169"/>
                </a:lnTo>
                <a:lnTo>
                  <a:pt x="1363539" y="15940"/>
                </a:lnTo>
                <a:lnTo>
                  <a:pt x="1434473" y="12991"/>
                </a:lnTo>
                <a:lnTo>
                  <a:pt x="1506554" y="10327"/>
                </a:lnTo>
                <a:lnTo>
                  <a:pt x="1579731" y="7955"/>
                </a:lnTo>
                <a:lnTo>
                  <a:pt x="1653953" y="5880"/>
                </a:lnTo>
                <a:lnTo>
                  <a:pt x="1729169" y="4108"/>
                </a:lnTo>
                <a:lnTo>
                  <a:pt x="1805327" y="2644"/>
                </a:lnTo>
                <a:lnTo>
                  <a:pt x="1882376" y="1496"/>
                </a:lnTo>
                <a:lnTo>
                  <a:pt x="1960266" y="669"/>
                </a:lnTo>
                <a:lnTo>
                  <a:pt x="2038944" y="168"/>
                </a:lnTo>
                <a:lnTo>
                  <a:pt x="2118360" y="0"/>
                </a:lnTo>
                <a:lnTo>
                  <a:pt x="2197775" y="168"/>
                </a:lnTo>
                <a:lnTo>
                  <a:pt x="2276453" y="669"/>
                </a:lnTo>
                <a:lnTo>
                  <a:pt x="2354343" y="1496"/>
                </a:lnTo>
                <a:lnTo>
                  <a:pt x="2431392" y="2644"/>
                </a:lnTo>
                <a:lnTo>
                  <a:pt x="2507550" y="4108"/>
                </a:lnTo>
                <a:lnTo>
                  <a:pt x="2582766" y="5880"/>
                </a:lnTo>
                <a:lnTo>
                  <a:pt x="2656988" y="7955"/>
                </a:lnTo>
                <a:lnTo>
                  <a:pt x="2730165" y="10327"/>
                </a:lnTo>
                <a:lnTo>
                  <a:pt x="2802246" y="12991"/>
                </a:lnTo>
                <a:lnTo>
                  <a:pt x="2873180" y="15940"/>
                </a:lnTo>
                <a:lnTo>
                  <a:pt x="2942915" y="19169"/>
                </a:lnTo>
                <a:lnTo>
                  <a:pt x="3011401" y="22671"/>
                </a:lnTo>
                <a:lnTo>
                  <a:pt x="3078585" y="26440"/>
                </a:lnTo>
                <a:lnTo>
                  <a:pt x="3144418" y="30472"/>
                </a:lnTo>
                <a:lnTo>
                  <a:pt x="3208848" y="34759"/>
                </a:lnTo>
                <a:lnTo>
                  <a:pt x="3271823" y="39296"/>
                </a:lnTo>
                <a:lnTo>
                  <a:pt x="3333292" y="44077"/>
                </a:lnTo>
                <a:lnTo>
                  <a:pt x="3393204" y="49097"/>
                </a:lnTo>
                <a:lnTo>
                  <a:pt x="3451509" y="54348"/>
                </a:lnTo>
                <a:lnTo>
                  <a:pt x="3508154" y="59826"/>
                </a:lnTo>
                <a:lnTo>
                  <a:pt x="3563088" y="65524"/>
                </a:lnTo>
                <a:lnTo>
                  <a:pt x="3616261" y="71437"/>
                </a:lnTo>
                <a:lnTo>
                  <a:pt x="3667621" y="77558"/>
                </a:lnTo>
                <a:lnTo>
                  <a:pt x="3717117" y="83882"/>
                </a:lnTo>
                <a:lnTo>
                  <a:pt x="3764697" y="90403"/>
                </a:lnTo>
                <a:lnTo>
                  <a:pt x="3810311" y="97115"/>
                </a:lnTo>
                <a:lnTo>
                  <a:pt x="3853908" y="104012"/>
                </a:lnTo>
                <a:lnTo>
                  <a:pt x="3895435" y="111088"/>
                </a:lnTo>
                <a:lnTo>
                  <a:pt x="3934842" y="118337"/>
                </a:lnTo>
                <a:lnTo>
                  <a:pt x="4007092" y="133331"/>
                </a:lnTo>
                <a:lnTo>
                  <a:pt x="4070246" y="148947"/>
                </a:lnTo>
                <a:lnTo>
                  <a:pt x="4123896" y="165137"/>
                </a:lnTo>
                <a:lnTo>
                  <a:pt x="4167632" y="181855"/>
                </a:lnTo>
                <a:lnTo>
                  <a:pt x="4213751" y="207818"/>
                </a:lnTo>
                <a:lnTo>
                  <a:pt x="4236720" y="243839"/>
                </a:lnTo>
                <a:lnTo>
                  <a:pt x="4235258" y="252978"/>
                </a:lnTo>
                <a:lnTo>
                  <a:pt x="4201044" y="288626"/>
                </a:lnTo>
                <a:lnTo>
                  <a:pt x="4147029" y="314246"/>
                </a:lnTo>
                <a:lnTo>
                  <a:pt x="4098285" y="330706"/>
                </a:lnTo>
                <a:lnTo>
                  <a:pt x="4039832" y="346615"/>
                </a:lnTo>
                <a:lnTo>
                  <a:pt x="3972078" y="361926"/>
                </a:lnTo>
                <a:lnTo>
                  <a:pt x="3895435" y="376591"/>
                </a:lnTo>
                <a:lnTo>
                  <a:pt x="3853908" y="383667"/>
                </a:lnTo>
                <a:lnTo>
                  <a:pt x="3810311" y="390564"/>
                </a:lnTo>
                <a:lnTo>
                  <a:pt x="3764697" y="397276"/>
                </a:lnTo>
                <a:lnTo>
                  <a:pt x="3717117" y="403797"/>
                </a:lnTo>
                <a:lnTo>
                  <a:pt x="3667621" y="410121"/>
                </a:lnTo>
                <a:lnTo>
                  <a:pt x="3616261" y="416242"/>
                </a:lnTo>
                <a:lnTo>
                  <a:pt x="3563088" y="422155"/>
                </a:lnTo>
                <a:lnTo>
                  <a:pt x="3508154" y="427853"/>
                </a:lnTo>
                <a:lnTo>
                  <a:pt x="3451509" y="433331"/>
                </a:lnTo>
                <a:lnTo>
                  <a:pt x="3393204" y="438582"/>
                </a:lnTo>
                <a:lnTo>
                  <a:pt x="3333292" y="443602"/>
                </a:lnTo>
                <a:lnTo>
                  <a:pt x="3271823" y="448383"/>
                </a:lnTo>
                <a:lnTo>
                  <a:pt x="3208848" y="452920"/>
                </a:lnTo>
                <a:lnTo>
                  <a:pt x="3144418" y="457207"/>
                </a:lnTo>
                <a:lnTo>
                  <a:pt x="3078585" y="461239"/>
                </a:lnTo>
                <a:lnTo>
                  <a:pt x="3011401" y="465008"/>
                </a:lnTo>
                <a:lnTo>
                  <a:pt x="2942915" y="468510"/>
                </a:lnTo>
                <a:lnTo>
                  <a:pt x="2873180" y="471739"/>
                </a:lnTo>
                <a:lnTo>
                  <a:pt x="2802246" y="474688"/>
                </a:lnTo>
                <a:lnTo>
                  <a:pt x="2730165" y="477352"/>
                </a:lnTo>
                <a:lnTo>
                  <a:pt x="2656988" y="479724"/>
                </a:lnTo>
                <a:lnTo>
                  <a:pt x="2582766" y="481799"/>
                </a:lnTo>
                <a:lnTo>
                  <a:pt x="2507550" y="483571"/>
                </a:lnTo>
                <a:lnTo>
                  <a:pt x="2431392" y="485035"/>
                </a:lnTo>
                <a:lnTo>
                  <a:pt x="2354343" y="486183"/>
                </a:lnTo>
                <a:lnTo>
                  <a:pt x="2276453" y="487010"/>
                </a:lnTo>
                <a:lnTo>
                  <a:pt x="2197775" y="487511"/>
                </a:lnTo>
                <a:lnTo>
                  <a:pt x="2118360" y="487679"/>
                </a:lnTo>
                <a:lnTo>
                  <a:pt x="2038944" y="487511"/>
                </a:lnTo>
                <a:lnTo>
                  <a:pt x="1960266" y="487010"/>
                </a:lnTo>
                <a:lnTo>
                  <a:pt x="1882376" y="486183"/>
                </a:lnTo>
                <a:lnTo>
                  <a:pt x="1805327" y="485035"/>
                </a:lnTo>
                <a:lnTo>
                  <a:pt x="1729169" y="483571"/>
                </a:lnTo>
                <a:lnTo>
                  <a:pt x="1653953" y="481799"/>
                </a:lnTo>
                <a:lnTo>
                  <a:pt x="1579731" y="479724"/>
                </a:lnTo>
                <a:lnTo>
                  <a:pt x="1506554" y="477352"/>
                </a:lnTo>
                <a:lnTo>
                  <a:pt x="1434473" y="474688"/>
                </a:lnTo>
                <a:lnTo>
                  <a:pt x="1363539" y="471739"/>
                </a:lnTo>
                <a:lnTo>
                  <a:pt x="1293804" y="468510"/>
                </a:lnTo>
                <a:lnTo>
                  <a:pt x="1225318" y="465008"/>
                </a:lnTo>
                <a:lnTo>
                  <a:pt x="1158134" y="461239"/>
                </a:lnTo>
                <a:lnTo>
                  <a:pt x="1092301" y="457207"/>
                </a:lnTo>
                <a:lnTo>
                  <a:pt x="1027871" y="452920"/>
                </a:lnTo>
                <a:lnTo>
                  <a:pt x="964896" y="448383"/>
                </a:lnTo>
                <a:lnTo>
                  <a:pt x="903427" y="443602"/>
                </a:lnTo>
                <a:lnTo>
                  <a:pt x="843515" y="438582"/>
                </a:lnTo>
                <a:lnTo>
                  <a:pt x="785210" y="433331"/>
                </a:lnTo>
                <a:lnTo>
                  <a:pt x="728565" y="427853"/>
                </a:lnTo>
                <a:lnTo>
                  <a:pt x="673631" y="422155"/>
                </a:lnTo>
                <a:lnTo>
                  <a:pt x="620458" y="416242"/>
                </a:lnTo>
                <a:lnTo>
                  <a:pt x="569098" y="410121"/>
                </a:lnTo>
                <a:lnTo>
                  <a:pt x="519602" y="403797"/>
                </a:lnTo>
                <a:lnTo>
                  <a:pt x="472022" y="397276"/>
                </a:lnTo>
                <a:lnTo>
                  <a:pt x="426408" y="390564"/>
                </a:lnTo>
                <a:lnTo>
                  <a:pt x="382811" y="383667"/>
                </a:lnTo>
                <a:lnTo>
                  <a:pt x="341284" y="376591"/>
                </a:lnTo>
                <a:lnTo>
                  <a:pt x="301877" y="369342"/>
                </a:lnTo>
                <a:lnTo>
                  <a:pt x="229627" y="354348"/>
                </a:lnTo>
                <a:lnTo>
                  <a:pt x="166473" y="338732"/>
                </a:lnTo>
                <a:lnTo>
                  <a:pt x="112823" y="322542"/>
                </a:lnTo>
                <a:lnTo>
                  <a:pt x="69087" y="305824"/>
                </a:lnTo>
                <a:lnTo>
                  <a:pt x="22968" y="279861"/>
                </a:lnTo>
                <a:lnTo>
                  <a:pt x="0" y="243839"/>
                </a:lnTo>
                <a:close/>
              </a:path>
            </a:pathLst>
          </a:custGeom>
          <a:ln w="16764">
            <a:solidFill>
              <a:srgbClr val="FF0000"/>
            </a:solidFill>
          </a:ln>
        </p:spPr>
        <p:txBody>
          <a:bodyPr wrap="square" lIns="0" tIns="0" rIns="0" bIns="0" rtlCol="0"/>
          <a:lstStyle/>
          <a:p/>
        </p:txBody>
      </p:sp>
      <p:sp>
        <p:nvSpPr>
          <p:cNvPr id="8" name="object 8"/>
          <p:cNvSpPr txBox="1"/>
          <p:nvPr/>
        </p:nvSpPr>
        <p:spPr>
          <a:xfrm>
            <a:off x="4648961" y="3272790"/>
            <a:ext cx="2513330" cy="452120"/>
          </a:xfrm>
          <a:prstGeom prst="rect">
            <a:avLst/>
          </a:prstGeom>
        </p:spPr>
        <p:txBody>
          <a:bodyPr vert="horz" wrap="square" lIns="0" tIns="12065" rIns="0" bIns="0" rtlCol="0">
            <a:spAutoFit/>
          </a:bodyPr>
          <a:lstStyle/>
          <a:p>
            <a:pPr marL="12700">
              <a:lnSpc>
                <a:spcPct val="100000"/>
              </a:lnSpc>
              <a:spcBef>
                <a:spcPts val="95"/>
              </a:spcBef>
            </a:pPr>
            <a:r>
              <a:rPr sz="2800" dirty="0">
                <a:latin typeface="宋体" panose="02010600030101010101" pitchFamily="2" charset="-122"/>
                <a:cs typeface="宋体" panose="02010600030101010101" pitchFamily="2" charset="-122"/>
              </a:rPr>
              <a:t>扩</a:t>
            </a:r>
            <a:r>
              <a:rPr sz="2800" spc="-5" dirty="0">
                <a:latin typeface="宋体" panose="02010600030101010101" pitchFamily="2" charset="-122"/>
                <a:cs typeface="宋体" panose="02010600030101010101" pitchFamily="2" charset="-122"/>
              </a:rPr>
              <a:t>大的价</a:t>
            </a:r>
            <a:r>
              <a:rPr sz="2800" dirty="0">
                <a:latin typeface="宋体" panose="02010600030101010101" pitchFamily="2" charset="-122"/>
                <a:cs typeface="宋体" panose="02010600030101010101" pitchFamily="2" charset="-122"/>
              </a:rPr>
              <a:t>值</a:t>
            </a:r>
            <a:r>
              <a:rPr sz="2800" spc="-5" dirty="0">
                <a:latin typeface="宋体" panose="02010600030101010101" pitchFamily="2" charset="-122"/>
                <a:cs typeface="宋体" panose="02010600030101010101" pitchFamily="2" charset="-122"/>
              </a:rPr>
              <a:t>形式</a:t>
            </a:r>
            <a:endParaRPr sz="2800">
              <a:latin typeface="宋体" panose="02010600030101010101" pitchFamily="2" charset="-122"/>
              <a:cs typeface="宋体" panose="02010600030101010101" pitchFamily="2" charset="-122"/>
            </a:endParaRPr>
          </a:p>
        </p:txBody>
      </p:sp>
      <p:sp>
        <p:nvSpPr>
          <p:cNvPr id="9" name="object 9"/>
          <p:cNvSpPr/>
          <p:nvPr/>
        </p:nvSpPr>
        <p:spPr>
          <a:xfrm>
            <a:off x="6973569" y="3710304"/>
            <a:ext cx="351790" cy="381000"/>
          </a:xfrm>
          <a:custGeom>
            <a:avLst/>
            <a:gdLst/>
            <a:ahLst/>
            <a:cxnLst/>
            <a:rect l="l" t="t" r="r" b="b"/>
            <a:pathLst>
              <a:path w="351790" h="381000">
                <a:moveTo>
                  <a:pt x="231648" y="0"/>
                </a:moveTo>
                <a:lnTo>
                  <a:pt x="59944" y="192786"/>
                </a:lnTo>
                <a:lnTo>
                  <a:pt x="84" y="192786"/>
                </a:lnTo>
                <a:lnTo>
                  <a:pt x="380" y="380492"/>
                </a:lnTo>
                <a:lnTo>
                  <a:pt x="239902" y="352933"/>
                </a:lnTo>
                <a:lnTo>
                  <a:pt x="179958" y="299593"/>
                </a:lnTo>
                <a:lnTo>
                  <a:pt x="274953" y="192786"/>
                </a:lnTo>
                <a:lnTo>
                  <a:pt x="59944" y="192786"/>
                </a:lnTo>
                <a:lnTo>
                  <a:pt x="0" y="139446"/>
                </a:lnTo>
                <a:lnTo>
                  <a:pt x="322393" y="139446"/>
                </a:lnTo>
                <a:lnTo>
                  <a:pt x="339224" y="120523"/>
                </a:lnTo>
                <a:lnTo>
                  <a:pt x="231901" y="120523"/>
                </a:lnTo>
                <a:lnTo>
                  <a:pt x="231648" y="0"/>
                </a:lnTo>
                <a:close/>
              </a:path>
              <a:path w="351790" h="381000">
                <a:moveTo>
                  <a:pt x="351535" y="106680"/>
                </a:moveTo>
                <a:lnTo>
                  <a:pt x="231901" y="120523"/>
                </a:lnTo>
                <a:lnTo>
                  <a:pt x="339224" y="120523"/>
                </a:lnTo>
                <a:lnTo>
                  <a:pt x="351535" y="106680"/>
                </a:lnTo>
                <a:close/>
              </a:path>
            </a:pathLst>
          </a:custGeom>
          <a:solidFill>
            <a:srgbClr val="0000FF"/>
          </a:solidFill>
        </p:spPr>
        <p:txBody>
          <a:bodyPr wrap="square" lIns="0" tIns="0" rIns="0" bIns="0" rtlCol="0"/>
          <a:lstStyle/>
          <a:p/>
        </p:txBody>
      </p:sp>
      <p:sp>
        <p:nvSpPr>
          <p:cNvPr id="10" name="object 10"/>
          <p:cNvSpPr/>
          <p:nvPr/>
        </p:nvSpPr>
        <p:spPr>
          <a:xfrm>
            <a:off x="6259703" y="4628134"/>
            <a:ext cx="351790" cy="381000"/>
          </a:xfrm>
          <a:custGeom>
            <a:avLst/>
            <a:gdLst/>
            <a:ahLst/>
            <a:cxnLst/>
            <a:rect l="l" t="t" r="r" b="b"/>
            <a:pathLst>
              <a:path w="351790" h="381000">
                <a:moveTo>
                  <a:pt x="231775" y="0"/>
                </a:moveTo>
                <a:lnTo>
                  <a:pt x="60071" y="192913"/>
                </a:lnTo>
                <a:lnTo>
                  <a:pt x="112" y="192913"/>
                </a:lnTo>
                <a:lnTo>
                  <a:pt x="508" y="380492"/>
                </a:lnTo>
                <a:lnTo>
                  <a:pt x="240030" y="353060"/>
                </a:lnTo>
                <a:lnTo>
                  <a:pt x="179959" y="299593"/>
                </a:lnTo>
                <a:lnTo>
                  <a:pt x="274910" y="192913"/>
                </a:lnTo>
                <a:lnTo>
                  <a:pt x="60071" y="192913"/>
                </a:lnTo>
                <a:lnTo>
                  <a:pt x="0" y="139446"/>
                </a:lnTo>
                <a:lnTo>
                  <a:pt x="322499" y="139446"/>
                </a:lnTo>
                <a:lnTo>
                  <a:pt x="339341" y="120523"/>
                </a:lnTo>
                <a:lnTo>
                  <a:pt x="231901" y="120523"/>
                </a:lnTo>
                <a:lnTo>
                  <a:pt x="231775" y="0"/>
                </a:lnTo>
                <a:close/>
              </a:path>
              <a:path w="351790" h="381000">
                <a:moveTo>
                  <a:pt x="351663" y="106680"/>
                </a:moveTo>
                <a:lnTo>
                  <a:pt x="231901" y="120523"/>
                </a:lnTo>
                <a:lnTo>
                  <a:pt x="339341" y="120523"/>
                </a:lnTo>
                <a:lnTo>
                  <a:pt x="351663" y="106680"/>
                </a:lnTo>
                <a:close/>
              </a:path>
            </a:pathLst>
          </a:custGeom>
          <a:solidFill>
            <a:srgbClr val="0000FF"/>
          </a:solidFill>
        </p:spPr>
        <p:txBody>
          <a:bodyPr wrap="square" lIns="0" tIns="0" rIns="0" bIns="0" rtlCol="0"/>
          <a:lstStyle/>
          <a:p/>
        </p:txBody>
      </p:sp>
      <p:sp>
        <p:nvSpPr>
          <p:cNvPr id="11" name="object 11"/>
          <p:cNvSpPr/>
          <p:nvPr/>
        </p:nvSpPr>
        <p:spPr>
          <a:xfrm>
            <a:off x="3252978" y="4161282"/>
            <a:ext cx="4235450" cy="486409"/>
          </a:xfrm>
          <a:custGeom>
            <a:avLst/>
            <a:gdLst/>
            <a:ahLst/>
            <a:cxnLst/>
            <a:rect l="l" t="t" r="r" b="b"/>
            <a:pathLst>
              <a:path w="4235450" h="486410">
                <a:moveTo>
                  <a:pt x="0" y="243078"/>
                </a:moveTo>
                <a:lnTo>
                  <a:pt x="22959" y="207159"/>
                </a:lnTo>
                <a:lnTo>
                  <a:pt x="69060" y="181273"/>
                </a:lnTo>
                <a:lnTo>
                  <a:pt x="112778" y="164606"/>
                </a:lnTo>
                <a:lnTo>
                  <a:pt x="166407" y="148464"/>
                </a:lnTo>
                <a:lnTo>
                  <a:pt x="229537" y="132897"/>
                </a:lnTo>
                <a:lnTo>
                  <a:pt x="301759" y="117949"/>
                </a:lnTo>
                <a:lnTo>
                  <a:pt x="341151" y="110723"/>
                </a:lnTo>
                <a:lnTo>
                  <a:pt x="382663" y="103670"/>
                </a:lnTo>
                <a:lnTo>
                  <a:pt x="426242" y="96795"/>
                </a:lnTo>
                <a:lnTo>
                  <a:pt x="471839" y="90104"/>
                </a:lnTo>
                <a:lnTo>
                  <a:pt x="519402" y="83604"/>
                </a:lnTo>
                <a:lnTo>
                  <a:pt x="568879" y="77300"/>
                </a:lnTo>
                <a:lnTo>
                  <a:pt x="620220" y="71199"/>
                </a:lnTo>
                <a:lnTo>
                  <a:pt x="673373" y="65305"/>
                </a:lnTo>
                <a:lnTo>
                  <a:pt x="728287" y="59626"/>
                </a:lnTo>
                <a:lnTo>
                  <a:pt x="784911" y="54166"/>
                </a:lnTo>
                <a:lnTo>
                  <a:pt x="843194" y="48931"/>
                </a:lnTo>
                <a:lnTo>
                  <a:pt x="903085" y="43929"/>
                </a:lnTo>
                <a:lnTo>
                  <a:pt x="964532" y="39163"/>
                </a:lnTo>
                <a:lnTo>
                  <a:pt x="1027484" y="34641"/>
                </a:lnTo>
                <a:lnTo>
                  <a:pt x="1091890" y="30368"/>
                </a:lnTo>
                <a:lnTo>
                  <a:pt x="1157699" y="26350"/>
                </a:lnTo>
                <a:lnTo>
                  <a:pt x="1224860" y="22593"/>
                </a:lnTo>
                <a:lnTo>
                  <a:pt x="1293322" y="19103"/>
                </a:lnTo>
                <a:lnTo>
                  <a:pt x="1363033" y="15886"/>
                </a:lnTo>
                <a:lnTo>
                  <a:pt x="1433942" y="12947"/>
                </a:lnTo>
                <a:lnTo>
                  <a:pt x="1505998" y="10292"/>
                </a:lnTo>
                <a:lnTo>
                  <a:pt x="1579150" y="7928"/>
                </a:lnTo>
                <a:lnTo>
                  <a:pt x="1653346" y="5860"/>
                </a:lnTo>
                <a:lnTo>
                  <a:pt x="1728536" y="4093"/>
                </a:lnTo>
                <a:lnTo>
                  <a:pt x="1804669" y="2635"/>
                </a:lnTo>
                <a:lnTo>
                  <a:pt x="1881692" y="1491"/>
                </a:lnTo>
                <a:lnTo>
                  <a:pt x="1959555" y="666"/>
                </a:lnTo>
                <a:lnTo>
                  <a:pt x="2038208" y="167"/>
                </a:lnTo>
                <a:lnTo>
                  <a:pt x="2117598" y="0"/>
                </a:lnTo>
                <a:lnTo>
                  <a:pt x="2196987" y="167"/>
                </a:lnTo>
                <a:lnTo>
                  <a:pt x="2275640" y="666"/>
                </a:lnTo>
                <a:lnTo>
                  <a:pt x="2353503" y="1491"/>
                </a:lnTo>
                <a:lnTo>
                  <a:pt x="2430526" y="2635"/>
                </a:lnTo>
                <a:lnTo>
                  <a:pt x="2506659" y="4093"/>
                </a:lnTo>
                <a:lnTo>
                  <a:pt x="2581849" y="5860"/>
                </a:lnTo>
                <a:lnTo>
                  <a:pt x="2656045" y="7928"/>
                </a:lnTo>
                <a:lnTo>
                  <a:pt x="2729197" y="10292"/>
                </a:lnTo>
                <a:lnTo>
                  <a:pt x="2801253" y="12947"/>
                </a:lnTo>
                <a:lnTo>
                  <a:pt x="2872162" y="15886"/>
                </a:lnTo>
                <a:lnTo>
                  <a:pt x="2941873" y="19103"/>
                </a:lnTo>
                <a:lnTo>
                  <a:pt x="3010335" y="22593"/>
                </a:lnTo>
                <a:lnTo>
                  <a:pt x="3077496" y="26350"/>
                </a:lnTo>
                <a:lnTo>
                  <a:pt x="3143305" y="30368"/>
                </a:lnTo>
                <a:lnTo>
                  <a:pt x="3207711" y="34641"/>
                </a:lnTo>
                <a:lnTo>
                  <a:pt x="3270663" y="39163"/>
                </a:lnTo>
                <a:lnTo>
                  <a:pt x="3332110" y="43929"/>
                </a:lnTo>
                <a:lnTo>
                  <a:pt x="3392001" y="48931"/>
                </a:lnTo>
                <a:lnTo>
                  <a:pt x="3450284" y="54166"/>
                </a:lnTo>
                <a:lnTo>
                  <a:pt x="3506908" y="59626"/>
                </a:lnTo>
                <a:lnTo>
                  <a:pt x="3561822" y="65305"/>
                </a:lnTo>
                <a:lnTo>
                  <a:pt x="3614975" y="71199"/>
                </a:lnTo>
                <a:lnTo>
                  <a:pt x="3666316" y="77300"/>
                </a:lnTo>
                <a:lnTo>
                  <a:pt x="3715793" y="83604"/>
                </a:lnTo>
                <a:lnTo>
                  <a:pt x="3763356" y="90104"/>
                </a:lnTo>
                <a:lnTo>
                  <a:pt x="3808953" y="96795"/>
                </a:lnTo>
                <a:lnTo>
                  <a:pt x="3852532" y="103670"/>
                </a:lnTo>
                <a:lnTo>
                  <a:pt x="3894044" y="110723"/>
                </a:lnTo>
                <a:lnTo>
                  <a:pt x="3933436" y="117949"/>
                </a:lnTo>
                <a:lnTo>
                  <a:pt x="4005658" y="132897"/>
                </a:lnTo>
                <a:lnTo>
                  <a:pt x="4068788" y="148464"/>
                </a:lnTo>
                <a:lnTo>
                  <a:pt x="4122417" y="164606"/>
                </a:lnTo>
                <a:lnTo>
                  <a:pt x="4166135" y="181273"/>
                </a:lnTo>
                <a:lnTo>
                  <a:pt x="4212236" y="207159"/>
                </a:lnTo>
                <a:lnTo>
                  <a:pt x="4235196" y="243078"/>
                </a:lnTo>
                <a:lnTo>
                  <a:pt x="4233735" y="252190"/>
                </a:lnTo>
                <a:lnTo>
                  <a:pt x="4199534" y="287734"/>
                </a:lnTo>
                <a:lnTo>
                  <a:pt x="4145541" y="313278"/>
                </a:lnTo>
                <a:lnTo>
                  <a:pt x="4096816" y="329689"/>
                </a:lnTo>
                <a:lnTo>
                  <a:pt x="4038385" y="345549"/>
                </a:lnTo>
                <a:lnTo>
                  <a:pt x="3970658" y="360812"/>
                </a:lnTo>
                <a:lnTo>
                  <a:pt x="3894044" y="375432"/>
                </a:lnTo>
                <a:lnTo>
                  <a:pt x="3852532" y="382485"/>
                </a:lnTo>
                <a:lnTo>
                  <a:pt x="3808953" y="389360"/>
                </a:lnTo>
                <a:lnTo>
                  <a:pt x="3763356" y="396051"/>
                </a:lnTo>
                <a:lnTo>
                  <a:pt x="3715793" y="402551"/>
                </a:lnTo>
                <a:lnTo>
                  <a:pt x="3666316" y="408855"/>
                </a:lnTo>
                <a:lnTo>
                  <a:pt x="3614975" y="414956"/>
                </a:lnTo>
                <a:lnTo>
                  <a:pt x="3561822" y="420850"/>
                </a:lnTo>
                <a:lnTo>
                  <a:pt x="3506908" y="426529"/>
                </a:lnTo>
                <a:lnTo>
                  <a:pt x="3450284" y="431989"/>
                </a:lnTo>
                <a:lnTo>
                  <a:pt x="3392001" y="437224"/>
                </a:lnTo>
                <a:lnTo>
                  <a:pt x="3332110" y="442226"/>
                </a:lnTo>
                <a:lnTo>
                  <a:pt x="3270663" y="446992"/>
                </a:lnTo>
                <a:lnTo>
                  <a:pt x="3207711" y="451514"/>
                </a:lnTo>
                <a:lnTo>
                  <a:pt x="3143305" y="455787"/>
                </a:lnTo>
                <a:lnTo>
                  <a:pt x="3077496" y="459805"/>
                </a:lnTo>
                <a:lnTo>
                  <a:pt x="3010335" y="463562"/>
                </a:lnTo>
                <a:lnTo>
                  <a:pt x="2941873" y="467052"/>
                </a:lnTo>
                <a:lnTo>
                  <a:pt x="2872162" y="470269"/>
                </a:lnTo>
                <a:lnTo>
                  <a:pt x="2801253" y="473208"/>
                </a:lnTo>
                <a:lnTo>
                  <a:pt x="2729197" y="475863"/>
                </a:lnTo>
                <a:lnTo>
                  <a:pt x="2656045" y="478227"/>
                </a:lnTo>
                <a:lnTo>
                  <a:pt x="2581849" y="480295"/>
                </a:lnTo>
                <a:lnTo>
                  <a:pt x="2506659" y="482062"/>
                </a:lnTo>
                <a:lnTo>
                  <a:pt x="2430526" y="483520"/>
                </a:lnTo>
                <a:lnTo>
                  <a:pt x="2353503" y="484664"/>
                </a:lnTo>
                <a:lnTo>
                  <a:pt x="2275640" y="485489"/>
                </a:lnTo>
                <a:lnTo>
                  <a:pt x="2196987" y="485988"/>
                </a:lnTo>
                <a:lnTo>
                  <a:pt x="2117598" y="486156"/>
                </a:lnTo>
                <a:lnTo>
                  <a:pt x="2038208" y="485988"/>
                </a:lnTo>
                <a:lnTo>
                  <a:pt x="1959555" y="485489"/>
                </a:lnTo>
                <a:lnTo>
                  <a:pt x="1881692" y="484664"/>
                </a:lnTo>
                <a:lnTo>
                  <a:pt x="1804669" y="483520"/>
                </a:lnTo>
                <a:lnTo>
                  <a:pt x="1728536" y="482062"/>
                </a:lnTo>
                <a:lnTo>
                  <a:pt x="1653346" y="480295"/>
                </a:lnTo>
                <a:lnTo>
                  <a:pt x="1579150" y="478227"/>
                </a:lnTo>
                <a:lnTo>
                  <a:pt x="1505998" y="475863"/>
                </a:lnTo>
                <a:lnTo>
                  <a:pt x="1433942" y="473208"/>
                </a:lnTo>
                <a:lnTo>
                  <a:pt x="1363033" y="470269"/>
                </a:lnTo>
                <a:lnTo>
                  <a:pt x="1293322" y="467052"/>
                </a:lnTo>
                <a:lnTo>
                  <a:pt x="1224860" y="463562"/>
                </a:lnTo>
                <a:lnTo>
                  <a:pt x="1157699" y="459805"/>
                </a:lnTo>
                <a:lnTo>
                  <a:pt x="1091890" y="455787"/>
                </a:lnTo>
                <a:lnTo>
                  <a:pt x="1027484" y="451514"/>
                </a:lnTo>
                <a:lnTo>
                  <a:pt x="964532" y="446992"/>
                </a:lnTo>
                <a:lnTo>
                  <a:pt x="903085" y="442226"/>
                </a:lnTo>
                <a:lnTo>
                  <a:pt x="843194" y="437224"/>
                </a:lnTo>
                <a:lnTo>
                  <a:pt x="784911" y="431989"/>
                </a:lnTo>
                <a:lnTo>
                  <a:pt x="728287" y="426529"/>
                </a:lnTo>
                <a:lnTo>
                  <a:pt x="673373" y="420850"/>
                </a:lnTo>
                <a:lnTo>
                  <a:pt x="620220" y="414956"/>
                </a:lnTo>
                <a:lnTo>
                  <a:pt x="568879" y="408855"/>
                </a:lnTo>
                <a:lnTo>
                  <a:pt x="519402" y="402551"/>
                </a:lnTo>
                <a:lnTo>
                  <a:pt x="471839" y="396051"/>
                </a:lnTo>
                <a:lnTo>
                  <a:pt x="426242" y="389360"/>
                </a:lnTo>
                <a:lnTo>
                  <a:pt x="382663" y="382485"/>
                </a:lnTo>
                <a:lnTo>
                  <a:pt x="341151" y="375432"/>
                </a:lnTo>
                <a:lnTo>
                  <a:pt x="301759" y="368206"/>
                </a:lnTo>
                <a:lnTo>
                  <a:pt x="229537" y="353258"/>
                </a:lnTo>
                <a:lnTo>
                  <a:pt x="166407" y="337691"/>
                </a:lnTo>
                <a:lnTo>
                  <a:pt x="112778" y="321549"/>
                </a:lnTo>
                <a:lnTo>
                  <a:pt x="69060" y="304882"/>
                </a:lnTo>
                <a:lnTo>
                  <a:pt x="22959" y="278996"/>
                </a:lnTo>
                <a:lnTo>
                  <a:pt x="0" y="243078"/>
                </a:lnTo>
                <a:close/>
              </a:path>
            </a:pathLst>
          </a:custGeom>
          <a:ln w="16764">
            <a:solidFill>
              <a:srgbClr val="FF0000"/>
            </a:solidFill>
          </a:ln>
        </p:spPr>
        <p:txBody>
          <a:bodyPr wrap="square" lIns="0" tIns="0" rIns="0" bIns="0" rtlCol="0"/>
          <a:lstStyle/>
          <a:p/>
        </p:txBody>
      </p:sp>
      <p:sp>
        <p:nvSpPr>
          <p:cNvPr id="12" name="object 12"/>
          <p:cNvSpPr/>
          <p:nvPr/>
        </p:nvSpPr>
        <p:spPr>
          <a:xfrm>
            <a:off x="2785110" y="5077205"/>
            <a:ext cx="4235450" cy="487680"/>
          </a:xfrm>
          <a:custGeom>
            <a:avLst/>
            <a:gdLst/>
            <a:ahLst/>
            <a:cxnLst/>
            <a:rect l="l" t="t" r="r" b="b"/>
            <a:pathLst>
              <a:path w="4235450" h="487679">
                <a:moveTo>
                  <a:pt x="0" y="243840"/>
                </a:moveTo>
                <a:lnTo>
                  <a:pt x="22959" y="207818"/>
                </a:lnTo>
                <a:lnTo>
                  <a:pt x="69060" y="181855"/>
                </a:lnTo>
                <a:lnTo>
                  <a:pt x="112778" y="165137"/>
                </a:lnTo>
                <a:lnTo>
                  <a:pt x="166407" y="148947"/>
                </a:lnTo>
                <a:lnTo>
                  <a:pt x="229537" y="133331"/>
                </a:lnTo>
                <a:lnTo>
                  <a:pt x="301759" y="118337"/>
                </a:lnTo>
                <a:lnTo>
                  <a:pt x="341151" y="111088"/>
                </a:lnTo>
                <a:lnTo>
                  <a:pt x="382663" y="104012"/>
                </a:lnTo>
                <a:lnTo>
                  <a:pt x="426242" y="97115"/>
                </a:lnTo>
                <a:lnTo>
                  <a:pt x="471839" y="90403"/>
                </a:lnTo>
                <a:lnTo>
                  <a:pt x="519402" y="83882"/>
                </a:lnTo>
                <a:lnTo>
                  <a:pt x="568879" y="77558"/>
                </a:lnTo>
                <a:lnTo>
                  <a:pt x="620220" y="71437"/>
                </a:lnTo>
                <a:lnTo>
                  <a:pt x="673373" y="65524"/>
                </a:lnTo>
                <a:lnTo>
                  <a:pt x="728287" y="59826"/>
                </a:lnTo>
                <a:lnTo>
                  <a:pt x="784911" y="54348"/>
                </a:lnTo>
                <a:lnTo>
                  <a:pt x="843194" y="49097"/>
                </a:lnTo>
                <a:lnTo>
                  <a:pt x="903085" y="44077"/>
                </a:lnTo>
                <a:lnTo>
                  <a:pt x="964532" y="39296"/>
                </a:lnTo>
                <a:lnTo>
                  <a:pt x="1027484" y="34759"/>
                </a:lnTo>
                <a:lnTo>
                  <a:pt x="1091890" y="30472"/>
                </a:lnTo>
                <a:lnTo>
                  <a:pt x="1157699" y="26440"/>
                </a:lnTo>
                <a:lnTo>
                  <a:pt x="1224860" y="22671"/>
                </a:lnTo>
                <a:lnTo>
                  <a:pt x="1293322" y="19169"/>
                </a:lnTo>
                <a:lnTo>
                  <a:pt x="1363033" y="15940"/>
                </a:lnTo>
                <a:lnTo>
                  <a:pt x="1433942" y="12991"/>
                </a:lnTo>
                <a:lnTo>
                  <a:pt x="1505998" y="10327"/>
                </a:lnTo>
                <a:lnTo>
                  <a:pt x="1579150" y="7955"/>
                </a:lnTo>
                <a:lnTo>
                  <a:pt x="1653346" y="5880"/>
                </a:lnTo>
                <a:lnTo>
                  <a:pt x="1728536" y="4108"/>
                </a:lnTo>
                <a:lnTo>
                  <a:pt x="1804669" y="2644"/>
                </a:lnTo>
                <a:lnTo>
                  <a:pt x="1881692" y="1496"/>
                </a:lnTo>
                <a:lnTo>
                  <a:pt x="1959555" y="669"/>
                </a:lnTo>
                <a:lnTo>
                  <a:pt x="2038208" y="168"/>
                </a:lnTo>
                <a:lnTo>
                  <a:pt x="2117598" y="0"/>
                </a:lnTo>
                <a:lnTo>
                  <a:pt x="2196987" y="168"/>
                </a:lnTo>
                <a:lnTo>
                  <a:pt x="2275640" y="669"/>
                </a:lnTo>
                <a:lnTo>
                  <a:pt x="2353503" y="1496"/>
                </a:lnTo>
                <a:lnTo>
                  <a:pt x="2430526" y="2644"/>
                </a:lnTo>
                <a:lnTo>
                  <a:pt x="2506659" y="4108"/>
                </a:lnTo>
                <a:lnTo>
                  <a:pt x="2581849" y="5880"/>
                </a:lnTo>
                <a:lnTo>
                  <a:pt x="2656045" y="7955"/>
                </a:lnTo>
                <a:lnTo>
                  <a:pt x="2729197" y="10327"/>
                </a:lnTo>
                <a:lnTo>
                  <a:pt x="2801253" y="12991"/>
                </a:lnTo>
                <a:lnTo>
                  <a:pt x="2872162" y="15940"/>
                </a:lnTo>
                <a:lnTo>
                  <a:pt x="2941873" y="19169"/>
                </a:lnTo>
                <a:lnTo>
                  <a:pt x="3010335" y="22671"/>
                </a:lnTo>
                <a:lnTo>
                  <a:pt x="3077496" y="26440"/>
                </a:lnTo>
                <a:lnTo>
                  <a:pt x="3143305" y="30472"/>
                </a:lnTo>
                <a:lnTo>
                  <a:pt x="3207711" y="34759"/>
                </a:lnTo>
                <a:lnTo>
                  <a:pt x="3270663" y="39296"/>
                </a:lnTo>
                <a:lnTo>
                  <a:pt x="3332110" y="44077"/>
                </a:lnTo>
                <a:lnTo>
                  <a:pt x="3392001" y="49097"/>
                </a:lnTo>
                <a:lnTo>
                  <a:pt x="3450284" y="54348"/>
                </a:lnTo>
                <a:lnTo>
                  <a:pt x="3506908" y="59826"/>
                </a:lnTo>
                <a:lnTo>
                  <a:pt x="3561822" y="65524"/>
                </a:lnTo>
                <a:lnTo>
                  <a:pt x="3614975" y="71437"/>
                </a:lnTo>
                <a:lnTo>
                  <a:pt x="3666316" y="77558"/>
                </a:lnTo>
                <a:lnTo>
                  <a:pt x="3715793" y="83882"/>
                </a:lnTo>
                <a:lnTo>
                  <a:pt x="3763356" y="90403"/>
                </a:lnTo>
                <a:lnTo>
                  <a:pt x="3808953" y="97115"/>
                </a:lnTo>
                <a:lnTo>
                  <a:pt x="3852532" y="104012"/>
                </a:lnTo>
                <a:lnTo>
                  <a:pt x="3894044" y="111088"/>
                </a:lnTo>
                <a:lnTo>
                  <a:pt x="3933436" y="118337"/>
                </a:lnTo>
                <a:lnTo>
                  <a:pt x="4005658" y="133331"/>
                </a:lnTo>
                <a:lnTo>
                  <a:pt x="4068788" y="148947"/>
                </a:lnTo>
                <a:lnTo>
                  <a:pt x="4122417" y="165137"/>
                </a:lnTo>
                <a:lnTo>
                  <a:pt x="4166135" y="181855"/>
                </a:lnTo>
                <a:lnTo>
                  <a:pt x="4212236" y="207818"/>
                </a:lnTo>
                <a:lnTo>
                  <a:pt x="4235195" y="243840"/>
                </a:lnTo>
                <a:lnTo>
                  <a:pt x="4233735" y="252978"/>
                </a:lnTo>
                <a:lnTo>
                  <a:pt x="4199534" y="288626"/>
                </a:lnTo>
                <a:lnTo>
                  <a:pt x="4145541" y="314246"/>
                </a:lnTo>
                <a:lnTo>
                  <a:pt x="4096816" y="330706"/>
                </a:lnTo>
                <a:lnTo>
                  <a:pt x="4038385" y="346615"/>
                </a:lnTo>
                <a:lnTo>
                  <a:pt x="3970658" y="361926"/>
                </a:lnTo>
                <a:lnTo>
                  <a:pt x="3894044" y="376591"/>
                </a:lnTo>
                <a:lnTo>
                  <a:pt x="3852532" y="383667"/>
                </a:lnTo>
                <a:lnTo>
                  <a:pt x="3808953" y="390564"/>
                </a:lnTo>
                <a:lnTo>
                  <a:pt x="3763356" y="397276"/>
                </a:lnTo>
                <a:lnTo>
                  <a:pt x="3715793" y="403797"/>
                </a:lnTo>
                <a:lnTo>
                  <a:pt x="3666316" y="410121"/>
                </a:lnTo>
                <a:lnTo>
                  <a:pt x="3614975" y="416242"/>
                </a:lnTo>
                <a:lnTo>
                  <a:pt x="3561822" y="422155"/>
                </a:lnTo>
                <a:lnTo>
                  <a:pt x="3506908" y="427853"/>
                </a:lnTo>
                <a:lnTo>
                  <a:pt x="3450284" y="433331"/>
                </a:lnTo>
                <a:lnTo>
                  <a:pt x="3392001" y="438582"/>
                </a:lnTo>
                <a:lnTo>
                  <a:pt x="3332110" y="443602"/>
                </a:lnTo>
                <a:lnTo>
                  <a:pt x="3270663" y="448383"/>
                </a:lnTo>
                <a:lnTo>
                  <a:pt x="3207711" y="452920"/>
                </a:lnTo>
                <a:lnTo>
                  <a:pt x="3143305" y="457207"/>
                </a:lnTo>
                <a:lnTo>
                  <a:pt x="3077496" y="461239"/>
                </a:lnTo>
                <a:lnTo>
                  <a:pt x="3010335" y="465008"/>
                </a:lnTo>
                <a:lnTo>
                  <a:pt x="2941873" y="468510"/>
                </a:lnTo>
                <a:lnTo>
                  <a:pt x="2872162" y="471739"/>
                </a:lnTo>
                <a:lnTo>
                  <a:pt x="2801253" y="474688"/>
                </a:lnTo>
                <a:lnTo>
                  <a:pt x="2729197" y="477352"/>
                </a:lnTo>
                <a:lnTo>
                  <a:pt x="2656045" y="479724"/>
                </a:lnTo>
                <a:lnTo>
                  <a:pt x="2581849" y="481799"/>
                </a:lnTo>
                <a:lnTo>
                  <a:pt x="2506659" y="483571"/>
                </a:lnTo>
                <a:lnTo>
                  <a:pt x="2430526" y="485035"/>
                </a:lnTo>
                <a:lnTo>
                  <a:pt x="2353503" y="486183"/>
                </a:lnTo>
                <a:lnTo>
                  <a:pt x="2275640" y="487010"/>
                </a:lnTo>
                <a:lnTo>
                  <a:pt x="2196987" y="487511"/>
                </a:lnTo>
                <a:lnTo>
                  <a:pt x="2117598" y="487680"/>
                </a:lnTo>
                <a:lnTo>
                  <a:pt x="2038208" y="487511"/>
                </a:lnTo>
                <a:lnTo>
                  <a:pt x="1959555" y="487010"/>
                </a:lnTo>
                <a:lnTo>
                  <a:pt x="1881692" y="486183"/>
                </a:lnTo>
                <a:lnTo>
                  <a:pt x="1804669" y="485035"/>
                </a:lnTo>
                <a:lnTo>
                  <a:pt x="1728536" y="483571"/>
                </a:lnTo>
                <a:lnTo>
                  <a:pt x="1653346" y="481799"/>
                </a:lnTo>
                <a:lnTo>
                  <a:pt x="1579150" y="479724"/>
                </a:lnTo>
                <a:lnTo>
                  <a:pt x="1505998" y="477352"/>
                </a:lnTo>
                <a:lnTo>
                  <a:pt x="1433942" y="474688"/>
                </a:lnTo>
                <a:lnTo>
                  <a:pt x="1363033" y="471739"/>
                </a:lnTo>
                <a:lnTo>
                  <a:pt x="1293322" y="468510"/>
                </a:lnTo>
                <a:lnTo>
                  <a:pt x="1224860" y="465008"/>
                </a:lnTo>
                <a:lnTo>
                  <a:pt x="1157699" y="461239"/>
                </a:lnTo>
                <a:lnTo>
                  <a:pt x="1091890" y="457207"/>
                </a:lnTo>
                <a:lnTo>
                  <a:pt x="1027484" y="452920"/>
                </a:lnTo>
                <a:lnTo>
                  <a:pt x="964532" y="448383"/>
                </a:lnTo>
                <a:lnTo>
                  <a:pt x="903085" y="443602"/>
                </a:lnTo>
                <a:lnTo>
                  <a:pt x="843194" y="438582"/>
                </a:lnTo>
                <a:lnTo>
                  <a:pt x="784911" y="433331"/>
                </a:lnTo>
                <a:lnTo>
                  <a:pt x="728287" y="427853"/>
                </a:lnTo>
                <a:lnTo>
                  <a:pt x="673373" y="422155"/>
                </a:lnTo>
                <a:lnTo>
                  <a:pt x="620220" y="416242"/>
                </a:lnTo>
                <a:lnTo>
                  <a:pt x="568879" y="410121"/>
                </a:lnTo>
                <a:lnTo>
                  <a:pt x="519402" y="403797"/>
                </a:lnTo>
                <a:lnTo>
                  <a:pt x="471839" y="397276"/>
                </a:lnTo>
                <a:lnTo>
                  <a:pt x="426242" y="390564"/>
                </a:lnTo>
                <a:lnTo>
                  <a:pt x="382663" y="383667"/>
                </a:lnTo>
                <a:lnTo>
                  <a:pt x="341151" y="376591"/>
                </a:lnTo>
                <a:lnTo>
                  <a:pt x="301759" y="369342"/>
                </a:lnTo>
                <a:lnTo>
                  <a:pt x="229537" y="354348"/>
                </a:lnTo>
                <a:lnTo>
                  <a:pt x="166407" y="338732"/>
                </a:lnTo>
                <a:lnTo>
                  <a:pt x="112778" y="322542"/>
                </a:lnTo>
                <a:lnTo>
                  <a:pt x="69060" y="305824"/>
                </a:lnTo>
                <a:lnTo>
                  <a:pt x="22959" y="279861"/>
                </a:lnTo>
                <a:lnTo>
                  <a:pt x="0" y="243840"/>
                </a:lnTo>
                <a:close/>
              </a:path>
            </a:pathLst>
          </a:custGeom>
          <a:ln w="16764">
            <a:solidFill>
              <a:srgbClr val="FF0000"/>
            </a:solidFill>
          </a:ln>
        </p:spPr>
        <p:txBody>
          <a:bodyPr wrap="square" lIns="0" tIns="0" rIns="0" bIns="0" rtlCol="0"/>
          <a:lstStyle/>
          <a:p/>
        </p:txBody>
      </p:sp>
      <p:sp>
        <p:nvSpPr>
          <p:cNvPr id="13" name="object 13"/>
          <p:cNvSpPr txBox="1"/>
          <p:nvPr/>
        </p:nvSpPr>
        <p:spPr>
          <a:xfrm>
            <a:off x="4178934" y="4190746"/>
            <a:ext cx="2269490" cy="1369060"/>
          </a:xfrm>
          <a:prstGeom prst="rect">
            <a:avLst/>
          </a:prstGeom>
        </p:spPr>
        <p:txBody>
          <a:bodyPr vert="horz" wrap="square" lIns="0" tIns="12065" rIns="0" bIns="0" rtlCol="0">
            <a:spAutoFit/>
          </a:bodyPr>
          <a:lstStyle/>
          <a:p>
            <a:pPr marL="123825">
              <a:lnSpc>
                <a:spcPct val="100000"/>
              </a:lnSpc>
              <a:spcBef>
                <a:spcPts val="95"/>
              </a:spcBef>
            </a:pPr>
            <a:r>
              <a:rPr sz="2800" dirty="0">
                <a:latin typeface="宋体" panose="02010600030101010101" pitchFamily="2" charset="-122"/>
                <a:cs typeface="宋体" panose="02010600030101010101" pitchFamily="2" charset="-122"/>
              </a:rPr>
              <a:t>一</a:t>
            </a:r>
            <a:r>
              <a:rPr sz="2800" spc="-5" dirty="0">
                <a:latin typeface="宋体" panose="02010600030101010101" pitchFamily="2" charset="-122"/>
                <a:cs typeface="宋体" panose="02010600030101010101" pitchFamily="2" charset="-122"/>
              </a:rPr>
              <a:t>般价值</a:t>
            </a:r>
            <a:r>
              <a:rPr sz="2800" dirty="0">
                <a:latin typeface="宋体" panose="02010600030101010101" pitchFamily="2" charset="-122"/>
                <a:cs typeface="宋体" panose="02010600030101010101" pitchFamily="2" charset="-122"/>
              </a:rPr>
              <a:t>形</a:t>
            </a:r>
            <a:r>
              <a:rPr sz="2800" spc="-5" dirty="0">
                <a:latin typeface="宋体" panose="02010600030101010101" pitchFamily="2" charset="-122"/>
                <a:cs typeface="宋体" panose="02010600030101010101" pitchFamily="2" charset="-122"/>
              </a:rPr>
              <a:t>式</a:t>
            </a:r>
            <a:endParaRPr sz="2800">
              <a:latin typeface="宋体" panose="02010600030101010101" pitchFamily="2" charset="-122"/>
              <a:cs typeface="宋体" panose="02010600030101010101" pitchFamily="2" charset="-122"/>
            </a:endParaRPr>
          </a:p>
          <a:p>
            <a:pPr>
              <a:lnSpc>
                <a:spcPct val="100000"/>
              </a:lnSpc>
              <a:spcBef>
                <a:spcPts val="10"/>
              </a:spcBef>
            </a:pPr>
            <a:endParaRPr sz="3350">
              <a:latin typeface="Times New Roman" panose="02020603050405020304"/>
              <a:cs typeface="Times New Roman" panose="02020603050405020304"/>
            </a:endParaRPr>
          </a:p>
          <a:p>
            <a:pPr marL="12700">
              <a:lnSpc>
                <a:spcPct val="100000"/>
              </a:lnSpc>
            </a:pPr>
            <a:r>
              <a:rPr sz="2800" dirty="0">
                <a:latin typeface="宋体" panose="02010600030101010101" pitchFamily="2" charset="-122"/>
                <a:cs typeface="宋体" panose="02010600030101010101" pitchFamily="2" charset="-122"/>
              </a:rPr>
              <a:t>货</a:t>
            </a:r>
            <a:r>
              <a:rPr sz="2800" spc="-5" dirty="0">
                <a:latin typeface="宋体" panose="02010600030101010101" pitchFamily="2" charset="-122"/>
                <a:cs typeface="宋体" panose="02010600030101010101" pitchFamily="2" charset="-122"/>
              </a:rPr>
              <a:t>币形式</a:t>
            </a:r>
            <a:endParaRPr sz="2800">
              <a:latin typeface="宋体" panose="02010600030101010101" pitchFamily="2" charset="-122"/>
              <a:cs typeface="宋体" panose="02010600030101010101" pitchFamily="2" charset="-122"/>
            </a:endParaRPr>
          </a:p>
        </p:txBody>
      </p:sp>
      <p:sp>
        <p:nvSpPr>
          <p:cNvPr id="17" name="object 1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8" name="object 1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4" name="object 14"/>
          <p:cNvSpPr txBox="1"/>
          <p:nvPr/>
        </p:nvSpPr>
        <p:spPr>
          <a:xfrm>
            <a:off x="1031239" y="761479"/>
            <a:ext cx="6964045" cy="2141855"/>
          </a:xfrm>
          <a:prstGeom prst="rect">
            <a:avLst/>
          </a:prstGeom>
        </p:spPr>
        <p:txBody>
          <a:bodyPr vert="horz" wrap="square" lIns="0" tIns="230504" rIns="0" bIns="0" rtlCol="0">
            <a:spAutoFit/>
          </a:bodyPr>
          <a:lstStyle/>
          <a:p>
            <a:pPr marL="12700">
              <a:lnSpc>
                <a:spcPct val="100000"/>
              </a:lnSpc>
              <a:spcBef>
                <a:spcPts val="1815"/>
              </a:spcBef>
            </a:pPr>
            <a:r>
              <a:rPr sz="3200" b="1" dirty="0">
                <a:solidFill>
                  <a:srgbClr val="AA454A"/>
                </a:solidFill>
                <a:latin typeface="微软雅黑" panose="020B0503020204020204" charset="-122"/>
                <a:cs typeface="微软雅黑" panose="020B0503020204020204" charset="-122"/>
              </a:rPr>
              <a:t>（四）价值形式的发展</a:t>
            </a:r>
            <a:r>
              <a:rPr sz="3200" b="1" spc="-15" dirty="0">
                <a:solidFill>
                  <a:srgbClr val="AA454A"/>
                </a:solidFill>
                <a:latin typeface="微软雅黑" panose="020B0503020204020204" charset="-122"/>
                <a:cs typeface="微软雅黑" panose="020B0503020204020204" charset="-122"/>
              </a:rPr>
              <a:t>与</a:t>
            </a:r>
            <a:r>
              <a:rPr sz="3200" b="1" dirty="0">
                <a:solidFill>
                  <a:srgbClr val="AA454A"/>
                </a:solidFill>
                <a:latin typeface="微软雅黑" panose="020B0503020204020204" charset="-122"/>
                <a:cs typeface="微软雅黑" panose="020B0503020204020204" charset="-122"/>
              </a:rPr>
              <a:t>货币</a:t>
            </a:r>
            <a:r>
              <a:rPr sz="3200" b="1" spc="-15" dirty="0">
                <a:solidFill>
                  <a:srgbClr val="AA454A"/>
                </a:solidFill>
                <a:latin typeface="微软雅黑" panose="020B0503020204020204" charset="-122"/>
                <a:cs typeface="微软雅黑" panose="020B0503020204020204" charset="-122"/>
              </a:rPr>
              <a:t>的</a:t>
            </a:r>
            <a:r>
              <a:rPr sz="3200" b="1" dirty="0">
                <a:solidFill>
                  <a:srgbClr val="AA454A"/>
                </a:solidFill>
                <a:latin typeface="微软雅黑" panose="020B0503020204020204" charset="-122"/>
                <a:cs typeface="微软雅黑" panose="020B0503020204020204" charset="-122"/>
              </a:rPr>
              <a:t>产生</a:t>
            </a:r>
            <a:endParaRPr sz="3200" dirty="0">
              <a:latin typeface="微软雅黑" panose="020B0503020204020204" charset="-122"/>
              <a:cs typeface="微软雅黑" panose="020B0503020204020204" charset="-122"/>
            </a:endParaRPr>
          </a:p>
          <a:p>
            <a:pPr marL="267335">
              <a:lnSpc>
                <a:spcPct val="100000"/>
              </a:lnSpc>
              <a:spcBef>
                <a:spcPts val="1490"/>
              </a:spcBef>
            </a:pPr>
            <a:r>
              <a:rPr sz="2800" b="1" dirty="0">
                <a:solidFill>
                  <a:srgbClr val="AA454A"/>
                </a:solidFill>
                <a:latin typeface="微软雅黑" panose="020B0503020204020204" charset="-122"/>
                <a:cs typeface="微软雅黑" panose="020B0503020204020204" charset="-122"/>
              </a:rPr>
              <a:t>1.</a:t>
            </a:r>
            <a:r>
              <a:rPr sz="2800" b="1" spc="-5" dirty="0">
                <a:solidFill>
                  <a:srgbClr val="AA454A"/>
                </a:solidFill>
                <a:latin typeface="微软雅黑" panose="020B0503020204020204" charset="-122"/>
                <a:cs typeface="微软雅黑" panose="020B0503020204020204" charset="-122"/>
              </a:rPr>
              <a:t>价值形式的发展</a:t>
            </a:r>
            <a:endParaRPr sz="2800" dirty="0">
              <a:latin typeface="微软雅黑" panose="020B0503020204020204" charset="-122"/>
              <a:cs typeface="微软雅黑" panose="020B0503020204020204" charset="-122"/>
            </a:endParaRPr>
          </a:p>
          <a:p>
            <a:pPr marL="4462780">
              <a:lnSpc>
                <a:spcPct val="100000"/>
              </a:lnSpc>
              <a:spcBef>
                <a:spcPts val="2895"/>
              </a:spcBef>
            </a:pPr>
            <a:r>
              <a:rPr sz="2800" dirty="0">
                <a:latin typeface="宋体" panose="02010600030101010101" pitchFamily="2" charset="-122"/>
                <a:cs typeface="宋体" panose="02010600030101010101" pitchFamily="2" charset="-122"/>
              </a:rPr>
              <a:t>简</a:t>
            </a:r>
            <a:r>
              <a:rPr sz="2800" spc="-5" dirty="0">
                <a:latin typeface="宋体" panose="02010600030101010101" pitchFamily="2" charset="-122"/>
                <a:cs typeface="宋体" panose="02010600030101010101" pitchFamily="2" charset="-122"/>
              </a:rPr>
              <a:t>单的价</a:t>
            </a:r>
            <a:r>
              <a:rPr sz="2800" dirty="0">
                <a:latin typeface="宋体" panose="02010600030101010101" pitchFamily="2" charset="-122"/>
                <a:cs typeface="宋体" panose="02010600030101010101" pitchFamily="2" charset="-122"/>
              </a:rPr>
              <a:t>值</a:t>
            </a:r>
            <a:r>
              <a:rPr sz="2800" spc="-5" dirty="0">
                <a:latin typeface="宋体" panose="02010600030101010101" pitchFamily="2" charset="-122"/>
                <a:cs typeface="宋体" panose="02010600030101010101" pitchFamily="2" charset="-122"/>
              </a:rPr>
              <a:t>形式</a:t>
            </a:r>
            <a:endParaRPr sz="2800" dirty="0">
              <a:latin typeface="宋体" panose="02010600030101010101" pitchFamily="2" charset="-122"/>
              <a:cs typeface="宋体" panose="02010600030101010101" pitchFamily="2" charset="-122"/>
            </a:endParaRPr>
          </a:p>
        </p:txBody>
      </p:sp>
      <p:sp>
        <p:nvSpPr>
          <p:cNvPr id="15" name="object 15"/>
          <p:cNvSpPr txBox="1"/>
          <p:nvPr/>
        </p:nvSpPr>
        <p:spPr>
          <a:xfrm>
            <a:off x="1278382" y="3117875"/>
            <a:ext cx="1800860" cy="1049655"/>
          </a:xfrm>
          <a:prstGeom prst="rect">
            <a:avLst/>
          </a:prstGeom>
        </p:spPr>
        <p:txBody>
          <a:bodyPr vert="horz" wrap="square" lIns="0" tIns="12700" rIns="0" bIns="0" rtlCol="0">
            <a:spAutoFit/>
          </a:bodyPr>
          <a:lstStyle/>
          <a:p>
            <a:pPr marL="12700" marR="5080">
              <a:lnSpc>
                <a:spcPct val="120000"/>
              </a:lnSpc>
              <a:spcBef>
                <a:spcPts val="100"/>
              </a:spcBef>
            </a:pPr>
            <a:r>
              <a:rPr sz="2800" spc="-5" dirty="0">
                <a:latin typeface="微软雅黑" panose="020B0503020204020204" charset="-122"/>
                <a:cs typeface="微软雅黑" panose="020B0503020204020204" charset="-122"/>
              </a:rPr>
              <a:t>商品价值的 表现形式</a:t>
            </a:r>
            <a:endParaRPr sz="2800">
              <a:latin typeface="微软雅黑" panose="020B0503020204020204" charset="-122"/>
              <a:cs typeface="微软雅黑" panose="020B0503020204020204" charset="-122"/>
            </a:endParaRPr>
          </a:p>
        </p:txBody>
      </p:sp>
      <p:sp>
        <p:nvSpPr>
          <p:cNvPr id="16" name="object 16"/>
          <p:cNvSpPr txBox="1">
            <a:spLocks noGrp="1"/>
          </p:cNvSpPr>
          <p:nvPr>
            <p:ph type="title"/>
          </p:nvPr>
        </p:nvSpPr>
        <p:spPr>
          <a:xfrm>
            <a:off x="614680" y="62865"/>
            <a:ext cx="529399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500888" y="4121277"/>
            <a:ext cx="4350385"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微软雅黑" panose="020B0503020204020204" charset="-122"/>
                <a:cs typeface="微软雅黑" panose="020B0503020204020204" charset="-122"/>
              </a:rPr>
              <a:t>1只羊的价值表现为2把斧子</a:t>
            </a:r>
            <a:endParaRPr sz="28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615315" y="1031240"/>
            <a:ext cx="8505190" cy="443230"/>
          </a:xfrm>
          <a:prstGeom prst="rect">
            <a:avLst/>
          </a:prstGeom>
        </p:spPr>
        <p:txBody>
          <a:bodyPr vert="horz" wrap="square" lIns="0" tIns="12700" rIns="0" bIns="0" rtlCol="0">
            <a:spAutoFit/>
          </a:bodyPr>
          <a:lstStyle/>
          <a:p>
            <a:pPr marL="12700">
              <a:lnSpc>
                <a:spcPct val="100000"/>
              </a:lnSpc>
              <a:spcBef>
                <a:spcPts val="100"/>
              </a:spcBef>
            </a:pPr>
            <a:r>
              <a:rPr sz="2800" dirty="0"/>
              <a:t>第</a:t>
            </a:r>
            <a:r>
              <a:rPr sz="2800" spc="10" dirty="0"/>
              <a:t>一</a:t>
            </a:r>
            <a:r>
              <a:rPr sz="2800" dirty="0"/>
              <a:t>阶段：简</a:t>
            </a:r>
            <a:r>
              <a:rPr sz="2800" spc="5" dirty="0"/>
              <a:t>单</a:t>
            </a:r>
            <a:r>
              <a:rPr sz="2800" spc="-5" dirty="0"/>
              <a:t>的、偶然的价值形式</a:t>
            </a:r>
            <a:endParaRPr sz="2800" spc="-5" dirty="0"/>
          </a:p>
        </p:txBody>
      </p:sp>
      <p:sp>
        <p:nvSpPr>
          <p:cNvPr id="7" name="object 7"/>
          <p:cNvSpPr/>
          <p:nvPr/>
        </p:nvSpPr>
        <p:spPr>
          <a:xfrm>
            <a:off x="1826895" y="3008630"/>
            <a:ext cx="1457325" cy="147320"/>
          </a:xfrm>
          <a:custGeom>
            <a:avLst/>
            <a:gdLst/>
            <a:ahLst/>
            <a:cxnLst/>
            <a:rect l="l" t="t" r="r" b="b"/>
            <a:pathLst>
              <a:path w="3453765" h="173989">
                <a:moveTo>
                  <a:pt x="173735" y="0"/>
                </a:moveTo>
                <a:lnTo>
                  <a:pt x="0" y="86867"/>
                </a:lnTo>
                <a:lnTo>
                  <a:pt x="173735" y="173736"/>
                </a:lnTo>
                <a:lnTo>
                  <a:pt x="173735" y="115824"/>
                </a:lnTo>
                <a:lnTo>
                  <a:pt x="144779" y="115824"/>
                </a:lnTo>
                <a:lnTo>
                  <a:pt x="144779" y="57912"/>
                </a:lnTo>
                <a:lnTo>
                  <a:pt x="173735" y="57912"/>
                </a:lnTo>
                <a:lnTo>
                  <a:pt x="173735" y="0"/>
                </a:lnTo>
                <a:close/>
              </a:path>
              <a:path w="3453765" h="173989">
                <a:moveTo>
                  <a:pt x="3279647" y="0"/>
                </a:moveTo>
                <a:lnTo>
                  <a:pt x="3279647" y="173736"/>
                </a:lnTo>
                <a:lnTo>
                  <a:pt x="3395471" y="115824"/>
                </a:lnTo>
                <a:lnTo>
                  <a:pt x="3308603" y="115824"/>
                </a:lnTo>
                <a:lnTo>
                  <a:pt x="3308603" y="57912"/>
                </a:lnTo>
                <a:lnTo>
                  <a:pt x="3395472" y="57912"/>
                </a:lnTo>
                <a:lnTo>
                  <a:pt x="3279647" y="0"/>
                </a:lnTo>
                <a:close/>
              </a:path>
              <a:path w="3453765" h="173989">
                <a:moveTo>
                  <a:pt x="173735" y="57912"/>
                </a:moveTo>
                <a:lnTo>
                  <a:pt x="144779" y="57912"/>
                </a:lnTo>
                <a:lnTo>
                  <a:pt x="144779" y="115824"/>
                </a:lnTo>
                <a:lnTo>
                  <a:pt x="173735" y="115824"/>
                </a:lnTo>
                <a:lnTo>
                  <a:pt x="173735" y="57912"/>
                </a:lnTo>
                <a:close/>
              </a:path>
              <a:path w="3453765" h="173989">
                <a:moveTo>
                  <a:pt x="3279647" y="57912"/>
                </a:moveTo>
                <a:lnTo>
                  <a:pt x="173735" y="57912"/>
                </a:lnTo>
                <a:lnTo>
                  <a:pt x="173735" y="115824"/>
                </a:lnTo>
                <a:lnTo>
                  <a:pt x="3279647" y="115824"/>
                </a:lnTo>
                <a:lnTo>
                  <a:pt x="3279647" y="57912"/>
                </a:lnTo>
                <a:close/>
              </a:path>
              <a:path w="3453765" h="173989">
                <a:moveTo>
                  <a:pt x="3395472" y="57912"/>
                </a:moveTo>
                <a:lnTo>
                  <a:pt x="3308603" y="57912"/>
                </a:lnTo>
                <a:lnTo>
                  <a:pt x="3308603" y="115824"/>
                </a:lnTo>
                <a:lnTo>
                  <a:pt x="3395471" y="115824"/>
                </a:lnTo>
                <a:lnTo>
                  <a:pt x="3453384" y="86867"/>
                </a:lnTo>
                <a:lnTo>
                  <a:pt x="3395472" y="57912"/>
                </a:lnTo>
                <a:close/>
              </a:path>
            </a:pathLst>
          </a:custGeom>
          <a:solidFill>
            <a:srgbClr val="1F487C"/>
          </a:solidFill>
        </p:spPr>
        <p:txBody>
          <a:bodyPr wrap="square" lIns="0" tIns="0" rIns="0" bIns="0" rtlCol="0"/>
          <a:lstStyle/>
          <a:p/>
        </p:txBody>
      </p:sp>
      <p:sp>
        <p:nvSpPr>
          <p:cNvPr id="8" name="object 8"/>
          <p:cNvSpPr txBox="1"/>
          <p:nvPr/>
        </p:nvSpPr>
        <p:spPr>
          <a:xfrm>
            <a:off x="2240280" y="2583180"/>
            <a:ext cx="396875" cy="997585"/>
          </a:xfrm>
          <a:prstGeom prst="rect">
            <a:avLst/>
          </a:prstGeom>
        </p:spPr>
        <p:txBody>
          <a:bodyPr vert="horz" wrap="square" lIns="0" tIns="12700" rIns="0" bIns="0" rtlCol="0">
            <a:spAutoFit/>
          </a:bodyPr>
          <a:lstStyle/>
          <a:p>
            <a:pPr marL="12700">
              <a:lnSpc>
                <a:spcPct val="100000"/>
              </a:lnSpc>
              <a:spcBef>
                <a:spcPts val="100"/>
              </a:spcBef>
            </a:pPr>
            <a:r>
              <a:rPr sz="3200" dirty="0">
                <a:latin typeface="PMingLiU" panose="02020500000000000000" charset="-120"/>
                <a:cs typeface="PMingLiU" panose="02020500000000000000" charset="-120"/>
              </a:rPr>
              <a:t>交换</a:t>
            </a:r>
            <a:endParaRPr sz="3200" dirty="0">
              <a:latin typeface="PMingLiU" panose="02020500000000000000" charset="-120"/>
              <a:cs typeface="PMingLiU" panose="02020500000000000000" charset="-120"/>
            </a:endParaRPr>
          </a:p>
        </p:txBody>
      </p:sp>
      <p:sp>
        <p:nvSpPr>
          <p:cNvPr id="9" name="object 9"/>
          <p:cNvSpPr/>
          <p:nvPr/>
        </p:nvSpPr>
        <p:spPr>
          <a:xfrm>
            <a:off x="313055" y="2363470"/>
            <a:ext cx="1412240" cy="1298575"/>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3542665" y="2444115"/>
            <a:ext cx="1087120" cy="1136650"/>
          </a:xfrm>
          <a:prstGeom prst="rect">
            <a:avLst/>
          </a:prstGeom>
          <a:blipFill>
            <a:blip r:embed="rId3" cstate="print"/>
            <a:stretch>
              <a:fillRect/>
            </a:stretch>
          </a:blipFill>
        </p:spPr>
        <p:txBody>
          <a:bodyPr wrap="square" lIns="0" tIns="0" rIns="0" bIns="0" rtlCol="0"/>
          <a:lstStyle/>
          <a:p/>
        </p:txBody>
      </p:sp>
      <p:sp>
        <p:nvSpPr>
          <p:cNvPr id="12" name="object 12"/>
          <p:cNvSpPr txBox="1"/>
          <p:nvPr/>
        </p:nvSpPr>
        <p:spPr>
          <a:xfrm>
            <a:off x="615315" y="63500"/>
            <a:ext cx="560070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一、商品经济的形成和</a:t>
            </a:r>
            <a:r>
              <a:rPr sz="3200" b="1" spc="-15" dirty="0">
                <a:solidFill>
                  <a:srgbClr val="FFFFFF"/>
                </a:solidFill>
                <a:latin typeface="Microsoft JhengHei" panose="020B0604030504040204" charset="-120"/>
                <a:cs typeface="Microsoft JhengHei" panose="020B0604030504040204" charset="-120"/>
              </a:rPr>
              <a:t>发</a:t>
            </a:r>
            <a:r>
              <a:rPr sz="3200" b="1" dirty="0">
                <a:solidFill>
                  <a:srgbClr val="FFFFFF"/>
                </a:solidFill>
                <a:latin typeface="Microsoft JhengHei" panose="020B0604030504040204" charset="-120"/>
                <a:cs typeface="Microsoft JhengHei" panose="020B0604030504040204" charset="-120"/>
              </a:rPr>
              <a:t>展</a:t>
            </a:r>
            <a:endParaRPr sz="3200">
              <a:latin typeface="Microsoft JhengHei" panose="020B0604030504040204" charset="-120"/>
              <a:cs typeface="Microsoft JhengHei" panose="020B0604030504040204" charset="-120"/>
            </a:endParaRPr>
          </a:p>
        </p:txBody>
      </p:sp>
      <p:sp>
        <p:nvSpPr>
          <p:cNvPr id="15" name="object 7"/>
          <p:cNvSpPr txBox="1"/>
          <p:nvPr/>
        </p:nvSpPr>
        <p:spPr>
          <a:xfrm>
            <a:off x="6042660" y="5678170"/>
            <a:ext cx="6111240" cy="443230"/>
          </a:xfrm>
          <a:prstGeom prst="rect">
            <a:avLst/>
          </a:prstGeom>
        </p:spPr>
        <p:txBody>
          <a:bodyPr vert="horz" wrap="square" lIns="0" tIns="12700" rIns="0" bIns="0" rtlCol="0">
            <a:spAutoFit/>
          </a:bodyPr>
          <a:lstStyle/>
          <a:p>
            <a:pPr marL="12700">
              <a:lnSpc>
                <a:spcPct val="100000"/>
              </a:lnSpc>
              <a:spcBef>
                <a:spcPts val="100"/>
              </a:spcBef>
            </a:pPr>
            <a:r>
              <a:rPr sz="2800" b="1" dirty="0">
                <a:latin typeface="Microsoft JhengHei" panose="020B0604030504040204" charset="-120"/>
                <a:cs typeface="Microsoft JhengHei" panose="020B0604030504040204" charset="-120"/>
              </a:rPr>
              <a:t>第</a:t>
            </a:r>
            <a:r>
              <a:rPr sz="2800" b="1" spc="10" dirty="0">
                <a:latin typeface="Microsoft JhengHei" panose="020B0604030504040204" charset="-120"/>
                <a:cs typeface="Microsoft JhengHei" panose="020B0604030504040204" charset="-120"/>
              </a:rPr>
              <a:t>二</a:t>
            </a:r>
            <a:r>
              <a:rPr sz="2800" b="1" dirty="0">
                <a:latin typeface="Microsoft JhengHei" panose="020B0604030504040204" charset="-120"/>
                <a:cs typeface="Microsoft JhengHei" panose="020B0604030504040204" charset="-120"/>
              </a:rPr>
              <a:t>阶段：总</a:t>
            </a:r>
            <a:r>
              <a:rPr sz="2800" b="1" spc="5" dirty="0">
                <a:latin typeface="Microsoft JhengHei" panose="020B0604030504040204" charset="-120"/>
                <a:cs typeface="Microsoft JhengHei" panose="020B0604030504040204" charset="-120"/>
              </a:rPr>
              <a:t>和</a:t>
            </a:r>
            <a:r>
              <a:rPr sz="2800" b="1" spc="-5" dirty="0">
                <a:latin typeface="Microsoft JhengHei" panose="020B0604030504040204" charset="-120"/>
                <a:cs typeface="Microsoft JhengHei" panose="020B0604030504040204" charset="-120"/>
              </a:rPr>
              <a:t>的、扩大的价值形式</a:t>
            </a:r>
            <a:endParaRPr sz="2800">
              <a:latin typeface="微软雅黑" panose="020B0503020204020204" charset="-122"/>
              <a:cs typeface="微软雅黑" panose="020B0503020204020204" charset="-122"/>
            </a:endParaRPr>
          </a:p>
        </p:txBody>
      </p:sp>
      <p:sp>
        <p:nvSpPr>
          <p:cNvPr id="16" name="object 8"/>
          <p:cNvSpPr txBox="1"/>
          <p:nvPr/>
        </p:nvSpPr>
        <p:spPr>
          <a:xfrm>
            <a:off x="5581015" y="1619250"/>
            <a:ext cx="6341110" cy="3759200"/>
          </a:xfrm>
          <a:prstGeom prst="rect">
            <a:avLst/>
          </a:prstGeom>
        </p:spPr>
        <p:txBody>
          <a:bodyPr vert="horz" wrap="square" lIns="0" tIns="157480" rIns="0" bIns="0" rtlCol="0">
            <a:spAutoFit/>
          </a:bodyPr>
          <a:lstStyle/>
          <a:p>
            <a:pPr marL="3803015" algn="l">
              <a:lnSpc>
                <a:spcPct val="100000"/>
              </a:lnSpc>
              <a:spcBef>
                <a:spcPts val="2555"/>
              </a:spcBef>
            </a:pPr>
            <a:r>
              <a:rPr sz="2800" b="1" spc="-340" dirty="0">
                <a:latin typeface="微软雅黑" panose="020B0503020204020204" charset="-122"/>
                <a:cs typeface="微软雅黑" panose="020B0503020204020204" charset="-122"/>
                <a:sym typeface="+mn-ea"/>
              </a:rPr>
              <a:t>=2</a:t>
            </a:r>
            <a:r>
              <a:rPr sz="2800" b="1" spc="5" dirty="0">
                <a:latin typeface="微软雅黑" panose="020B0503020204020204" charset="-122"/>
                <a:cs typeface="微软雅黑" panose="020B0503020204020204" charset="-122"/>
                <a:sym typeface="+mn-ea"/>
              </a:rPr>
              <a:t>把斧子</a:t>
            </a:r>
            <a:endParaRPr sz="2800" b="1" spc="5" dirty="0">
              <a:latin typeface="微软雅黑" panose="020B0503020204020204" charset="-122"/>
              <a:cs typeface="微软雅黑" panose="020B0503020204020204" charset="-122"/>
              <a:sym typeface="+mn-ea"/>
            </a:endParaRPr>
          </a:p>
          <a:p>
            <a:pPr marL="3803015" algn="l">
              <a:lnSpc>
                <a:spcPct val="100000"/>
              </a:lnSpc>
              <a:spcBef>
                <a:spcPts val="2555"/>
              </a:spcBef>
            </a:pPr>
            <a:r>
              <a:rPr sz="2800" b="1" spc="-335" dirty="0">
                <a:latin typeface="微软雅黑" panose="020B0503020204020204" charset="-122"/>
                <a:cs typeface="微软雅黑" panose="020B0503020204020204" charset="-122"/>
                <a:sym typeface="+mn-ea"/>
              </a:rPr>
              <a:t>=3</a:t>
            </a:r>
            <a:r>
              <a:rPr sz="2800" b="1" dirty="0">
                <a:latin typeface="微软雅黑" panose="020B0503020204020204" charset="-122"/>
                <a:cs typeface="微软雅黑" panose="020B0503020204020204" charset="-122"/>
                <a:sym typeface="+mn-ea"/>
              </a:rPr>
              <a:t>公斤茶叶</a:t>
            </a:r>
            <a:endParaRPr sz="2800" b="1" spc="-360" dirty="0">
              <a:latin typeface="微软雅黑" panose="020B0503020204020204" charset="-122"/>
              <a:cs typeface="微软雅黑" panose="020B0503020204020204" charset="-122"/>
            </a:endParaRPr>
          </a:p>
          <a:p>
            <a:pPr marL="2932430" algn="l">
              <a:lnSpc>
                <a:spcPct val="100000"/>
              </a:lnSpc>
              <a:spcBef>
                <a:spcPts val="1240"/>
              </a:spcBef>
            </a:pPr>
            <a:r>
              <a:rPr sz="2800" b="1" spc="-360" dirty="0">
                <a:latin typeface="微软雅黑" panose="020B0503020204020204" charset="-122"/>
                <a:cs typeface="微软雅黑" panose="020B0503020204020204" charset="-122"/>
              </a:rPr>
              <a:t>              =20</a:t>
            </a:r>
            <a:r>
              <a:rPr sz="2800" b="1" dirty="0">
                <a:latin typeface="微软雅黑" panose="020B0503020204020204" charset="-122"/>
                <a:cs typeface="微软雅黑" panose="020B0503020204020204" charset="-122"/>
              </a:rPr>
              <a:t>公斤</a:t>
            </a:r>
            <a:r>
              <a:rPr sz="2800" b="1" spc="-5" dirty="0">
                <a:latin typeface="微软雅黑" panose="020B0503020204020204" charset="-122"/>
                <a:cs typeface="微软雅黑" panose="020B0503020204020204" charset="-122"/>
              </a:rPr>
              <a:t>小麦</a:t>
            </a:r>
            <a:endParaRPr sz="2800">
              <a:latin typeface="微软雅黑" panose="020B0503020204020204" charset="-122"/>
              <a:cs typeface="微软雅黑" panose="020B0503020204020204" charset="-122"/>
            </a:endParaRPr>
          </a:p>
          <a:p>
            <a:pPr marL="2939415" algn="l">
              <a:lnSpc>
                <a:spcPct val="100000"/>
              </a:lnSpc>
              <a:spcBef>
                <a:spcPts val="1140"/>
              </a:spcBef>
            </a:pPr>
            <a:r>
              <a:rPr sz="2800" b="1" spc="-340" dirty="0">
                <a:latin typeface="微软雅黑" panose="020B0503020204020204" charset="-122"/>
                <a:cs typeface="微软雅黑" panose="020B0503020204020204" charset="-122"/>
              </a:rPr>
              <a:t>              =1</a:t>
            </a:r>
            <a:r>
              <a:rPr sz="2800" b="1" spc="5" dirty="0">
                <a:latin typeface="微软雅黑" panose="020B0503020204020204" charset="-122"/>
                <a:cs typeface="微软雅黑" panose="020B0503020204020204" charset="-122"/>
              </a:rPr>
              <a:t>分黄金</a:t>
            </a:r>
            <a:endParaRPr sz="2800">
              <a:latin typeface="微软雅黑" panose="020B0503020204020204" charset="-122"/>
              <a:cs typeface="微软雅黑" panose="020B0503020204020204" charset="-122"/>
            </a:endParaRPr>
          </a:p>
          <a:p>
            <a:pPr marL="2939415" algn="l">
              <a:lnSpc>
                <a:spcPct val="100000"/>
              </a:lnSpc>
              <a:spcBef>
                <a:spcPts val="1140"/>
              </a:spcBef>
            </a:pPr>
            <a:r>
              <a:rPr sz="2800" b="1" spc="-265" dirty="0">
                <a:latin typeface="微软雅黑" panose="020B0503020204020204" charset="-122"/>
                <a:cs typeface="微软雅黑" panose="020B0503020204020204" charset="-122"/>
              </a:rPr>
              <a:t>             =</a:t>
            </a:r>
            <a:r>
              <a:rPr sz="2800" b="1" spc="5" dirty="0">
                <a:latin typeface="微软雅黑" panose="020B0503020204020204" charset="-122"/>
                <a:cs typeface="微软雅黑" panose="020B0503020204020204" charset="-122"/>
              </a:rPr>
              <a:t>其他商品</a:t>
            </a:r>
            <a:endParaRPr sz="2800">
              <a:latin typeface="微软雅黑" panose="020B0503020204020204" charset="-122"/>
              <a:cs typeface="微软雅黑" panose="020B0503020204020204" charset="-122"/>
            </a:endParaRPr>
          </a:p>
          <a:p>
            <a:pPr marL="12700">
              <a:lnSpc>
                <a:spcPct val="100000"/>
              </a:lnSpc>
              <a:spcBef>
                <a:spcPts val="2330"/>
              </a:spcBef>
            </a:pPr>
            <a:r>
              <a:rPr sz="2400" spc="-5" dirty="0">
                <a:latin typeface="微软雅黑" panose="020B0503020204020204" charset="-122"/>
                <a:cs typeface="微软雅黑" panose="020B0503020204020204" charset="-122"/>
              </a:rPr>
              <a:t>一种</a:t>
            </a:r>
            <a:r>
              <a:rPr sz="2400" spc="-10" dirty="0">
                <a:latin typeface="微软雅黑" panose="020B0503020204020204" charset="-122"/>
                <a:cs typeface="微软雅黑" panose="020B0503020204020204" charset="-122"/>
              </a:rPr>
              <a:t>商</a:t>
            </a:r>
            <a:r>
              <a:rPr sz="2400" spc="-5" dirty="0">
                <a:latin typeface="微软雅黑" panose="020B0503020204020204" charset="-122"/>
                <a:cs typeface="微软雅黑" panose="020B0503020204020204" charset="-122"/>
              </a:rPr>
              <a:t>品的价值可以</a:t>
            </a:r>
            <a:r>
              <a:rPr sz="2400" spc="-10" dirty="0">
                <a:latin typeface="微软雅黑" panose="020B0503020204020204" charset="-122"/>
                <a:cs typeface="微软雅黑" panose="020B0503020204020204" charset="-122"/>
              </a:rPr>
              <a:t>通</a:t>
            </a:r>
            <a:r>
              <a:rPr sz="2400" spc="-5" dirty="0">
                <a:latin typeface="微软雅黑" panose="020B0503020204020204" charset="-122"/>
                <a:cs typeface="微软雅黑" panose="020B0503020204020204" charset="-122"/>
              </a:rPr>
              <a:t>过许多种商</a:t>
            </a:r>
            <a:r>
              <a:rPr sz="2400" spc="5" dirty="0">
                <a:latin typeface="微软雅黑" panose="020B0503020204020204" charset="-122"/>
                <a:cs typeface="微软雅黑" panose="020B0503020204020204" charset="-122"/>
              </a:rPr>
              <a:t>品</a:t>
            </a:r>
            <a:r>
              <a:rPr sz="2400" spc="-5" dirty="0">
                <a:latin typeface="微软雅黑" panose="020B0503020204020204" charset="-122"/>
                <a:cs typeface="微软雅黑" panose="020B0503020204020204" charset="-122"/>
              </a:rPr>
              <a:t>表现</a:t>
            </a:r>
            <a:r>
              <a:rPr sz="2400" spc="5" dirty="0">
                <a:latin typeface="微软雅黑" panose="020B0503020204020204" charset="-122"/>
                <a:cs typeface="微软雅黑" panose="020B0503020204020204" charset="-122"/>
              </a:rPr>
              <a:t>出来</a:t>
            </a:r>
            <a:endParaRPr sz="2400" spc="5" dirty="0">
              <a:latin typeface="微软雅黑" panose="020B0503020204020204" charset="-122"/>
              <a:cs typeface="微软雅黑" panose="020B0503020204020204" charset="-122"/>
            </a:endParaRPr>
          </a:p>
        </p:txBody>
      </p:sp>
      <p:sp>
        <p:nvSpPr>
          <p:cNvPr id="17" name="object 9"/>
          <p:cNvSpPr txBox="1"/>
          <p:nvPr/>
        </p:nvSpPr>
        <p:spPr>
          <a:xfrm>
            <a:off x="6862444" y="3008629"/>
            <a:ext cx="1263015" cy="442595"/>
          </a:xfrm>
          <a:prstGeom prst="rect">
            <a:avLst/>
          </a:prstGeom>
        </p:spPr>
        <p:txBody>
          <a:bodyPr vert="horz" wrap="square" lIns="0" tIns="12065" rIns="0" bIns="0" rtlCol="0">
            <a:spAutoFit/>
          </a:bodyPr>
          <a:lstStyle/>
          <a:p>
            <a:pPr marL="12700">
              <a:lnSpc>
                <a:spcPct val="100000"/>
              </a:lnSpc>
              <a:spcBef>
                <a:spcPts val="95"/>
              </a:spcBef>
            </a:pPr>
            <a:r>
              <a:rPr sz="2800" b="1" spc="-415" dirty="0">
                <a:latin typeface="微软雅黑" panose="020B0503020204020204" charset="-122"/>
                <a:cs typeface="微软雅黑" panose="020B0503020204020204" charset="-122"/>
              </a:rPr>
              <a:t>1</a:t>
            </a:r>
            <a:r>
              <a:rPr sz="2800" b="1" spc="5" dirty="0">
                <a:latin typeface="微软雅黑" panose="020B0503020204020204" charset="-122"/>
                <a:cs typeface="微软雅黑" panose="020B0503020204020204" charset="-122"/>
              </a:rPr>
              <a:t>只羊</a:t>
            </a:r>
            <a:endParaRPr sz="2800">
              <a:latin typeface="微软雅黑" panose="020B0503020204020204" charset="-122"/>
              <a:cs typeface="微软雅黑" panose="020B0503020204020204" charset="-122"/>
            </a:endParaRPr>
          </a:p>
        </p:txBody>
      </p:sp>
      <p:sp>
        <p:nvSpPr>
          <p:cNvPr id="18" name="object 6"/>
          <p:cNvSpPr/>
          <p:nvPr/>
        </p:nvSpPr>
        <p:spPr>
          <a:xfrm>
            <a:off x="8387079" y="1990724"/>
            <a:ext cx="609600" cy="2438400"/>
          </a:xfrm>
          <a:custGeom>
            <a:avLst/>
            <a:gdLst/>
            <a:ahLst/>
            <a:cxnLst/>
            <a:rect l="l" t="t" r="r" b="b"/>
            <a:pathLst>
              <a:path w="609600" h="2438400">
                <a:moveTo>
                  <a:pt x="609600" y="2438400"/>
                </a:moveTo>
                <a:lnTo>
                  <a:pt x="560174" y="2434854"/>
                </a:lnTo>
                <a:lnTo>
                  <a:pt x="513283" y="2424589"/>
                </a:lnTo>
                <a:lnTo>
                  <a:pt x="469553" y="2408163"/>
                </a:lnTo>
                <a:lnTo>
                  <a:pt x="429615" y="2386132"/>
                </a:lnTo>
                <a:lnTo>
                  <a:pt x="394096" y="2359056"/>
                </a:lnTo>
                <a:lnTo>
                  <a:pt x="363626" y="2327492"/>
                </a:lnTo>
                <a:lnTo>
                  <a:pt x="338832" y="2291997"/>
                </a:lnTo>
                <a:lnTo>
                  <a:pt x="320344" y="2253130"/>
                </a:lnTo>
                <a:lnTo>
                  <a:pt x="308790" y="2211448"/>
                </a:lnTo>
                <a:lnTo>
                  <a:pt x="304800" y="2167509"/>
                </a:lnTo>
                <a:lnTo>
                  <a:pt x="304800" y="1490091"/>
                </a:lnTo>
                <a:lnTo>
                  <a:pt x="300809" y="1446151"/>
                </a:lnTo>
                <a:lnTo>
                  <a:pt x="289255" y="1404469"/>
                </a:lnTo>
                <a:lnTo>
                  <a:pt x="270767" y="1365602"/>
                </a:lnTo>
                <a:lnTo>
                  <a:pt x="245973" y="1330107"/>
                </a:lnTo>
                <a:lnTo>
                  <a:pt x="215503" y="1298543"/>
                </a:lnTo>
                <a:lnTo>
                  <a:pt x="179984" y="1271467"/>
                </a:lnTo>
                <a:lnTo>
                  <a:pt x="140046" y="1249436"/>
                </a:lnTo>
                <a:lnTo>
                  <a:pt x="96316" y="1233010"/>
                </a:lnTo>
                <a:lnTo>
                  <a:pt x="49425" y="1222745"/>
                </a:lnTo>
                <a:lnTo>
                  <a:pt x="0" y="1219200"/>
                </a:lnTo>
                <a:lnTo>
                  <a:pt x="49425" y="1215654"/>
                </a:lnTo>
                <a:lnTo>
                  <a:pt x="96316" y="1205389"/>
                </a:lnTo>
                <a:lnTo>
                  <a:pt x="140046" y="1188963"/>
                </a:lnTo>
                <a:lnTo>
                  <a:pt x="179984" y="1166932"/>
                </a:lnTo>
                <a:lnTo>
                  <a:pt x="215503" y="1139856"/>
                </a:lnTo>
                <a:lnTo>
                  <a:pt x="245973" y="1108292"/>
                </a:lnTo>
                <a:lnTo>
                  <a:pt x="270767" y="1072797"/>
                </a:lnTo>
                <a:lnTo>
                  <a:pt x="289255" y="1033930"/>
                </a:lnTo>
                <a:lnTo>
                  <a:pt x="300809" y="992248"/>
                </a:lnTo>
                <a:lnTo>
                  <a:pt x="304800" y="948309"/>
                </a:lnTo>
                <a:lnTo>
                  <a:pt x="304800" y="270890"/>
                </a:lnTo>
                <a:lnTo>
                  <a:pt x="308790" y="226951"/>
                </a:lnTo>
                <a:lnTo>
                  <a:pt x="320344" y="185269"/>
                </a:lnTo>
                <a:lnTo>
                  <a:pt x="338832" y="146402"/>
                </a:lnTo>
                <a:lnTo>
                  <a:pt x="363626" y="110907"/>
                </a:lnTo>
                <a:lnTo>
                  <a:pt x="394096" y="79343"/>
                </a:lnTo>
                <a:lnTo>
                  <a:pt x="429615" y="52267"/>
                </a:lnTo>
                <a:lnTo>
                  <a:pt x="469553" y="30236"/>
                </a:lnTo>
                <a:lnTo>
                  <a:pt x="513283" y="13810"/>
                </a:lnTo>
                <a:lnTo>
                  <a:pt x="560174" y="3545"/>
                </a:lnTo>
                <a:lnTo>
                  <a:pt x="609600" y="0"/>
                </a:lnTo>
              </a:path>
            </a:pathLst>
          </a:custGeom>
          <a:ln w="38100">
            <a:solidFill>
              <a:srgbClr val="1F487C"/>
            </a:solidFill>
          </a:ln>
        </p:spPr>
        <p:txBody>
          <a:bodyPr wrap="square" lIns="0" tIns="0" rIns="0" bIns="0" rtlCol="0"/>
          <a:lstStyl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492125" y="4869180"/>
            <a:ext cx="3840480" cy="750570"/>
          </a:xfrm>
          <a:prstGeom prst="rect">
            <a:avLst/>
          </a:prstGeom>
        </p:spPr>
        <p:txBody>
          <a:bodyPr vert="horz" wrap="square" lIns="0" tIns="12065" rIns="0" bIns="0" rtlCol="0">
            <a:spAutoFit/>
          </a:bodyPr>
          <a:lstStyle/>
          <a:p>
            <a:pPr marL="12700">
              <a:lnSpc>
                <a:spcPct val="100000"/>
              </a:lnSpc>
              <a:spcBef>
                <a:spcPts val="95"/>
              </a:spcBef>
            </a:pPr>
            <a:r>
              <a:rPr sz="2400" spc="-5" dirty="0">
                <a:latin typeface="微软雅黑" panose="020B0503020204020204" charset="-122"/>
                <a:cs typeface="微软雅黑" panose="020B0503020204020204" charset="-122"/>
              </a:rPr>
              <a:t>一切</a:t>
            </a:r>
            <a:r>
              <a:rPr sz="2400" spc="-10" dirty="0">
                <a:latin typeface="微软雅黑" panose="020B0503020204020204" charset="-122"/>
                <a:cs typeface="微软雅黑" panose="020B0503020204020204" charset="-122"/>
              </a:rPr>
              <a:t>商</a:t>
            </a:r>
            <a:r>
              <a:rPr sz="2400" spc="-5" dirty="0">
                <a:latin typeface="微软雅黑" panose="020B0503020204020204" charset="-122"/>
                <a:cs typeface="微软雅黑" panose="020B0503020204020204" charset="-122"/>
              </a:rPr>
              <a:t>品的价值都通过作为一般等</a:t>
            </a:r>
            <a:r>
              <a:rPr sz="2400" dirty="0">
                <a:latin typeface="微软雅黑" panose="020B0503020204020204" charset="-122"/>
                <a:cs typeface="微软雅黑" panose="020B0503020204020204" charset="-122"/>
              </a:rPr>
              <a:t>价</a:t>
            </a:r>
            <a:r>
              <a:rPr sz="2400" spc="-5" dirty="0">
                <a:latin typeface="微软雅黑" panose="020B0503020204020204" charset="-122"/>
                <a:cs typeface="微软雅黑" panose="020B0503020204020204" charset="-122"/>
              </a:rPr>
              <a:t>物的</a:t>
            </a:r>
            <a:r>
              <a:rPr sz="2400" dirty="0">
                <a:latin typeface="微软雅黑" panose="020B0503020204020204" charset="-122"/>
                <a:cs typeface="微软雅黑" panose="020B0503020204020204" charset="-122"/>
              </a:rPr>
              <a:t>商</a:t>
            </a:r>
            <a:r>
              <a:rPr sz="2400" spc="-5" dirty="0">
                <a:latin typeface="微软雅黑" panose="020B0503020204020204" charset="-122"/>
                <a:cs typeface="微软雅黑" panose="020B0503020204020204" charset="-122"/>
              </a:rPr>
              <a:t>品表</a:t>
            </a:r>
            <a:r>
              <a:rPr sz="2400" spc="20" dirty="0">
                <a:latin typeface="微软雅黑" panose="020B0503020204020204" charset="-122"/>
                <a:cs typeface="微软雅黑" panose="020B0503020204020204" charset="-122"/>
              </a:rPr>
              <a:t>现</a:t>
            </a:r>
            <a:r>
              <a:rPr sz="2400" spc="-5" dirty="0">
                <a:latin typeface="微软雅黑" panose="020B0503020204020204" charset="-122"/>
                <a:cs typeface="微软雅黑" panose="020B0503020204020204" charset="-122"/>
              </a:rPr>
              <a:t>出来</a:t>
            </a:r>
            <a:endParaRPr sz="2400" spc="-5" dirty="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492125" y="1020445"/>
            <a:ext cx="5934075" cy="443230"/>
          </a:xfrm>
          <a:prstGeom prst="rect">
            <a:avLst/>
          </a:prstGeom>
        </p:spPr>
        <p:txBody>
          <a:bodyPr vert="horz" wrap="square" lIns="0" tIns="12700" rIns="0" bIns="0" rtlCol="0">
            <a:spAutoFit/>
          </a:bodyPr>
          <a:lstStyle/>
          <a:p>
            <a:pPr marL="12700">
              <a:lnSpc>
                <a:spcPct val="100000"/>
              </a:lnSpc>
              <a:spcBef>
                <a:spcPts val="100"/>
              </a:spcBef>
            </a:pPr>
            <a:r>
              <a:rPr sz="2800" dirty="0"/>
              <a:t>第</a:t>
            </a:r>
            <a:r>
              <a:rPr sz="2800" spc="10" dirty="0"/>
              <a:t>三</a:t>
            </a:r>
            <a:r>
              <a:rPr sz="2800" dirty="0"/>
              <a:t>阶段：一般价值形式</a:t>
            </a:r>
            <a:endParaRPr sz="2800" dirty="0"/>
          </a:p>
        </p:txBody>
      </p:sp>
      <p:sp>
        <p:nvSpPr>
          <p:cNvPr id="8" name="object 8"/>
          <p:cNvSpPr/>
          <p:nvPr/>
        </p:nvSpPr>
        <p:spPr>
          <a:xfrm>
            <a:off x="2926080" y="2042159"/>
            <a:ext cx="609600" cy="2438400"/>
          </a:xfrm>
          <a:custGeom>
            <a:avLst/>
            <a:gdLst/>
            <a:ahLst/>
            <a:cxnLst/>
            <a:rect l="l" t="t" r="r" b="b"/>
            <a:pathLst>
              <a:path w="609600" h="2438400">
                <a:moveTo>
                  <a:pt x="0" y="2438400"/>
                </a:moveTo>
                <a:lnTo>
                  <a:pt x="49425" y="2434854"/>
                </a:lnTo>
                <a:lnTo>
                  <a:pt x="96316" y="2424589"/>
                </a:lnTo>
                <a:lnTo>
                  <a:pt x="140046" y="2408163"/>
                </a:lnTo>
                <a:lnTo>
                  <a:pt x="179984" y="2386132"/>
                </a:lnTo>
                <a:lnTo>
                  <a:pt x="215503" y="2359056"/>
                </a:lnTo>
                <a:lnTo>
                  <a:pt x="245973" y="2327492"/>
                </a:lnTo>
                <a:lnTo>
                  <a:pt x="270767" y="2291997"/>
                </a:lnTo>
                <a:lnTo>
                  <a:pt x="289255" y="2253130"/>
                </a:lnTo>
                <a:lnTo>
                  <a:pt x="300809" y="2211448"/>
                </a:lnTo>
                <a:lnTo>
                  <a:pt x="304800" y="2167509"/>
                </a:lnTo>
                <a:lnTo>
                  <a:pt x="304800" y="1490091"/>
                </a:lnTo>
                <a:lnTo>
                  <a:pt x="308790" y="1446151"/>
                </a:lnTo>
                <a:lnTo>
                  <a:pt x="320344" y="1404469"/>
                </a:lnTo>
                <a:lnTo>
                  <a:pt x="338832" y="1365602"/>
                </a:lnTo>
                <a:lnTo>
                  <a:pt x="363626" y="1330107"/>
                </a:lnTo>
                <a:lnTo>
                  <a:pt x="394096" y="1298543"/>
                </a:lnTo>
                <a:lnTo>
                  <a:pt x="429615" y="1271467"/>
                </a:lnTo>
                <a:lnTo>
                  <a:pt x="469553" y="1249436"/>
                </a:lnTo>
                <a:lnTo>
                  <a:pt x="513283" y="1233010"/>
                </a:lnTo>
                <a:lnTo>
                  <a:pt x="560174" y="1222745"/>
                </a:lnTo>
                <a:lnTo>
                  <a:pt x="609600" y="1219200"/>
                </a:lnTo>
                <a:lnTo>
                  <a:pt x="560174" y="1215654"/>
                </a:lnTo>
                <a:lnTo>
                  <a:pt x="513283" y="1205389"/>
                </a:lnTo>
                <a:lnTo>
                  <a:pt x="469553" y="1188963"/>
                </a:lnTo>
                <a:lnTo>
                  <a:pt x="429615" y="1166932"/>
                </a:lnTo>
                <a:lnTo>
                  <a:pt x="394096" y="1139856"/>
                </a:lnTo>
                <a:lnTo>
                  <a:pt x="363626" y="1108292"/>
                </a:lnTo>
                <a:lnTo>
                  <a:pt x="338832" y="1072797"/>
                </a:lnTo>
                <a:lnTo>
                  <a:pt x="320344" y="1033930"/>
                </a:lnTo>
                <a:lnTo>
                  <a:pt x="308790" y="992248"/>
                </a:lnTo>
                <a:lnTo>
                  <a:pt x="304800" y="948309"/>
                </a:lnTo>
                <a:lnTo>
                  <a:pt x="304800" y="270891"/>
                </a:lnTo>
                <a:lnTo>
                  <a:pt x="300809" y="226951"/>
                </a:lnTo>
                <a:lnTo>
                  <a:pt x="289255" y="185269"/>
                </a:lnTo>
                <a:lnTo>
                  <a:pt x="270767" y="146402"/>
                </a:lnTo>
                <a:lnTo>
                  <a:pt x="245973" y="110907"/>
                </a:lnTo>
                <a:lnTo>
                  <a:pt x="215503" y="79343"/>
                </a:lnTo>
                <a:lnTo>
                  <a:pt x="179984" y="52267"/>
                </a:lnTo>
                <a:lnTo>
                  <a:pt x="140046" y="30236"/>
                </a:lnTo>
                <a:lnTo>
                  <a:pt x="96316" y="13810"/>
                </a:lnTo>
                <a:lnTo>
                  <a:pt x="49425" y="3545"/>
                </a:lnTo>
                <a:lnTo>
                  <a:pt x="0" y="0"/>
                </a:lnTo>
              </a:path>
            </a:pathLst>
          </a:custGeom>
          <a:ln w="38100">
            <a:solidFill>
              <a:srgbClr val="1F487C"/>
            </a:solidFill>
          </a:ln>
        </p:spPr>
        <p:txBody>
          <a:bodyPr wrap="square" lIns="0" tIns="0" rIns="0" bIns="0" rtlCol="0"/>
          <a:lstStyle/>
          <a:p/>
        </p:txBody>
      </p:sp>
      <p:sp>
        <p:nvSpPr>
          <p:cNvPr id="9" name="object 9"/>
          <p:cNvSpPr txBox="1"/>
          <p:nvPr/>
        </p:nvSpPr>
        <p:spPr>
          <a:xfrm>
            <a:off x="713105" y="1679648"/>
            <a:ext cx="1619885" cy="1168400"/>
          </a:xfrm>
          <a:prstGeom prst="rect">
            <a:avLst/>
          </a:prstGeom>
        </p:spPr>
        <p:txBody>
          <a:bodyPr vert="horz" wrap="square" lIns="0" tIns="156845" rIns="0" bIns="0" rtlCol="0">
            <a:spAutoFit/>
          </a:bodyPr>
          <a:lstStyle/>
          <a:p>
            <a:pPr marR="76200" algn="r">
              <a:lnSpc>
                <a:spcPct val="100000"/>
              </a:lnSpc>
              <a:spcBef>
                <a:spcPts val="1235"/>
              </a:spcBef>
            </a:pPr>
            <a:r>
              <a:rPr sz="2800" b="1" spc="-415" dirty="0">
                <a:latin typeface="微软雅黑" panose="020B0503020204020204" charset="-122"/>
                <a:cs typeface="微软雅黑" panose="020B0503020204020204" charset="-122"/>
              </a:rPr>
              <a:t>2</a:t>
            </a:r>
            <a:r>
              <a:rPr sz="2800" b="1" spc="5" dirty="0">
                <a:latin typeface="微软雅黑" panose="020B0503020204020204" charset="-122"/>
                <a:cs typeface="微软雅黑" panose="020B0503020204020204" charset="-122"/>
              </a:rPr>
              <a:t>把斧子</a:t>
            </a:r>
            <a:endParaRPr sz="2800">
              <a:latin typeface="微软雅黑" panose="020B0503020204020204" charset="-122"/>
              <a:cs typeface="微软雅黑" panose="020B0503020204020204" charset="-122"/>
            </a:endParaRPr>
          </a:p>
          <a:p>
            <a:pPr marR="5080" algn="r">
              <a:lnSpc>
                <a:spcPct val="100000"/>
              </a:lnSpc>
              <a:spcBef>
                <a:spcPts val="1140"/>
              </a:spcBef>
            </a:pPr>
            <a:r>
              <a:rPr sz="2800" b="1" spc="-409" dirty="0">
                <a:latin typeface="微软雅黑" panose="020B0503020204020204" charset="-122"/>
                <a:cs typeface="微软雅黑" panose="020B0503020204020204" charset="-122"/>
              </a:rPr>
              <a:t>3</a:t>
            </a:r>
            <a:r>
              <a:rPr sz="2800" b="1" dirty="0">
                <a:latin typeface="微软雅黑" panose="020B0503020204020204" charset="-122"/>
                <a:cs typeface="微软雅黑" panose="020B0503020204020204" charset="-122"/>
              </a:rPr>
              <a:t>公斤茶叶</a:t>
            </a:r>
            <a:endParaRPr sz="2800">
              <a:latin typeface="微软雅黑" panose="020B0503020204020204" charset="-122"/>
              <a:cs typeface="微软雅黑" panose="020B0503020204020204" charset="-122"/>
            </a:endParaRPr>
          </a:p>
        </p:txBody>
      </p:sp>
      <p:sp>
        <p:nvSpPr>
          <p:cNvPr id="13" name="object 13"/>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4" name="object 14"/>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1" name="object 11"/>
          <p:cNvSpPr txBox="1"/>
          <p:nvPr/>
        </p:nvSpPr>
        <p:spPr>
          <a:xfrm>
            <a:off x="712850" y="2993034"/>
            <a:ext cx="1982470" cy="1582420"/>
          </a:xfrm>
          <a:prstGeom prst="rect">
            <a:avLst/>
          </a:prstGeom>
        </p:spPr>
        <p:txBody>
          <a:bodyPr vert="horz" wrap="square" lIns="0" tIns="85725" rIns="0" bIns="0" rtlCol="0">
            <a:spAutoFit/>
          </a:bodyPr>
          <a:lstStyle/>
          <a:p>
            <a:pPr marR="189865" algn="ctr">
              <a:lnSpc>
                <a:spcPct val="100000"/>
              </a:lnSpc>
              <a:spcBef>
                <a:spcPts val="675"/>
              </a:spcBef>
            </a:pPr>
            <a:r>
              <a:rPr sz="2800" b="1" spc="-415" dirty="0">
                <a:latin typeface="微软雅黑" panose="020B0503020204020204" charset="-122"/>
                <a:cs typeface="微软雅黑" panose="020B0503020204020204" charset="-122"/>
              </a:rPr>
              <a:t>20</a:t>
            </a:r>
            <a:r>
              <a:rPr sz="2800" b="1" spc="5" dirty="0">
                <a:latin typeface="微软雅黑" panose="020B0503020204020204" charset="-122"/>
                <a:cs typeface="微软雅黑" panose="020B0503020204020204" charset="-122"/>
              </a:rPr>
              <a:t>公斤</a:t>
            </a:r>
            <a:r>
              <a:rPr sz="2800" b="1" spc="-5" dirty="0">
                <a:latin typeface="微软雅黑" panose="020B0503020204020204" charset="-122"/>
                <a:cs typeface="微软雅黑" panose="020B0503020204020204" charset="-122"/>
              </a:rPr>
              <a:t>小麦</a:t>
            </a:r>
            <a:endParaRPr sz="2800">
              <a:latin typeface="微软雅黑" panose="020B0503020204020204" charset="-122"/>
              <a:cs typeface="微软雅黑" panose="020B0503020204020204" charset="-122"/>
            </a:endParaRPr>
          </a:p>
          <a:p>
            <a:pPr marR="231140" algn="ctr">
              <a:lnSpc>
                <a:spcPct val="100000"/>
              </a:lnSpc>
              <a:spcBef>
                <a:spcPts val="580"/>
              </a:spcBef>
            </a:pPr>
            <a:r>
              <a:rPr sz="2800" b="1" spc="-415" dirty="0">
                <a:latin typeface="微软雅黑" panose="020B0503020204020204" charset="-122"/>
                <a:cs typeface="微软雅黑" panose="020B0503020204020204" charset="-122"/>
              </a:rPr>
              <a:t>1</a:t>
            </a:r>
            <a:r>
              <a:rPr sz="2800" b="1" spc="5" dirty="0">
                <a:latin typeface="微软雅黑" panose="020B0503020204020204" charset="-122"/>
                <a:cs typeface="微软雅黑" panose="020B0503020204020204" charset="-122"/>
              </a:rPr>
              <a:t>分黄金</a:t>
            </a:r>
            <a:endParaRPr sz="2800">
              <a:latin typeface="微软雅黑" panose="020B0503020204020204" charset="-122"/>
              <a:cs typeface="微软雅黑" panose="020B0503020204020204" charset="-122"/>
            </a:endParaRPr>
          </a:p>
          <a:p>
            <a:pPr marL="529590" algn="ctr">
              <a:lnSpc>
                <a:spcPct val="100000"/>
              </a:lnSpc>
              <a:spcBef>
                <a:spcPts val="1020"/>
              </a:spcBef>
            </a:pPr>
            <a:r>
              <a:rPr sz="2800" b="1" spc="5" dirty="0">
                <a:latin typeface="微软雅黑" panose="020B0503020204020204" charset="-122"/>
                <a:cs typeface="微软雅黑" panose="020B0503020204020204" charset="-122"/>
              </a:rPr>
              <a:t>其他商品</a:t>
            </a:r>
            <a:endParaRPr sz="2800">
              <a:latin typeface="微软雅黑" panose="020B0503020204020204" charset="-122"/>
              <a:cs typeface="微软雅黑" panose="020B0503020204020204" charset="-122"/>
            </a:endParaRPr>
          </a:p>
        </p:txBody>
      </p:sp>
      <p:sp>
        <p:nvSpPr>
          <p:cNvPr id="12" name="object 12"/>
          <p:cNvSpPr txBox="1"/>
          <p:nvPr/>
        </p:nvSpPr>
        <p:spPr>
          <a:xfrm>
            <a:off x="615315" y="63500"/>
            <a:ext cx="568833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一、商品经济的形成和</a:t>
            </a:r>
            <a:r>
              <a:rPr sz="3200" b="1" spc="-15" dirty="0">
                <a:solidFill>
                  <a:srgbClr val="FFFFFF"/>
                </a:solidFill>
                <a:latin typeface="Microsoft JhengHei" panose="020B0604030504040204" charset="-120"/>
                <a:cs typeface="Microsoft JhengHei" panose="020B0604030504040204" charset="-120"/>
              </a:rPr>
              <a:t>发</a:t>
            </a:r>
            <a:r>
              <a:rPr sz="3200" b="1" dirty="0">
                <a:solidFill>
                  <a:srgbClr val="FFFFFF"/>
                </a:solidFill>
                <a:latin typeface="Microsoft JhengHei" panose="020B0604030504040204" charset="-120"/>
                <a:cs typeface="Microsoft JhengHei" panose="020B0604030504040204" charset="-120"/>
              </a:rPr>
              <a:t>展</a:t>
            </a:r>
            <a:endParaRPr sz="3200">
              <a:latin typeface="Microsoft JhengHei" panose="020B0604030504040204" charset="-120"/>
              <a:cs typeface="Microsoft JhengHei" panose="020B0604030504040204" charset="-120"/>
            </a:endParaRPr>
          </a:p>
        </p:txBody>
      </p:sp>
      <p:sp>
        <p:nvSpPr>
          <p:cNvPr id="18" name="object 6"/>
          <p:cNvSpPr txBox="1">
            <a:spLocks noGrp="1"/>
          </p:cNvSpPr>
          <p:nvPr/>
        </p:nvSpPr>
        <p:spPr>
          <a:xfrm>
            <a:off x="6847205" y="1020445"/>
            <a:ext cx="5102860" cy="504825"/>
          </a:xfrm>
          <a:prstGeom prst="rect">
            <a:avLst/>
          </a:prstGeom>
        </p:spPr>
        <p:txBody>
          <a:bodyPr vert="horz" wrap="square" lIns="0" tIns="12700" rIns="0" bIns="0" rtlCol="0">
            <a:spAutoFit/>
          </a:bodyPr>
          <a:lstStyle>
            <a:lvl1pPr>
              <a:defRPr sz="3600" b="1" i="0">
                <a:solidFill>
                  <a:schemeClr val="tx1"/>
                </a:solidFill>
                <a:latin typeface="Microsoft JhengHei" panose="020B0604030504040204" charset="-120"/>
                <a:ea typeface="+mj-ea"/>
                <a:cs typeface="Microsoft JhengHei" panose="020B0604030504040204" charset="-120"/>
              </a:defRPr>
            </a:lvl1pPr>
          </a:lstStyle>
          <a:p>
            <a:pPr marL="12700">
              <a:lnSpc>
                <a:spcPct val="100000"/>
              </a:lnSpc>
              <a:spcBef>
                <a:spcPts val="100"/>
              </a:spcBef>
            </a:pPr>
            <a:r>
              <a:rPr sz="3200" dirty="0"/>
              <a:t>第</a:t>
            </a:r>
            <a:r>
              <a:rPr sz="3200" spc="10" dirty="0"/>
              <a:t>四</a:t>
            </a:r>
            <a:r>
              <a:rPr sz="3200" dirty="0"/>
              <a:t>阶段：货币形式</a:t>
            </a:r>
            <a:endParaRPr sz="3200" dirty="0"/>
          </a:p>
        </p:txBody>
      </p:sp>
      <p:sp>
        <p:nvSpPr>
          <p:cNvPr id="19" name="object 10"/>
          <p:cNvSpPr txBox="1"/>
          <p:nvPr/>
        </p:nvSpPr>
        <p:spPr>
          <a:xfrm>
            <a:off x="6304280" y="1679575"/>
            <a:ext cx="2099945" cy="2753360"/>
          </a:xfrm>
          <a:prstGeom prst="rect">
            <a:avLst/>
          </a:prstGeom>
        </p:spPr>
        <p:txBody>
          <a:bodyPr vert="horz" wrap="square" lIns="0" tIns="85725" rIns="0" bIns="0" rtlCol="0">
            <a:spAutoFit/>
          </a:bodyPr>
          <a:lstStyle/>
          <a:p>
            <a:pPr marR="214630" algn="r">
              <a:lnSpc>
                <a:spcPct val="100000"/>
              </a:lnSpc>
              <a:spcBef>
                <a:spcPts val="675"/>
              </a:spcBef>
            </a:pPr>
            <a:r>
              <a:rPr sz="2800" b="1" spc="-415" dirty="0">
                <a:latin typeface="微软雅黑" panose="020B0503020204020204" charset="-122"/>
                <a:cs typeface="微软雅黑" panose="020B0503020204020204" charset="-122"/>
              </a:rPr>
              <a:t>2</a:t>
            </a:r>
            <a:r>
              <a:rPr sz="2800" b="1" spc="5" dirty="0">
                <a:latin typeface="微软雅黑" panose="020B0503020204020204" charset="-122"/>
                <a:cs typeface="微软雅黑" panose="020B0503020204020204" charset="-122"/>
              </a:rPr>
              <a:t>把斧子</a:t>
            </a:r>
            <a:endParaRPr sz="2800">
              <a:latin typeface="微软雅黑" panose="020B0503020204020204" charset="-122"/>
              <a:cs typeface="微软雅黑" panose="020B0503020204020204" charset="-122"/>
            </a:endParaRPr>
          </a:p>
          <a:p>
            <a:pPr marR="120015" algn="r">
              <a:lnSpc>
                <a:spcPct val="100000"/>
              </a:lnSpc>
              <a:spcBef>
                <a:spcPts val="580"/>
              </a:spcBef>
            </a:pPr>
            <a:r>
              <a:rPr sz="2800" b="1" spc="-415" dirty="0">
                <a:latin typeface="微软雅黑" panose="020B0503020204020204" charset="-122"/>
                <a:cs typeface="微软雅黑" panose="020B0503020204020204" charset="-122"/>
              </a:rPr>
              <a:t>3</a:t>
            </a:r>
            <a:r>
              <a:rPr sz="2800" b="1" spc="5" dirty="0">
                <a:latin typeface="微软雅黑" panose="020B0503020204020204" charset="-122"/>
                <a:cs typeface="微软雅黑" panose="020B0503020204020204" charset="-122"/>
              </a:rPr>
              <a:t>公斤茶叶</a:t>
            </a:r>
            <a:endParaRPr sz="2800">
              <a:latin typeface="微软雅黑" panose="020B0503020204020204" charset="-122"/>
              <a:cs typeface="微软雅黑" panose="020B0503020204020204" charset="-122"/>
            </a:endParaRPr>
          </a:p>
          <a:p>
            <a:pPr algn="ctr">
              <a:lnSpc>
                <a:spcPct val="100000"/>
              </a:lnSpc>
              <a:spcBef>
                <a:spcPts val="1705"/>
              </a:spcBef>
            </a:pPr>
            <a:r>
              <a:rPr sz="2800" b="1" spc="-415" dirty="0">
                <a:latin typeface="微软雅黑" panose="020B0503020204020204" charset="-122"/>
                <a:cs typeface="微软雅黑" panose="020B0503020204020204" charset="-122"/>
              </a:rPr>
              <a:t>20</a:t>
            </a:r>
            <a:r>
              <a:rPr sz="2800" b="1" spc="5" dirty="0">
                <a:latin typeface="微软雅黑" panose="020B0503020204020204" charset="-122"/>
                <a:cs typeface="微软雅黑" panose="020B0503020204020204" charset="-122"/>
              </a:rPr>
              <a:t>公斤</a:t>
            </a:r>
            <a:r>
              <a:rPr sz="2800" b="1" spc="-5" dirty="0">
                <a:latin typeface="微软雅黑" panose="020B0503020204020204" charset="-122"/>
                <a:cs typeface="微软雅黑" panose="020B0503020204020204" charset="-122"/>
              </a:rPr>
              <a:t>小麦</a:t>
            </a:r>
            <a:endParaRPr sz="2800">
              <a:latin typeface="微软雅黑" panose="020B0503020204020204" charset="-122"/>
              <a:cs typeface="微软雅黑" panose="020B0503020204020204" charset="-122"/>
            </a:endParaRPr>
          </a:p>
          <a:p>
            <a:pPr marR="33020" algn="ctr">
              <a:lnSpc>
                <a:spcPct val="100000"/>
              </a:lnSpc>
              <a:spcBef>
                <a:spcPts val="580"/>
              </a:spcBef>
            </a:pPr>
            <a:r>
              <a:rPr sz="2800" b="1" spc="-415" dirty="0">
                <a:latin typeface="微软雅黑" panose="020B0503020204020204" charset="-122"/>
                <a:cs typeface="微软雅黑" panose="020B0503020204020204" charset="-122"/>
              </a:rPr>
              <a:t>1</a:t>
            </a:r>
            <a:r>
              <a:rPr sz="2800" b="1" spc="5" dirty="0">
                <a:latin typeface="微软雅黑" panose="020B0503020204020204" charset="-122"/>
                <a:cs typeface="微软雅黑" panose="020B0503020204020204" charset="-122"/>
              </a:rPr>
              <a:t>只绵羊</a:t>
            </a:r>
            <a:endParaRPr sz="2800">
              <a:latin typeface="微软雅黑" panose="020B0503020204020204" charset="-122"/>
              <a:cs typeface="微软雅黑" panose="020B0503020204020204" charset="-122"/>
            </a:endParaRPr>
          </a:p>
          <a:p>
            <a:pPr marL="5715" algn="ctr">
              <a:lnSpc>
                <a:spcPct val="100000"/>
              </a:lnSpc>
              <a:spcBef>
                <a:spcPts val="1140"/>
              </a:spcBef>
            </a:pPr>
            <a:r>
              <a:rPr sz="2800" b="1" spc="5" dirty="0">
                <a:latin typeface="微软雅黑" panose="020B0503020204020204" charset="-122"/>
                <a:cs typeface="微软雅黑" panose="020B0503020204020204" charset="-122"/>
              </a:rPr>
              <a:t>其他商品</a:t>
            </a:r>
            <a:endParaRPr sz="2800">
              <a:latin typeface="微软雅黑" panose="020B0503020204020204" charset="-122"/>
              <a:cs typeface="微软雅黑" panose="020B0503020204020204" charset="-122"/>
            </a:endParaRPr>
          </a:p>
        </p:txBody>
      </p:sp>
      <p:sp>
        <p:nvSpPr>
          <p:cNvPr id="20" name="object 8"/>
          <p:cNvSpPr/>
          <p:nvPr/>
        </p:nvSpPr>
        <p:spPr>
          <a:xfrm>
            <a:off x="8747760" y="1985264"/>
            <a:ext cx="668020" cy="2447925"/>
          </a:xfrm>
          <a:custGeom>
            <a:avLst/>
            <a:gdLst/>
            <a:ahLst/>
            <a:cxnLst/>
            <a:rect l="l" t="t" r="r" b="b"/>
            <a:pathLst>
              <a:path w="668020" h="2447925">
                <a:moveTo>
                  <a:pt x="0" y="2447544"/>
                </a:moveTo>
                <a:lnTo>
                  <a:pt x="49308" y="2444327"/>
                </a:lnTo>
                <a:lnTo>
                  <a:pt x="96374" y="2434982"/>
                </a:lnTo>
                <a:lnTo>
                  <a:pt x="140680" y="2419970"/>
                </a:lnTo>
                <a:lnTo>
                  <a:pt x="181710" y="2399750"/>
                </a:lnTo>
                <a:lnTo>
                  <a:pt x="218947" y="2374781"/>
                </a:lnTo>
                <a:lnTo>
                  <a:pt x="251873" y="2345524"/>
                </a:lnTo>
                <a:lnTo>
                  <a:pt x="279972" y="2312438"/>
                </a:lnTo>
                <a:lnTo>
                  <a:pt x="302727" y="2275982"/>
                </a:lnTo>
                <a:lnTo>
                  <a:pt x="319620" y="2236617"/>
                </a:lnTo>
                <a:lnTo>
                  <a:pt x="330136" y="2194803"/>
                </a:lnTo>
                <a:lnTo>
                  <a:pt x="333755" y="2150999"/>
                </a:lnTo>
                <a:lnTo>
                  <a:pt x="333755" y="1520317"/>
                </a:lnTo>
                <a:lnTo>
                  <a:pt x="337375" y="1476512"/>
                </a:lnTo>
                <a:lnTo>
                  <a:pt x="347891" y="1434698"/>
                </a:lnTo>
                <a:lnTo>
                  <a:pt x="364784" y="1395333"/>
                </a:lnTo>
                <a:lnTo>
                  <a:pt x="387539" y="1358877"/>
                </a:lnTo>
                <a:lnTo>
                  <a:pt x="415638" y="1325791"/>
                </a:lnTo>
                <a:lnTo>
                  <a:pt x="448564" y="1296534"/>
                </a:lnTo>
                <a:lnTo>
                  <a:pt x="485801" y="1271565"/>
                </a:lnTo>
                <a:lnTo>
                  <a:pt x="526831" y="1251345"/>
                </a:lnTo>
                <a:lnTo>
                  <a:pt x="571137" y="1236333"/>
                </a:lnTo>
                <a:lnTo>
                  <a:pt x="618203" y="1226988"/>
                </a:lnTo>
                <a:lnTo>
                  <a:pt x="667512" y="1223772"/>
                </a:lnTo>
                <a:lnTo>
                  <a:pt x="618203" y="1220555"/>
                </a:lnTo>
                <a:lnTo>
                  <a:pt x="571137" y="1211210"/>
                </a:lnTo>
                <a:lnTo>
                  <a:pt x="526831" y="1196198"/>
                </a:lnTo>
                <a:lnTo>
                  <a:pt x="485801" y="1175978"/>
                </a:lnTo>
                <a:lnTo>
                  <a:pt x="448564" y="1151009"/>
                </a:lnTo>
                <a:lnTo>
                  <a:pt x="415638" y="1121752"/>
                </a:lnTo>
                <a:lnTo>
                  <a:pt x="387539" y="1088666"/>
                </a:lnTo>
                <a:lnTo>
                  <a:pt x="364784" y="1052210"/>
                </a:lnTo>
                <a:lnTo>
                  <a:pt x="347891" y="1012845"/>
                </a:lnTo>
                <a:lnTo>
                  <a:pt x="337375" y="971031"/>
                </a:lnTo>
                <a:lnTo>
                  <a:pt x="333755" y="927226"/>
                </a:lnTo>
                <a:lnTo>
                  <a:pt x="333755" y="296545"/>
                </a:lnTo>
                <a:lnTo>
                  <a:pt x="330136" y="252740"/>
                </a:lnTo>
                <a:lnTo>
                  <a:pt x="319620" y="210926"/>
                </a:lnTo>
                <a:lnTo>
                  <a:pt x="302727" y="171561"/>
                </a:lnTo>
                <a:lnTo>
                  <a:pt x="279972" y="135105"/>
                </a:lnTo>
                <a:lnTo>
                  <a:pt x="251873" y="102019"/>
                </a:lnTo>
                <a:lnTo>
                  <a:pt x="218947" y="72762"/>
                </a:lnTo>
                <a:lnTo>
                  <a:pt x="181710" y="47793"/>
                </a:lnTo>
                <a:lnTo>
                  <a:pt x="140680" y="27573"/>
                </a:lnTo>
                <a:lnTo>
                  <a:pt x="96374" y="12561"/>
                </a:lnTo>
                <a:lnTo>
                  <a:pt x="49308" y="3216"/>
                </a:lnTo>
                <a:lnTo>
                  <a:pt x="0" y="0"/>
                </a:lnTo>
              </a:path>
            </a:pathLst>
          </a:custGeom>
          <a:ln w="38100">
            <a:solidFill>
              <a:srgbClr val="1F487C"/>
            </a:solidFill>
          </a:ln>
        </p:spPr>
        <p:txBody>
          <a:bodyPr wrap="square" lIns="0" tIns="0" rIns="0" bIns="0" rtlCol="0"/>
          <a:lstStyle/>
          <a:p/>
        </p:txBody>
      </p:sp>
      <p:sp>
        <p:nvSpPr>
          <p:cNvPr id="21" name="object 9"/>
          <p:cNvSpPr txBox="1"/>
          <p:nvPr/>
        </p:nvSpPr>
        <p:spPr>
          <a:xfrm>
            <a:off x="9475469" y="2847721"/>
            <a:ext cx="1859914" cy="635000"/>
          </a:xfrm>
          <a:prstGeom prst="rect">
            <a:avLst/>
          </a:prstGeom>
        </p:spPr>
        <p:txBody>
          <a:bodyPr vert="horz" wrap="square" lIns="0" tIns="12065" rIns="0" bIns="0" rtlCol="0">
            <a:spAutoFit/>
          </a:bodyPr>
          <a:lstStyle/>
          <a:p>
            <a:pPr marL="38100">
              <a:lnSpc>
                <a:spcPct val="100000"/>
              </a:lnSpc>
              <a:spcBef>
                <a:spcPts val="95"/>
              </a:spcBef>
              <a:tabLst>
                <a:tab pos="584200" algn="l"/>
              </a:tabLst>
            </a:pPr>
            <a:r>
              <a:rPr sz="6000" spc="-7" baseline="-10000" dirty="0">
                <a:latin typeface="Arial" panose="020B0604020202020204"/>
                <a:cs typeface="Arial" panose="020B0604020202020204"/>
              </a:rPr>
              <a:t>=	</a:t>
            </a:r>
            <a:r>
              <a:rPr sz="2800" b="1" spc="-415" dirty="0">
                <a:latin typeface="微软雅黑" panose="020B0503020204020204" charset="-122"/>
                <a:cs typeface="微软雅黑" panose="020B0503020204020204" charset="-122"/>
              </a:rPr>
              <a:t>1</a:t>
            </a:r>
            <a:r>
              <a:rPr sz="2800" b="1" spc="5" dirty="0">
                <a:latin typeface="微软雅黑" panose="020B0503020204020204" charset="-122"/>
                <a:cs typeface="微软雅黑" panose="020B0503020204020204" charset="-122"/>
              </a:rPr>
              <a:t>分黄金</a:t>
            </a:r>
            <a:endParaRPr sz="2800">
              <a:latin typeface="微软雅黑" panose="020B0503020204020204" charset="-122"/>
              <a:cs typeface="微软雅黑" panose="020B0503020204020204" charset="-122"/>
            </a:endParaRPr>
          </a:p>
        </p:txBody>
      </p:sp>
      <p:sp>
        <p:nvSpPr>
          <p:cNvPr id="22" name="object 9"/>
          <p:cNvSpPr txBox="1"/>
          <p:nvPr/>
        </p:nvSpPr>
        <p:spPr>
          <a:xfrm>
            <a:off x="3671569" y="2992501"/>
            <a:ext cx="1859914" cy="612140"/>
          </a:xfrm>
          <a:prstGeom prst="rect">
            <a:avLst/>
          </a:prstGeom>
        </p:spPr>
        <p:txBody>
          <a:bodyPr vert="horz" wrap="square" lIns="0" tIns="12065" rIns="0" bIns="0" rtlCol="0">
            <a:spAutoFit/>
          </a:bodyPr>
          <a:lstStyle/>
          <a:p>
            <a:pPr marL="38100">
              <a:lnSpc>
                <a:spcPct val="100000"/>
              </a:lnSpc>
              <a:spcBef>
                <a:spcPts val="95"/>
              </a:spcBef>
              <a:tabLst>
                <a:tab pos="584200" algn="l"/>
              </a:tabLst>
            </a:pPr>
            <a:r>
              <a:rPr sz="6000" spc="-7" baseline="-10000" dirty="0">
                <a:latin typeface="Arial" panose="020B0604020202020204"/>
                <a:cs typeface="Arial" panose="020B0604020202020204"/>
              </a:rPr>
              <a:t>=	</a:t>
            </a:r>
            <a:r>
              <a:rPr sz="2800" b="1" spc="-415" dirty="0">
                <a:latin typeface="微软雅黑" panose="020B0503020204020204" charset="-122"/>
                <a:cs typeface="微软雅黑" panose="020B0503020204020204" charset="-122"/>
              </a:rPr>
              <a:t>1</a:t>
            </a:r>
            <a:r>
              <a:rPr lang="zh-CN" sz="2800" b="1" spc="-415" dirty="0">
                <a:latin typeface="微软雅黑" panose="020B0503020204020204" charset="-122"/>
                <a:cs typeface="微软雅黑" panose="020B0503020204020204" charset="-122"/>
              </a:rPr>
              <a:t>只羊</a:t>
            </a:r>
            <a:endParaRPr lang="zh-CN" sz="2800" b="1" spc="-415" dirty="0">
              <a:latin typeface="微软雅黑" panose="020B0503020204020204" charset="-122"/>
              <a:cs typeface="微软雅黑" panose="020B0503020204020204" charset="-122"/>
            </a:endParaRPr>
          </a:p>
        </p:txBody>
      </p:sp>
      <p:sp>
        <p:nvSpPr>
          <p:cNvPr id="23" name="object 5"/>
          <p:cNvSpPr txBox="1"/>
          <p:nvPr/>
        </p:nvSpPr>
        <p:spPr>
          <a:xfrm>
            <a:off x="5531739" y="4759833"/>
            <a:ext cx="6418580" cy="452120"/>
          </a:xfrm>
          <a:prstGeom prst="rect">
            <a:avLst/>
          </a:prstGeom>
        </p:spPr>
        <p:txBody>
          <a:bodyPr vert="horz" wrap="square" lIns="0" tIns="12065" rIns="0" bIns="0" rtlCol="0">
            <a:spAutoFit/>
          </a:bodyPr>
          <a:lstStyle/>
          <a:p>
            <a:pPr marL="12700">
              <a:lnSpc>
                <a:spcPct val="100000"/>
              </a:lnSpc>
              <a:spcBef>
                <a:spcPts val="95"/>
              </a:spcBef>
            </a:pPr>
            <a:r>
              <a:rPr sz="2800" spc="-5" dirty="0">
                <a:latin typeface="微软雅黑" panose="020B0503020204020204" charset="-122"/>
                <a:cs typeface="微软雅黑" panose="020B0503020204020204" charset="-122"/>
              </a:rPr>
              <a:t>一般等价物固定在黄金、白银等贵</a:t>
            </a:r>
            <a:r>
              <a:rPr sz="2800" dirty="0">
                <a:latin typeface="微软雅黑" panose="020B0503020204020204" charset="-122"/>
                <a:cs typeface="微软雅黑" panose="020B0503020204020204" charset="-122"/>
              </a:rPr>
              <a:t>金</a:t>
            </a:r>
            <a:r>
              <a:rPr sz="2800" spc="-5" dirty="0">
                <a:latin typeface="微软雅黑" panose="020B0503020204020204" charset="-122"/>
                <a:cs typeface="微软雅黑" panose="020B0503020204020204" charset="-122"/>
              </a:rPr>
              <a:t>属上</a:t>
            </a:r>
            <a:endParaRPr sz="2800">
              <a:latin typeface="微软雅黑" panose="020B0503020204020204" charset="-122"/>
              <a:cs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40613" y="275081"/>
            <a:ext cx="1828800" cy="1695450"/>
          </a:xfrm>
          <a:custGeom>
            <a:avLst/>
            <a:gdLst/>
            <a:ahLst/>
            <a:cxnLst/>
            <a:rect l="l" t="t" r="r" b="b"/>
            <a:pathLst>
              <a:path w="1828800" h="1695450">
                <a:moveTo>
                  <a:pt x="0" y="0"/>
                </a:moveTo>
                <a:lnTo>
                  <a:pt x="1828800" y="1695450"/>
                </a:lnTo>
              </a:path>
            </a:pathLst>
          </a:custGeom>
          <a:ln w="38100">
            <a:solidFill>
              <a:srgbClr val="446C70"/>
            </a:solidFill>
          </a:ln>
        </p:spPr>
        <p:txBody>
          <a:bodyPr wrap="square" lIns="0" tIns="0" rIns="0" bIns="0" rtlCol="0"/>
          <a:lstStyle/>
          <a:p/>
        </p:txBody>
      </p:sp>
      <p:sp>
        <p:nvSpPr>
          <p:cNvPr id="3" name="object 3"/>
          <p:cNvSpPr/>
          <p:nvPr/>
        </p:nvSpPr>
        <p:spPr>
          <a:xfrm>
            <a:off x="4391405" y="4181094"/>
            <a:ext cx="2863850" cy="2678430"/>
          </a:xfrm>
          <a:custGeom>
            <a:avLst/>
            <a:gdLst/>
            <a:ahLst/>
            <a:cxnLst/>
            <a:rect l="l" t="t" r="r" b="b"/>
            <a:pathLst>
              <a:path w="2863850" h="2678429">
                <a:moveTo>
                  <a:pt x="0" y="0"/>
                </a:moveTo>
                <a:lnTo>
                  <a:pt x="2863850" y="2678111"/>
                </a:lnTo>
              </a:path>
            </a:pathLst>
          </a:custGeom>
          <a:ln w="38100">
            <a:solidFill>
              <a:srgbClr val="446C70"/>
            </a:solidFill>
          </a:ln>
        </p:spPr>
        <p:txBody>
          <a:bodyPr wrap="square" lIns="0" tIns="0" rIns="0" bIns="0" rtlCol="0"/>
          <a:lstStyle/>
          <a:p/>
        </p:txBody>
      </p:sp>
      <p:sp>
        <p:nvSpPr>
          <p:cNvPr id="4" name="object 4"/>
          <p:cNvSpPr/>
          <p:nvPr/>
        </p:nvSpPr>
        <p:spPr>
          <a:xfrm>
            <a:off x="8744469" y="3568162"/>
            <a:ext cx="3448050" cy="3289935"/>
          </a:xfrm>
          <a:custGeom>
            <a:avLst/>
            <a:gdLst/>
            <a:ahLst/>
            <a:cxnLst/>
            <a:rect l="l" t="t" r="r" b="b"/>
            <a:pathLst>
              <a:path w="3448050" h="3289934">
                <a:moveTo>
                  <a:pt x="3447530" y="0"/>
                </a:moveTo>
                <a:lnTo>
                  <a:pt x="0" y="3289835"/>
                </a:lnTo>
              </a:path>
            </a:pathLst>
          </a:custGeom>
          <a:ln w="19812">
            <a:solidFill>
              <a:srgbClr val="446C70"/>
            </a:solidFill>
          </a:ln>
        </p:spPr>
        <p:txBody>
          <a:bodyPr wrap="square" lIns="0" tIns="0" rIns="0" bIns="0" rtlCol="0"/>
          <a:lstStyle/>
          <a:p/>
        </p:txBody>
      </p:sp>
      <p:sp>
        <p:nvSpPr>
          <p:cNvPr id="5" name="object 5"/>
          <p:cNvSpPr/>
          <p:nvPr/>
        </p:nvSpPr>
        <p:spPr>
          <a:xfrm>
            <a:off x="9729457" y="0"/>
            <a:ext cx="2463165" cy="2304415"/>
          </a:xfrm>
          <a:custGeom>
            <a:avLst/>
            <a:gdLst/>
            <a:ahLst/>
            <a:cxnLst/>
            <a:rect l="l" t="t" r="r" b="b"/>
            <a:pathLst>
              <a:path w="2463165" h="2304415">
                <a:moveTo>
                  <a:pt x="0" y="0"/>
                </a:moveTo>
                <a:lnTo>
                  <a:pt x="2462542" y="2304215"/>
                </a:lnTo>
              </a:path>
            </a:pathLst>
          </a:custGeom>
          <a:ln w="38100">
            <a:solidFill>
              <a:srgbClr val="446C70"/>
            </a:solidFill>
          </a:ln>
        </p:spPr>
        <p:txBody>
          <a:bodyPr wrap="square" lIns="0" tIns="0" rIns="0" bIns="0" rtlCol="0"/>
          <a:lstStyle/>
          <a:p/>
        </p:txBody>
      </p:sp>
      <p:sp>
        <p:nvSpPr>
          <p:cNvPr id="7" name="object 7"/>
          <p:cNvSpPr txBox="1"/>
          <p:nvPr/>
        </p:nvSpPr>
        <p:spPr>
          <a:xfrm>
            <a:off x="737870" y="2574670"/>
            <a:ext cx="3379470" cy="756920"/>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446C70"/>
                </a:solidFill>
                <a:latin typeface="Arial" panose="020B0604020202020204"/>
                <a:cs typeface="Arial" panose="020B0604020202020204"/>
              </a:rPr>
              <a:t>CONTE</a:t>
            </a:r>
            <a:r>
              <a:rPr sz="4800" b="1" dirty="0">
                <a:solidFill>
                  <a:srgbClr val="446C70"/>
                </a:solidFill>
                <a:latin typeface="Arial" panose="020B0604020202020204"/>
                <a:cs typeface="Arial" panose="020B0604020202020204"/>
              </a:rPr>
              <a:t>NTS</a:t>
            </a:r>
            <a:endParaRPr sz="4800">
              <a:latin typeface="Arial" panose="020B0604020202020204"/>
              <a:cs typeface="Arial" panose="020B0604020202020204"/>
            </a:endParaRPr>
          </a:p>
        </p:txBody>
      </p:sp>
      <p:sp>
        <p:nvSpPr>
          <p:cNvPr id="9" name="object 9"/>
          <p:cNvSpPr/>
          <p:nvPr/>
        </p:nvSpPr>
        <p:spPr>
          <a:xfrm>
            <a:off x="5045964" y="687323"/>
            <a:ext cx="143256" cy="143255"/>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5045964" y="1815083"/>
            <a:ext cx="143256" cy="141731"/>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5045964" y="2973323"/>
            <a:ext cx="143256" cy="143255"/>
          </a:xfrm>
          <a:prstGeom prst="rect">
            <a:avLst/>
          </a:prstGeom>
          <a:blipFill>
            <a:blip r:embed="rId1" cstate="print"/>
            <a:stretch>
              <a:fillRect/>
            </a:stretch>
          </a:blipFill>
        </p:spPr>
        <p:txBody>
          <a:bodyPr wrap="square" lIns="0" tIns="0" rIns="0" bIns="0" rtlCol="0"/>
          <a:lstStyle/>
          <a:p/>
        </p:txBody>
      </p:sp>
      <p:sp>
        <p:nvSpPr>
          <p:cNvPr id="12" name="object 12"/>
          <p:cNvSpPr/>
          <p:nvPr/>
        </p:nvSpPr>
        <p:spPr>
          <a:xfrm>
            <a:off x="5233415" y="969314"/>
            <a:ext cx="3660520" cy="784682"/>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5233415" y="2094026"/>
            <a:ext cx="4370578" cy="784682"/>
          </a:xfrm>
          <a:prstGeom prst="rect">
            <a:avLst/>
          </a:prstGeom>
          <a:blipFill>
            <a:blip r:embed="rId4" cstate="print"/>
            <a:stretch>
              <a:fillRect/>
            </a:stretch>
          </a:blipFill>
        </p:spPr>
        <p:txBody>
          <a:bodyPr wrap="square" lIns="0" tIns="0" rIns="0" bIns="0" rtlCol="0"/>
          <a:lstStyle/>
          <a:p/>
        </p:txBody>
      </p:sp>
      <p:sp>
        <p:nvSpPr>
          <p:cNvPr id="14" name="object 14"/>
          <p:cNvSpPr/>
          <p:nvPr/>
        </p:nvSpPr>
        <p:spPr>
          <a:xfrm>
            <a:off x="5233415" y="3252266"/>
            <a:ext cx="5080762" cy="784682"/>
          </a:xfrm>
          <a:prstGeom prst="rect">
            <a:avLst/>
          </a:prstGeom>
          <a:blipFill>
            <a:blip r:embed="rId5" cstate="print"/>
            <a:stretch>
              <a:fillRect/>
            </a:stretch>
          </a:blipFill>
        </p:spPr>
        <p:txBody>
          <a:bodyPr wrap="square" lIns="0" tIns="0" rIns="0" bIns="0" rtlCol="0"/>
          <a:lstStyle/>
          <a:p/>
        </p:txBody>
      </p:sp>
      <p:sp>
        <p:nvSpPr>
          <p:cNvPr id="15" name="object 15"/>
          <p:cNvSpPr txBox="1"/>
          <p:nvPr/>
        </p:nvSpPr>
        <p:spPr>
          <a:xfrm>
            <a:off x="5421630" y="347980"/>
            <a:ext cx="5193030" cy="3450590"/>
          </a:xfrm>
          <a:prstGeom prst="rect">
            <a:avLst/>
          </a:prstGeom>
        </p:spPr>
        <p:txBody>
          <a:bodyPr vert="horz" wrap="square" lIns="0" tIns="146685" rIns="0" bIns="0" rtlCol="0">
            <a:spAutoFit/>
          </a:bodyPr>
          <a:lstStyle/>
          <a:p>
            <a:pPr marL="12700">
              <a:lnSpc>
                <a:spcPct val="100000"/>
              </a:lnSpc>
              <a:spcBef>
                <a:spcPts val="1155"/>
              </a:spcBef>
            </a:pPr>
            <a:r>
              <a:rPr sz="2800" b="1" spc="-10" dirty="0">
                <a:solidFill>
                  <a:srgbClr val="446C70"/>
                </a:solidFill>
                <a:latin typeface="微软雅黑" panose="020B0503020204020204" charset="-122"/>
                <a:ea typeface="微软雅黑" panose="020B0503020204020204" charset="-122"/>
                <a:cs typeface="PMingLiU" panose="02020500000000000000" charset="-120"/>
              </a:rPr>
              <a:t>第一节</a:t>
            </a:r>
            <a:endParaRPr sz="2800" b="1">
              <a:latin typeface="微软雅黑" panose="020B0503020204020204" charset="-122"/>
              <a:ea typeface="微软雅黑" panose="020B0503020204020204" charset="-122"/>
              <a:cs typeface="PMingLiU" panose="02020500000000000000" charset="-120"/>
            </a:endParaRPr>
          </a:p>
          <a:p>
            <a:pPr marL="33020">
              <a:lnSpc>
                <a:spcPct val="100000"/>
              </a:lnSpc>
              <a:spcBef>
                <a:spcPts val="1055"/>
              </a:spcBef>
            </a:pPr>
            <a:r>
              <a:rPr sz="2800" b="1" spc="-5" dirty="0">
                <a:solidFill>
                  <a:srgbClr val="0070C0"/>
                </a:solidFill>
                <a:latin typeface="微软雅黑" panose="020B0503020204020204" charset="-122"/>
                <a:ea typeface="微软雅黑" panose="020B0503020204020204" charset="-122"/>
                <a:cs typeface="宋体" panose="02010600030101010101" pitchFamily="2" charset="-122"/>
              </a:rPr>
              <a:t>商品经济和价值规律</a:t>
            </a:r>
            <a:endParaRPr sz="2800" b="1">
              <a:solidFill>
                <a:srgbClr val="0070C0"/>
              </a:solidFill>
              <a:latin typeface="微软雅黑" panose="020B0503020204020204" charset="-122"/>
              <a:ea typeface="微软雅黑" panose="020B0503020204020204" charset="-122"/>
              <a:cs typeface="宋体" panose="02010600030101010101" pitchFamily="2" charset="-122"/>
            </a:endParaRPr>
          </a:p>
          <a:p>
            <a:pPr marL="12700">
              <a:lnSpc>
                <a:spcPct val="100000"/>
              </a:lnSpc>
              <a:spcBef>
                <a:spcPts val="1105"/>
              </a:spcBef>
            </a:pPr>
            <a:r>
              <a:rPr sz="2800" b="1" spc="-5" dirty="0">
                <a:solidFill>
                  <a:srgbClr val="446C70"/>
                </a:solidFill>
                <a:latin typeface="微软雅黑" panose="020B0503020204020204" charset="-122"/>
                <a:ea typeface="微软雅黑" panose="020B0503020204020204" charset="-122"/>
                <a:cs typeface="PMingLiU" panose="02020500000000000000" charset="-120"/>
              </a:rPr>
              <a:t>第二节</a:t>
            </a:r>
            <a:endParaRPr sz="2800" b="1">
              <a:latin typeface="微软雅黑" panose="020B0503020204020204" charset="-122"/>
              <a:ea typeface="微软雅黑" panose="020B0503020204020204" charset="-122"/>
              <a:cs typeface="PMingLiU" panose="02020500000000000000" charset="-120"/>
            </a:endParaRPr>
          </a:p>
          <a:p>
            <a:pPr marL="33020">
              <a:lnSpc>
                <a:spcPct val="100000"/>
              </a:lnSpc>
              <a:spcBef>
                <a:spcPts val="1040"/>
              </a:spcBef>
            </a:pPr>
            <a:r>
              <a:rPr sz="2800" b="1" spc="-10" dirty="0">
                <a:solidFill>
                  <a:srgbClr val="C00000"/>
                </a:solidFill>
                <a:latin typeface="微软雅黑" panose="020B0503020204020204" charset="-122"/>
                <a:ea typeface="微软雅黑" panose="020B0503020204020204" charset="-122"/>
                <a:cs typeface="宋体" panose="02010600030101010101" pitchFamily="2" charset="-122"/>
              </a:rPr>
              <a:t>资本主义经济制度的本质</a:t>
            </a:r>
            <a:endParaRPr sz="2800" b="1">
              <a:latin typeface="微软雅黑" panose="020B0503020204020204" charset="-122"/>
              <a:ea typeface="微软雅黑" panose="020B0503020204020204" charset="-122"/>
              <a:cs typeface="宋体" panose="02010600030101010101" pitchFamily="2" charset="-122"/>
            </a:endParaRPr>
          </a:p>
          <a:p>
            <a:pPr marL="12700">
              <a:lnSpc>
                <a:spcPct val="100000"/>
              </a:lnSpc>
              <a:spcBef>
                <a:spcPts val="1365"/>
              </a:spcBef>
            </a:pPr>
            <a:r>
              <a:rPr sz="2800" b="1" spc="-5" dirty="0">
                <a:solidFill>
                  <a:srgbClr val="446C70"/>
                </a:solidFill>
                <a:latin typeface="微软雅黑" panose="020B0503020204020204" charset="-122"/>
                <a:ea typeface="微软雅黑" panose="020B0503020204020204" charset="-122"/>
                <a:cs typeface="PMingLiU" panose="02020500000000000000" charset="-120"/>
              </a:rPr>
              <a:t>第三节</a:t>
            </a:r>
            <a:endParaRPr sz="2800" b="1">
              <a:latin typeface="微软雅黑" panose="020B0503020204020204" charset="-122"/>
              <a:ea typeface="微软雅黑" panose="020B0503020204020204" charset="-122"/>
              <a:cs typeface="PMingLiU" panose="02020500000000000000" charset="-120"/>
            </a:endParaRPr>
          </a:p>
          <a:p>
            <a:pPr marL="33020">
              <a:lnSpc>
                <a:spcPct val="100000"/>
              </a:lnSpc>
              <a:spcBef>
                <a:spcPts val="1040"/>
              </a:spcBef>
            </a:pPr>
            <a:r>
              <a:rPr sz="2800" b="1" spc="-10" dirty="0">
                <a:solidFill>
                  <a:schemeClr val="tx1"/>
                </a:solidFill>
                <a:latin typeface="微软雅黑" panose="020B0503020204020204" charset="-122"/>
                <a:ea typeface="微软雅黑" panose="020B0503020204020204" charset="-122"/>
                <a:cs typeface="宋体" panose="02010600030101010101" pitchFamily="2" charset="-122"/>
              </a:rPr>
              <a:t>资本主义政治制度和意识形态</a:t>
            </a:r>
            <a:endParaRPr sz="2800" b="1" spc="-10" dirty="0">
              <a:solidFill>
                <a:schemeClr val="tx1"/>
              </a:solidFill>
              <a:latin typeface="微软雅黑" panose="020B0503020204020204" charset="-122"/>
              <a:ea typeface="微软雅黑" panose="020B0503020204020204" charset="-122"/>
              <a:cs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1944688" y="1214438"/>
            <a:ext cx="4189413" cy="1435100"/>
          </a:xfrm>
          <a:prstGeom prst="rect">
            <a:avLst/>
          </a:prstGeom>
          <a:solidFill>
            <a:srgbClr val="CCCC00"/>
          </a:solidFill>
          <a:ln w="9525" cmpd="sng">
            <a:miter lim="800000"/>
          </a:ln>
          <a:effectLst/>
          <a:scene3d>
            <a:camera prst="legacyObliqueTopRight"/>
            <a:lightRig rig="legacyFlat3" dir="b"/>
          </a:scene3d>
          <a:sp3d extrusionH="430200" prstMaterial="legacyMatte">
            <a:bevelT w="13500" h="13500" prst="angle"/>
            <a:bevelB w="13500" h="13500" prst="angle"/>
            <a:extrusionClr>
              <a:srgbClr val="CCCC00"/>
            </a:extrusionClr>
          </a:sp3d>
        </p:spPr>
        <p:txBody>
          <a:bodyPr anchor="ctr">
            <a:flatTx/>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sz="3600" b="0" i="0" u="none" strike="noStrike" kern="1200" cap="none" spc="0" normalizeH="0" baseline="0" noProof="0">
                <a:ln>
                  <a:noFill/>
                </a:ln>
                <a:solidFill>
                  <a:srgbClr val="FFFFCC"/>
                </a:solidFill>
                <a:effectLst/>
                <a:uLnTx/>
                <a:uFillTx/>
                <a:latin typeface="方正美黑简体" pitchFamily="2" charset="-122"/>
                <a:ea typeface="方正美黑简体" pitchFamily="2" charset="-122"/>
                <a:cs typeface="Arial" panose="020B0604020202020204" pitchFamily="34" charset="0"/>
                <a:sym typeface="+mn-ea"/>
              </a:rPr>
              <a:t>  </a:t>
            </a:r>
            <a:r>
              <a:rPr kumimoji="0" lang="zh-CN" altLang="en-US" sz="3200" b="0" i="0" u="none" strike="noStrike" kern="1200" cap="none" spc="0" normalizeH="0" baseline="0" noProof="0">
                <a:ln>
                  <a:noFill/>
                </a:ln>
                <a:solidFill>
                  <a:schemeClr val="tx1"/>
                </a:solidFill>
                <a:effectLst/>
                <a:uLnTx/>
                <a:uFillTx/>
                <a:latin typeface="华文行楷" pitchFamily="2" charset="-122"/>
                <a:ea typeface="华文行楷" pitchFamily="2" charset="-122"/>
                <a:cs typeface="Arial" panose="020B0604020202020204" pitchFamily="34" charset="0"/>
                <a:sym typeface="+mn-ea"/>
              </a:rPr>
              <a:t>金银天然不是货币，</a:t>
            </a:r>
            <a:endParaRPr kumimoji="0" lang="zh-CN" altLang="en-US" sz="3200" b="0" i="0" u="none" strike="noStrike" kern="1200" cap="none" spc="0" normalizeH="0" baseline="0" noProof="0">
              <a:ln>
                <a:noFill/>
              </a:ln>
              <a:solidFill>
                <a:schemeClr val="tx1"/>
              </a:solidFill>
              <a:effectLst/>
              <a:uLnTx/>
              <a:uFillTx/>
              <a:latin typeface="华文行楷" pitchFamily="2" charset="-122"/>
              <a:ea typeface="华文行楷" pitchFamily="2" charset="-122"/>
              <a:cs typeface="Arial" panose="020B0604020202020204" pitchFamily="34" charset="0"/>
              <a:sym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华文行楷" pitchFamily="2" charset="-122"/>
                <a:ea typeface="华文行楷" pitchFamily="2" charset="-122"/>
                <a:cs typeface="Arial" panose="020B0604020202020204" pitchFamily="34" charset="0"/>
                <a:sym typeface="+mn-ea"/>
              </a:rPr>
              <a:t>   但货币天然是金银。</a:t>
            </a:r>
            <a:endParaRPr kumimoji="0" lang="zh-CN" altLang="en-US" sz="3200" b="1" i="0" u="none" strike="noStrike" kern="1200" cap="none" spc="0" normalizeH="0" baseline="0" noProof="0">
              <a:ln>
                <a:noFill/>
              </a:ln>
              <a:solidFill>
                <a:schemeClr val="tx1"/>
              </a:solidFill>
              <a:effectLst/>
              <a:uLnTx/>
              <a:uFillTx/>
              <a:latin typeface="华文行楷" pitchFamily="2" charset="-122"/>
              <a:ea typeface="华文行楷" pitchFamily="2" charset="-122"/>
              <a:cs typeface="Arial" panose="020B0604020202020204" pitchFamily="34" charset="0"/>
              <a:sym typeface="+mn-ea"/>
            </a:endParaRP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华文行楷" pitchFamily="2" charset="-122"/>
                <a:cs typeface="Arial" panose="020B0604020202020204" pitchFamily="34" charset="0"/>
                <a:sym typeface="+mn-ea"/>
              </a:rPr>
              <a:t>               </a:t>
            </a:r>
            <a:r>
              <a:rPr kumimoji="0" lang="en-US" sz="18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华文行楷" pitchFamily="2" charset="-122"/>
                <a:cs typeface="Arial" panose="020B0604020202020204" pitchFamily="34" charset="0"/>
                <a:sym typeface="+mn-ea"/>
              </a:rPr>
              <a:t>——</a:t>
            </a:r>
            <a:r>
              <a:rPr kumimoji="0" lang="zh-CN" altLang="en-US" sz="18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华文行楷" pitchFamily="2" charset="-122"/>
                <a:cs typeface="Arial" panose="020B0604020202020204" pitchFamily="34" charset="0"/>
                <a:sym typeface="+mn-ea"/>
              </a:rPr>
              <a:t>马克思</a:t>
            </a:r>
            <a:endParaRPr kumimoji="0" lang="zh-CN" altLang="en-US" sz="1800" b="1" i="0" u="none" strike="noStrike" kern="1200" cap="none" spc="0" normalizeH="0" baseline="0" noProof="0">
              <a:ln>
                <a:noFill/>
              </a:ln>
              <a:solidFill>
                <a:srgbClr val="FF0000"/>
              </a:solidFill>
              <a:effectLst>
                <a:outerShdw blurRad="38100" dist="38100" dir="2700000" algn="tl">
                  <a:srgbClr val="000000"/>
                </a:outerShdw>
              </a:effectLst>
              <a:uLnTx/>
              <a:uFillTx/>
              <a:latin typeface="Times New Roman" panose="02020603050405020304" pitchFamily="18" charset="0"/>
              <a:ea typeface="华文行楷" pitchFamily="2" charset="-122"/>
              <a:cs typeface="Arial" panose="020B0604020202020204" pitchFamily="34" charset="0"/>
              <a:sym typeface="+mn-ea"/>
            </a:endParaRPr>
          </a:p>
        </p:txBody>
      </p:sp>
      <p:sp>
        <p:nvSpPr>
          <p:cNvPr id="39938" name="Rectangle 3"/>
          <p:cNvSpPr/>
          <p:nvPr/>
        </p:nvSpPr>
        <p:spPr>
          <a:xfrm>
            <a:off x="2008188" y="2781300"/>
            <a:ext cx="8229600" cy="3705225"/>
          </a:xfrm>
          <a:prstGeom prst="rect">
            <a:avLst/>
          </a:prstGeom>
          <a:noFill/>
          <a:ln w="9525">
            <a:noFill/>
          </a:ln>
        </p:spPr>
        <p:txBody>
          <a:bodyPr anchor="t"/>
          <a:lstStyle/>
          <a:p>
            <a:pPr marL="342900" indent="-342900">
              <a:lnSpc>
                <a:spcPct val="90000"/>
              </a:lnSpc>
              <a:spcBef>
                <a:spcPct val="20000"/>
              </a:spcBef>
              <a:buFont typeface="Symbol" panose="05050102010706020507" pitchFamily="18" charset="2"/>
              <a:buChar char="•"/>
            </a:pP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金银天然不是货币”，意思是说金银天生并不是货币。因为金银最初出现在市场上也只是一般的普遍商品，只是当商品交换发展到一定历史阶段，当一般等价物都集中到金银上，由金银固定地充当一般等价物时，才是货币。因为金银并不是一来到世界就成为货币的。 </a:t>
            </a:r>
            <a:br>
              <a:rPr lang="zh-CN" altLang="en-US" sz="2400" dirty="0">
                <a:latin typeface="Arial" panose="020B0604020202020204" pitchFamily="34" charset="0"/>
                <a:ea typeface="宋体" panose="02010600030101010101" pitchFamily="2" charset="-122"/>
              </a:rPr>
            </a:br>
            <a:br>
              <a:rPr lang="zh-CN" altLang="en-US" sz="2400" dirty="0">
                <a:latin typeface="Arial" panose="020B0604020202020204" pitchFamily="34" charset="0"/>
                <a:ea typeface="宋体" panose="02010600030101010101" pitchFamily="2" charset="-122"/>
              </a:rPr>
            </a:br>
            <a:r>
              <a:rPr lang="en-US" altLang="zh-CN" sz="2400" dirty="0">
                <a:latin typeface="Arial" panose="020B0604020202020204" pitchFamily="34" charset="0"/>
                <a:ea typeface="宋体" panose="02010600030101010101" pitchFamily="2" charset="-122"/>
              </a:rPr>
              <a:t>(2)“</a:t>
            </a:r>
            <a:r>
              <a:rPr lang="zh-CN" altLang="en-US" sz="2400" dirty="0">
                <a:latin typeface="Arial" panose="020B0604020202020204" pitchFamily="34" charset="0"/>
                <a:ea typeface="宋体" panose="02010600030101010101" pitchFamily="2" charset="-122"/>
              </a:rPr>
              <a:t>货币天然是金银”，意思是金银天生就具备了充当货币的优良特点。这是由金银的自然属性决定的，金银具有体积小，价值大；容易分割，质量均匀；不会腐烂，久藏不坏、便于保存</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便于收藏和携带等自然属性</a:t>
            </a:r>
            <a:r>
              <a:rPr lang="en-US" altLang="zh-CN" sz="2400" dirty="0">
                <a:latin typeface="Arial" panose="020B0604020202020204" pitchFamily="34" charset="0"/>
                <a:ea typeface="宋体" panose="02010600030101010101" pitchFamily="2" charset="-122"/>
              </a:rPr>
              <a:t>,</a:t>
            </a:r>
            <a:r>
              <a:rPr lang="zh-CN" altLang="en-US" sz="2400" dirty="0">
                <a:latin typeface="Arial" panose="020B0604020202020204" pitchFamily="34" charset="0"/>
                <a:ea typeface="宋体" panose="02010600030101010101" pitchFamily="2" charset="-122"/>
              </a:rPr>
              <a:t>因而便于执行货币的职能。 </a:t>
            </a:r>
            <a:endParaRPr lang="zh-CN" altLang="en-US" sz="24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32770"/>
                                        </p:tgtEl>
                                        <p:attrNameLst>
                                          <p:attrName>style.visibility</p:attrName>
                                        </p:attrNameLst>
                                      </p:cBhvr>
                                      <p:to>
                                        <p:strVal val="visible"/>
                                      </p:to>
                                    </p:set>
                                    <p:anim calcmode="lin" valueType="num">
                                      <p:cBhvr>
                                        <p:cTn id="7" dur="500" fill="hold"/>
                                        <p:tgtEl>
                                          <p:spTgt spid="32770"/>
                                        </p:tgtEl>
                                        <p:attrNameLst>
                                          <p:attrName>ppt_w</p:attrName>
                                        </p:attrNameLst>
                                      </p:cBhvr>
                                      <p:tavLst>
                                        <p:tav tm="0">
                                          <p:val>
                                            <p:fltVal val="0"/>
                                          </p:val>
                                        </p:tav>
                                        <p:tav tm="100000">
                                          <p:val>
                                            <p:strVal val="#ppt_w"/>
                                          </p:val>
                                        </p:tav>
                                      </p:tavLst>
                                    </p:anim>
                                    <p:anim calcmode="lin" valueType="num">
                                      <p:cBhvr>
                                        <p:cTn id="8" dur="500" fill="hold"/>
                                        <p:tgtEl>
                                          <p:spTgt spid="3277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12" name="object 12"/>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3" name="object 13"/>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1" name="object 11"/>
          <p:cNvSpPr txBox="1"/>
          <p:nvPr/>
        </p:nvSpPr>
        <p:spPr>
          <a:xfrm>
            <a:off x="615315" y="63500"/>
            <a:ext cx="5835015"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一、商品经济的形成和</a:t>
            </a:r>
            <a:r>
              <a:rPr sz="3200" b="1" spc="-15" dirty="0">
                <a:solidFill>
                  <a:srgbClr val="FFFFFF"/>
                </a:solidFill>
                <a:latin typeface="Microsoft JhengHei" panose="020B0604030504040204" charset="-120"/>
                <a:cs typeface="Microsoft JhengHei" panose="020B0604030504040204" charset="-120"/>
              </a:rPr>
              <a:t>发</a:t>
            </a:r>
            <a:r>
              <a:rPr sz="3200" b="1" dirty="0">
                <a:solidFill>
                  <a:srgbClr val="FFFFFF"/>
                </a:solidFill>
                <a:latin typeface="Microsoft JhengHei" panose="020B0604030504040204" charset="-120"/>
                <a:cs typeface="Microsoft JhengHei" panose="020B0604030504040204" charset="-120"/>
              </a:rPr>
              <a:t>展</a:t>
            </a:r>
            <a:endParaRPr sz="3200">
              <a:latin typeface="Microsoft JhengHei" panose="020B0604030504040204" charset="-120"/>
              <a:cs typeface="Microsoft JhengHei" panose="020B0604030504040204" charset="-120"/>
            </a:endParaRPr>
          </a:p>
        </p:txBody>
      </p:sp>
      <p:sp>
        <p:nvSpPr>
          <p:cNvPr id="36865" name="内容占位符 15"/>
          <p:cNvSpPr>
            <a:spLocks noGrp="1"/>
          </p:cNvSpPr>
          <p:nvPr>
            <p:ph idx="1"/>
          </p:nvPr>
        </p:nvSpPr>
        <p:spPr>
          <a:xfrm>
            <a:off x="801370" y="952500"/>
            <a:ext cx="10856595" cy="1506855"/>
          </a:xfrm>
        </p:spPr>
        <p:txBody>
          <a:bodyPr vert="horz" wrap="square" lIns="91440" tIns="45720" rIns="91440" bIns="45720" anchor="t"/>
          <a:lstStyle/>
          <a:p>
            <a:pPr eaLnBrk="1" hangingPunct="1"/>
            <a:r>
              <a:rPr lang="zh-CN" altLang="en-US" sz="3600" dirty="0">
                <a:solidFill>
                  <a:srgbClr val="FF0000"/>
                </a:solidFill>
                <a:ea typeface="宋体" panose="02010600030101010101" pitchFamily="2" charset="-122"/>
              </a:rPr>
              <a:t>结论：</a:t>
            </a:r>
            <a:endParaRPr lang="zh-CN" altLang="en-US" dirty="0">
              <a:ea typeface="宋体" panose="02010600030101010101" pitchFamily="2" charset="-122"/>
            </a:endParaRPr>
          </a:p>
          <a:p>
            <a:pPr eaLnBrk="1" hangingPunct="1"/>
            <a:r>
              <a:rPr lang="zh-CN" altLang="en-US" dirty="0">
                <a:ea typeface="宋体" panose="02010600030101010101" pitchFamily="2" charset="-122"/>
              </a:rPr>
              <a:t>价值形式的发展揭示了价值的本质是一种社会关系</a:t>
            </a:r>
            <a:endParaRPr lang="en-US" altLang="zh-CN" dirty="0">
              <a:ea typeface="宋体" panose="02010600030101010101" pitchFamily="2" charset="-122"/>
            </a:endParaRPr>
          </a:p>
          <a:p>
            <a:pPr eaLnBrk="1" hangingPunct="1"/>
            <a:r>
              <a:rPr lang="zh-CN" altLang="en-US" dirty="0">
                <a:ea typeface="宋体" panose="02010600030101010101" pitchFamily="2" charset="-122"/>
              </a:rPr>
              <a:t>货币的产生历史揭示了货币与商品生产的紧密联系性</a:t>
            </a:r>
            <a:endParaRPr lang="zh-CN" altLang="en-US" dirty="0">
              <a:ea typeface="宋体" panose="02010600030101010101" pitchFamily="2" charset="-122"/>
            </a:endParaRPr>
          </a:p>
        </p:txBody>
      </p:sp>
      <p:sp>
        <p:nvSpPr>
          <p:cNvPr id="35842" name="Rectangle 2"/>
          <p:cNvSpPr>
            <a:spLocks noRot="1"/>
          </p:cNvSpPr>
          <p:nvPr/>
        </p:nvSpPr>
        <p:spPr>
          <a:xfrm>
            <a:off x="683895" y="2807970"/>
            <a:ext cx="10881360" cy="3696970"/>
          </a:xfrm>
          <a:prstGeom prst="rect">
            <a:avLst/>
          </a:prstGeom>
          <a:noFill/>
          <a:ln w="9525">
            <a:noFill/>
          </a:ln>
        </p:spPr>
        <p:txBody>
          <a:bodyPr anchor="t"/>
          <a:lstStyle/>
          <a:p>
            <a:pPr marL="342900" indent="-342900">
              <a:spcBef>
                <a:spcPct val="20000"/>
              </a:spcBef>
              <a:buFont typeface="Symbol" panose="05050102010706020507" pitchFamily="18" charset="2"/>
              <a:buChar char="•"/>
            </a:pPr>
            <a:r>
              <a:rPr lang="zh-CN" altLang="en-US" sz="3200" dirty="0">
                <a:solidFill>
                  <a:srgbClr val="0000CC"/>
                </a:solidFill>
                <a:latin typeface="Arial" panose="020B0604020202020204" pitchFamily="34" charset="0"/>
                <a:ea typeface="宋体" panose="02010600030101010101" pitchFamily="2" charset="-122"/>
              </a:rPr>
              <a:t>随着货币的出现，整个商品世界分成了两极：</a:t>
            </a:r>
            <a:endParaRPr lang="en-US" altLang="zh-CN" sz="3200" b="1" dirty="0">
              <a:solidFill>
                <a:srgbClr val="0000CC"/>
              </a:solidFill>
              <a:latin typeface="Arial" panose="020B0604020202020204" pitchFamily="34" charset="0"/>
              <a:ea typeface="宋体" panose="02010600030101010101" pitchFamily="2" charset="-122"/>
            </a:endParaRPr>
          </a:p>
          <a:p>
            <a:pPr marL="342900" indent="-342900">
              <a:spcBef>
                <a:spcPct val="20000"/>
              </a:spcBef>
            </a:pPr>
            <a:r>
              <a:rPr lang="en-US" altLang="zh-CN" sz="3200" b="1" dirty="0">
                <a:solidFill>
                  <a:srgbClr val="0000CC"/>
                </a:solidFill>
                <a:latin typeface="Arial" panose="020B0604020202020204" pitchFamily="34" charset="0"/>
                <a:ea typeface="宋体" panose="02010600030101010101" pitchFamily="2" charset="-122"/>
              </a:rPr>
              <a:t>    </a:t>
            </a:r>
            <a:r>
              <a:rPr lang="zh-CN" altLang="en-US" sz="3200" b="1" dirty="0">
                <a:latin typeface="Arial" panose="020B0604020202020204" pitchFamily="34" charset="0"/>
                <a:ea typeface="宋体" panose="02010600030101010101" pitchFamily="2" charset="-122"/>
              </a:rPr>
              <a:t>一极</a:t>
            </a:r>
            <a:r>
              <a:rPr lang="zh-CN" altLang="en-US" sz="3200" b="1" dirty="0">
                <a:solidFill>
                  <a:srgbClr val="7030A0"/>
                </a:solidFill>
                <a:latin typeface="Arial" panose="020B0604020202020204" pitchFamily="34" charset="0"/>
                <a:ea typeface="宋体" panose="02010600030101010101" pitchFamily="2" charset="-122"/>
              </a:rPr>
              <a:t>是各种各样的商品，它们都作为特殊的使用价值存在，要求转化为价值；</a:t>
            </a:r>
            <a:endParaRPr lang="zh-CN" altLang="en-US" sz="3200" b="1" dirty="0">
              <a:solidFill>
                <a:srgbClr val="7030A0"/>
              </a:solidFill>
              <a:latin typeface="Arial" panose="020B0604020202020204" pitchFamily="34" charset="0"/>
              <a:ea typeface="宋体" panose="02010600030101010101" pitchFamily="2" charset="-122"/>
            </a:endParaRPr>
          </a:p>
          <a:p>
            <a:pPr marL="342900" indent="-342900">
              <a:spcBef>
                <a:spcPct val="20000"/>
              </a:spcBef>
            </a:pPr>
            <a:r>
              <a:rPr lang="zh-CN" altLang="en-US" sz="3200" b="1" dirty="0">
                <a:solidFill>
                  <a:schemeClr val="folHlink"/>
                </a:solidFill>
                <a:latin typeface="Arial" panose="020B0604020202020204" pitchFamily="34" charset="0"/>
                <a:ea typeface="宋体" panose="02010600030101010101" pitchFamily="2" charset="-122"/>
              </a:rPr>
              <a:t>   </a:t>
            </a:r>
            <a:r>
              <a:rPr lang="zh-CN" altLang="en-US" sz="3200" b="1" dirty="0">
                <a:latin typeface="Arial" panose="020B0604020202020204" pitchFamily="34" charset="0"/>
                <a:ea typeface="宋体" panose="02010600030101010101" pitchFamily="2" charset="-122"/>
              </a:rPr>
              <a:t>另一极</a:t>
            </a:r>
            <a:r>
              <a:rPr lang="zh-CN" altLang="en-US" sz="3200" dirty="0">
                <a:solidFill>
                  <a:srgbClr val="CC0000"/>
                </a:solidFill>
                <a:latin typeface="Arial" panose="020B0604020202020204" pitchFamily="34" charset="0"/>
                <a:ea typeface="宋体" panose="02010600030101010101" pitchFamily="2" charset="-122"/>
              </a:rPr>
              <a:t>是货币，它直接作为价值的化身而存在，随时可以转化为任何一种有特殊使用价值的商品。</a:t>
            </a:r>
            <a:endParaRPr lang="zh-CN" altLang="en-US" sz="3200" dirty="0">
              <a:solidFill>
                <a:srgbClr val="CC0000"/>
              </a:solidFill>
              <a:latin typeface="Arial" panose="020B0604020202020204" pitchFamily="34" charset="0"/>
              <a:ea typeface="宋体" panose="02010600030101010101" pitchFamily="2" charset="-122"/>
            </a:endParaRPr>
          </a:p>
          <a:p>
            <a:pPr marL="342900" indent="-342900">
              <a:spcBef>
                <a:spcPct val="20000"/>
              </a:spcBef>
            </a:pPr>
            <a:endParaRPr lang="zh-CN" altLang="en-US" sz="3200" dirty="0">
              <a:solidFill>
                <a:srgbClr val="CC0000"/>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anim calcmode="lin" valueType="num">
                                      <p:cBhvr>
                                        <p:cTn id="7" dur="500" fill="hold"/>
                                        <p:tgtEl>
                                          <p:spTgt spid="35842">
                                            <p:txEl>
                                              <p:pRg st="0" end="0"/>
                                            </p:txEl>
                                          </p:spTgt>
                                        </p:tgtEl>
                                        <p:attrNameLst>
                                          <p:attrName>ppt_x</p:attrName>
                                        </p:attrNameLst>
                                      </p:cBhvr>
                                      <p:tavLst>
                                        <p:tav tm="0">
                                          <p:val>
                                            <p:strVal val="#ppt_x"/>
                                          </p:val>
                                        </p:tav>
                                        <p:tav tm="100000">
                                          <p:val>
                                            <p:strVal val="#ppt_x"/>
                                          </p:val>
                                        </p:tav>
                                      </p:tavLst>
                                    </p:anim>
                                    <p:anim calcmode="lin" valueType="num">
                                      <p:cBhvr>
                                        <p:cTn id="8" dur="500" fill="hold"/>
                                        <p:tgtEl>
                                          <p:spTgt spid="35842">
                                            <p:txEl>
                                              <p:pRg st="0" end="0"/>
                                            </p:txEl>
                                          </p:spTgt>
                                        </p:tgtEl>
                                        <p:attrNameLst>
                                          <p:attrName>ppt_y</p:attrName>
                                        </p:attrNameLst>
                                      </p:cBhvr>
                                      <p:tavLst>
                                        <p:tav tm="0">
                                          <p:val>
                                            <p:strVal val="#ppt_y+#ppt_h/2"/>
                                          </p:val>
                                        </p:tav>
                                        <p:tav tm="100000">
                                          <p:val>
                                            <p:strVal val="#ppt_y"/>
                                          </p:val>
                                        </p:tav>
                                      </p:tavLst>
                                    </p:anim>
                                    <p:anim calcmode="lin" valueType="num">
                                      <p:cBhvr>
                                        <p:cTn id="9" dur="500" fill="hold"/>
                                        <p:tgtEl>
                                          <p:spTgt spid="35842">
                                            <p:txEl>
                                              <p:pRg st="0" end="0"/>
                                            </p:txEl>
                                          </p:spTgt>
                                        </p:tgtEl>
                                        <p:attrNameLst>
                                          <p:attrName>ppt_w</p:attrName>
                                        </p:attrNameLst>
                                      </p:cBhvr>
                                      <p:tavLst>
                                        <p:tav tm="0">
                                          <p:val>
                                            <p:strVal val="#ppt_w"/>
                                          </p:val>
                                        </p:tav>
                                        <p:tav tm="100000">
                                          <p:val>
                                            <p:strVal val="#ppt_w"/>
                                          </p:val>
                                        </p:tav>
                                      </p:tavLst>
                                    </p:anim>
                                    <p:anim calcmode="lin" valueType="num">
                                      <p:cBhvr>
                                        <p:cTn id="10" dur="500" fill="hold"/>
                                        <p:tgtEl>
                                          <p:spTgt spid="3584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grpId="0" nodeType="clickEffect">
                                  <p:stCondLst>
                                    <p:cond delay="0"/>
                                  </p:stCondLst>
                                  <p:childTnLst>
                                    <p:set>
                                      <p:cBhvr>
                                        <p:cTn id="14" dur="1" fill="hold">
                                          <p:stCondLst>
                                            <p:cond delay="0"/>
                                          </p:stCondLst>
                                        </p:cTn>
                                        <p:tgtEl>
                                          <p:spTgt spid="35842">
                                            <p:txEl>
                                              <p:pRg st="1" end="1"/>
                                            </p:txEl>
                                          </p:spTgt>
                                        </p:tgtEl>
                                        <p:attrNameLst>
                                          <p:attrName>style.visibility</p:attrName>
                                        </p:attrNameLst>
                                      </p:cBhvr>
                                      <p:to>
                                        <p:strVal val="visible"/>
                                      </p:to>
                                    </p:set>
                                    <p:anim calcmode="lin" valueType="num">
                                      <p:cBhvr>
                                        <p:cTn id="15" dur="500" fill="hold"/>
                                        <p:tgtEl>
                                          <p:spTgt spid="35842">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5842">
                                            <p:txEl>
                                              <p:pRg st="1" end="1"/>
                                            </p:txEl>
                                          </p:spTgt>
                                        </p:tgtEl>
                                        <p:attrNameLst>
                                          <p:attrName>ppt_y</p:attrName>
                                        </p:attrNameLst>
                                      </p:cBhvr>
                                      <p:tavLst>
                                        <p:tav tm="0">
                                          <p:val>
                                            <p:strVal val="#ppt_y+#ppt_h/2"/>
                                          </p:val>
                                        </p:tav>
                                        <p:tav tm="100000">
                                          <p:val>
                                            <p:strVal val="#ppt_y"/>
                                          </p:val>
                                        </p:tav>
                                      </p:tavLst>
                                    </p:anim>
                                    <p:anim calcmode="lin" valueType="num">
                                      <p:cBhvr>
                                        <p:cTn id="17" dur="500" fill="hold"/>
                                        <p:tgtEl>
                                          <p:spTgt spid="35842">
                                            <p:txEl>
                                              <p:pRg st="1" end="1"/>
                                            </p:txEl>
                                          </p:spTgt>
                                        </p:tgtEl>
                                        <p:attrNameLst>
                                          <p:attrName>ppt_w</p:attrName>
                                        </p:attrNameLst>
                                      </p:cBhvr>
                                      <p:tavLst>
                                        <p:tav tm="0">
                                          <p:val>
                                            <p:strVal val="#ppt_w"/>
                                          </p:val>
                                        </p:tav>
                                        <p:tav tm="100000">
                                          <p:val>
                                            <p:strVal val="#ppt_w"/>
                                          </p:val>
                                        </p:tav>
                                      </p:tavLst>
                                    </p:anim>
                                    <p:anim calcmode="lin" valueType="num">
                                      <p:cBhvr>
                                        <p:cTn id="18" dur="500" fill="hold"/>
                                        <p:tgtEl>
                                          <p:spTgt spid="35842">
                                            <p:txEl>
                                              <p:pRg st="1" end="1"/>
                                            </p:txEl>
                                          </p:spTgt>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35842">
                                            <p:txEl>
                                              <p:pRg st="2" end="2"/>
                                            </p:txEl>
                                          </p:spTgt>
                                        </p:tgtEl>
                                        <p:attrNameLst>
                                          <p:attrName>style.visibility</p:attrName>
                                        </p:attrNameLst>
                                      </p:cBhvr>
                                      <p:to>
                                        <p:strVal val="visible"/>
                                      </p:to>
                                    </p:set>
                                    <p:anim calcmode="lin" valueType="num">
                                      <p:cBhvr>
                                        <p:cTn id="23" dur="500" fill="hold"/>
                                        <p:tgtEl>
                                          <p:spTgt spid="35842">
                                            <p:txEl>
                                              <p:pRg st="2" end="2"/>
                                            </p:txEl>
                                          </p:spTgt>
                                        </p:tgtEl>
                                        <p:attrNameLst>
                                          <p:attrName>ppt_x</p:attrName>
                                        </p:attrNameLst>
                                      </p:cBhvr>
                                      <p:tavLst>
                                        <p:tav tm="0">
                                          <p:val>
                                            <p:strVal val="#ppt_x"/>
                                          </p:val>
                                        </p:tav>
                                        <p:tav tm="100000">
                                          <p:val>
                                            <p:strVal val="#ppt_x"/>
                                          </p:val>
                                        </p:tav>
                                      </p:tavLst>
                                    </p:anim>
                                    <p:anim calcmode="lin" valueType="num">
                                      <p:cBhvr>
                                        <p:cTn id="24" dur="500" fill="hold"/>
                                        <p:tgtEl>
                                          <p:spTgt spid="35842">
                                            <p:txEl>
                                              <p:pRg st="2" end="2"/>
                                            </p:txEl>
                                          </p:spTgt>
                                        </p:tgtEl>
                                        <p:attrNameLst>
                                          <p:attrName>ppt_y</p:attrName>
                                        </p:attrNameLst>
                                      </p:cBhvr>
                                      <p:tavLst>
                                        <p:tav tm="0">
                                          <p:val>
                                            <p:strVal val="#ppt_y+#ppt_h/2"/>
                                          </p:val>
                                        </p:tav>
                                        <p:tav tm="100000">
                                          <p:val>
                                            <p:strVal val="#ppt_y"/>
                                          </p:val>
                                        </p:tav>
                                      </p:tavLst>
                                    </p:anim>
                                    <p:anim calcmode="lin" valueType="num">
                                      <p:cBhvr>
                                        <p:cTn id="25" dur="500" fill="hold"/>
                                        <p:tgtEl>
                                          <p:spTgt spid="35842">
                                            <p:txEl>
                                              <p:pRg st="2" end="2"/>
                                            </p:txEl>
                                          </p:spTgt>
                                        </p:tgtEl>
                                        <p:attrNameLst>
                                          <p:attrName>ppt_w</p:attrName>
                                        </p:attrNameLst>
                                      </p:cBhvr>
                                      <p:tavLst>
                                        <p:tav tm="0">
                                          <p:val>
                                            <p:strVal val="#ppt_w"/>
                                          </p:val>
                                        </p:tav>
                                        <p:tav tm="100000">
                                          <p:val>
                                            <p:strVal val="#ppt_w"/>
                                          </p:val>
                                        </p:tav>
                                      </p:tavLst>
                                    </p:anim>
                                    <p:anim calcmode="lin" valueType="num">
                                      <p:cBhvr>
                                        <p:cTn id="26" dur="500" fill="hold"/>
                                        <p:tgtEl>
                                          <p:spTgt spid="35842">
                                            <p:txEl>
                                              <p:pRg st="2" end="2"/>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22272" y="2819222"/>
            <a:ext cx="1854835" cy="381635"/>
          </a:xfrm>
          <a:prstGeom prst="rect">
            <a:avLst/>
          </a:prstGeom>
        </p:spPr>
        <p:txBody>
          <a:bodyPr vert="horz" wrap="square" lIns="0" tIns="12700" rIns="0" bIns="0" rtlCol="0">
            <a:spAutoFit/>
          </a:bodyPr>
          <a:lstStyle/>
          <a:p>
            <a:pPr marL="12700">
              <a:lnSpc>
                <a:spcPct val="100000"/>
              </a:lnSpc>
              <a:spcBef>
                <a:spcPts val="100"/>
              </a:spcBef>
            </a:pPr>
            <a:endParaRPr sz="2400">
              <a:latin typeface="微软雅黑" panose="020B0503020204020204" charset="-122"/>
              <a:cs typeface="微软雅黑" panose="020B0503020204020204" charset="-122"/>
            </a:endParaRPr>
          </a:p>
        </p:txBody>
      </p:sp>
      <p:sp>
        <p:nvSpPr>
          <p:cNvPr id="6" name="object 6"/>
          <p:cNvSpPr txBox="1"/>
          <p:nvPr/>
        </p:nvSpPr>
        <p:spPr>
          <a:xfrm>
            <a:off x="1350391" y="1075677"/>
            <a:ext cx="9041765" cy="2141220"/>
          </a:xfrm>
          <a:prstGeom prst="rect">
            <a:avLst/>
          </a:prstGeom>
        </p:spPr>
        <p:txBody>
          <a:bodyPr vert="horz" wrap="square" lIns="0" tIns="130810" rIns="0" bIns="0" rtlCol="0">
            <a:spAutoFit/>
          </a:bodyPr>
          <a:lstStyle/>
          <a:p>
            <a:pPr marL="12700">
              <a:lnSpc>
                <a:spcPct val="100000"/>
              </a:lnSpc>
              <a:spcBef>
                <a:spcPts val="1030"/>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货币的产生及其影响</a:t>
            </a:r>
            <a:endParaRPr sz="2800">
              <a:latin typeface="微软雅黑" panose="020B0503020204020204" charset="-122"/>
              <a:cs typeface="微软雅黑" panose="020B0503020204020204" charset="-122"/>
            </a:endParaRPr>
          </a:p>
          <a:p>
            <a:pPr marL="798195">
              <a:lnSpc>
                <a:spcPct val="100000"/>
              </a:lnSpc>
              <a:spcBef>
                <a:spcPts val="800"/>
              </a:spcBef>
            </a:pPr>
            <a:r>
              <a:rPr sz="2400" dirty="0">
                <a:latin typeface="微软雅黑" panose="020B0503020204020204" charset="-122"/>
                <a:cs typeface="微软雅黑" panose="020B0503020204020204" charset="-122"/>
              </a:rPr>
              <a:t>货币是商品交换发展的结果，是价值形式的</a:t>
            </a:r>
            <a:r>
              <a:rPr sz="2400" b="1" dirty="0">
                <a:latin typeface="微软雅黑" panose="020B0503020204020204" charset="-122"/>
                <a:cs typeface="微软雅黑" panose="020B0503020204020204" charset="-122"/>
              </a:rPr>
              <a:t>完成形态</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84455" marR="5080" indent="713105">
              <a:lnSpc>
                <a:spcPct val="100000"/>
              </a:lnSpc>
            </a:pPr>
            <a:r>
              <a:rPr sz="2400" dirty="0">
                <a:latin typeface="微软雅黑" panose="020B0503020204020204" charset="-122"/>
                <a:cs typeface="微软雅黑" panose="020B0503020204020204" charset="-122"/>
              </a:rPr>
              <a:t>货币的本质是固定充当</a:t>
            </a:r>
            <a:r>
              <a:rPr sz="2400" b="1" dirty="0">
                <a:latin typeface="微软雅黑" panose="020B0503020204020204" charset="-122"/>
                <a:cs typeface="微软雅黑" panose="020B0503020204020204" charset="-122"/>
              </a:rPr>
              <a:t>一般等价物</a:t>
            </a:r>
            <a:r>
              <a:rPr sz="2400" dirty="0">
                <a:latin typeface="微软雅黑" panose="020B0503020204020204" charset="-122"/>
                <a:cs typeface="微软雅黑" panose="020B0503020204020204" charset="-122"/>
              </a:rPr>
              <a:t>的商品，它体现商品生产者 之间的</a:t>
            </a:r>
            <a:r>
              <a:rPr sz="2400" b="1" dirty="0">
                <a:latin typeface="微软雅黑" panose="020B0503020204020204" charset="-122"/>
                <a:cs typeface="微软雅黑" panose="020B0503020204020204" charset="-122"/>
              </a:rPr>
              <a:t>经济</a:t>
            </a:r>
            <a:r>
              <a:rPr sz="2400" dirty="0">
                <a:latin typeface="微软雅黑" panose="020B0503020204020204" charset="-122"/>
                <a:cs typeface="微软雅黑" panose="020B0503020204020204" charset="-122"/>
              </a:rPr>
              <a:t>关系。货币出现后</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使用价值和价值的矛盾表现</a:t>
            </a:r>
            <a:r>
              <a:rPr sz="2400" spc="5" dirty="0">
                <a:latin typeface="微软雅黑" panose="020B0503020204020204" charset="-122"/>
                <a:cs typeface="微软雅黑" panose="020B0503020204020204" charset="-122"/>
              </a:rPr>
              <a:t>为</a:t>
            </a:r>
            <a:r>
              <a:rPr sz="2400" b="1" dirty="0">
                <a:solidFill>
                  <a:srgbClr val="FF0000"/>
                </a:solidFill>
                <a:latin typeface="微软雅黑" panose="020B0503020204020204" charset="-122"/>
                <a:cs typeface="微软雅黑" panose="020B0503020204020204" charset="-122"/>
              </a:rPr>
              <a:t>商品和</a:t>
            </a:r>
            <a:r>
              <a:rPr sz="2400" b="1" dirty="0">
                <a:solidFill>
                  <a:srgbClr val="FF0000"/>
                </a:solidFill>
                <a:latin typeface="微软雅黑" panose="020B0503020204020204" charset="-122"/>
                <a:cs typeface="微软雅黑" panose="020B0503020204020204" charset="-122"/>
                <a:sym typeface="+mn-ea"/>
              </a:rPr>
              <a:t>货</a:t>
            </a:r>
            <a:r>
              <a:rPr sz="2400" b="1" spc="-5" dirty="0">
                <a:solidFill>
                  <a:srgbClr val="FF0000"/>
                </a:solidFill>
                <a:latin typeface="微软雅黑" panose="020B0503020204020204" charset="-122"/>
                <a:cs typeface="微软雅黑" panose="020B0503020204020204" charset="-122"/>
                <a:sym typeface="+mn-ea"/>
              </a:rPr>
              <a:t>币</a:t>
            </a:r>
            <a:r>
              <a:rPr sz="2400" spc="-5" dirty="0">
                <a:latin typeface="微软雅黑" panose="020B0503020204020204" charset="-122"/>
                <a:cs typeface="微软雅黑" panose="020B0503020204020204" charset="-122"/>
                <a:sym typeface="+mn-ea"/>
              </a:rPr>
              <a:t>的对立。</a:t>
            </a:r>
            <a:endParaRPr sz="2400" b="1" dirty="0">
              <a:solidFill>
                <a:srgbClr val="FF0000"/>
              </a:solidFill>
              <a:latin typeface="微软雅黑" panose="020B0503020204020204" charset="-122"/>
              <a:cs typeface="微软雅黑" panose="020B0503020204020204" charset="-122"/>
            </a:endParaRPr>
          </a:p>
        </p:txBody>
      </p:sp>
      <p:sp>
        <p:nvSpPr>
          <p:cNvPr id="7" name="object 7"/>
          <p:cNvSpPr txBox="1">
            <a:spLocks noGrp="1"/>
          </p:cNvSpPr>
          <p:nvPr>
            <p:ph type="title"/>
          </p:nvPr>
        </p:nvSpPr>
        <p:spPr>
          <a:xfrm>
            <a:off x="615315" y="63500"/>
            <a:ext cx="569087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8" name="object 8"/>
          <p:cNvSpPr txBox="1"/>
          <p:nvPr/>
        </p:nvSpPr>
        <p:spPr>
          <a:xfrm>
            <a:off x="4290821" y="2998470"/>
            <a:ext cx="3287395" cy="568960"/>
          </a:xfrm>
          <a:prstGeom prst="rect">
            <a:avLst/>
          </a:prstGeom>
          <a:ln w="16763">
            <a:solidFill>
              <a:srgbClr val="FF0000"/>
            </a:solidFill>
          </a:ln>
        </p:spPr>
        <p:txBody>
          <a:bodyPr vert="horz" wrap="square" lIns="0" tIns="57785" rIns="0" bIns="0" rtlCol="0">
            <a:spAutoFit/>
          </a:bodyPr>
          <a:lstStyle/>
          <a:p>
            <a:pPr marL="626110">
              <a:lnSpc>
                <a:spcPct val="100000"/>
              </a:lnSpc>
              <a:spcBef>
                <a:spcPts val="455"/>
              </a:spcBef>
            </a:pPr>
            <a:r>
              <a:rPr sz="3200" dirty="0">
                <a:latin typeface="宋体" panose="02010600030101010101" pitchFamily="2" charset="-122"/>
                <a:cs typeface="宋体" panose="02010600030101010101" pitchFamily="2" charset="-122"/>
              </a:rPr>
              <a:t>货币</a:t>
            </a:r>
            <a:r>
              <a:rPr sz="3200" spc="-15" dirty="0">
                <a:latin typeface="宋体" panose="02010600030101010101" pitchFamily="2" charset="-122"/>
                <a:cs typeface="宋体" panose="02010600030101010101" pitchFamily="2" charset="-122"/>
              </a:rPr>
              <a:t>的</a:t>
            </a:r>
            <a:r>
              <a:rPr sz="3200" dirty="0">
                <a:latin typeface="宋体" panose="02010600030101010101" pitchFamily="2" charset="-122"/>
                <a:cs typeface="宋体" panose="02010600030101010101" pitchFamily="2" charset="-122"/>
              </a:rPr>
              <a:t>职能</a:t>
            </a:r>
            <a:endParaRPr sz="3200">
              <a:latin typeface="宋体" panose="02010600030101010101" pitchFamily="2" charset="-122"/>
              <a:cs typeface="宋体" panose="02010600030101010101" pitchFamily="2" charset="-122"/>
            </a:endParaRPr>
          </a:p>
        </p:txBody>
      </p:sp>
      <p:sp>
        <p:nvSpPr>
          <p:cNvPr id="9" name="object 9"/>
          <p:cNvSpPr/>
          <p:nvPr/>
        </p:nvSpPr>
        <p:spPr>
          <a:xfrm>
            <a:off x="5933694" y="3586734"/>
            <a:ext cx="0" cy="368935"/>
          </a:xfrm>
          <a:custGeom>
            <a:avLst/>
            <a:gdLst/>
            <a:ahLst/>
            <a:cxnLst/>
            <a:rect l="l" t="t" r="r" b="b"/>
            <a:pathLst>
              <a:path h="368935">
                <a:moveTo>
                  <a:pt x="0" y="0"/>
                </a:moveTo>
                <a:lnTo>
                  <a:pt x="0" y="368807"/>
                </a:lnTo>
              </a:path>
            </a:pathLst>
          </a:custGeom>
          <a:ln w="16764">
            <a:solidFill>
              <a:srgbClr val="FF0000"/>
            </a:solidFill>
          </a:ln>
        </p:spPr>
        <p:txBody>
          <a:bodyPr wrap="square" lIns="0" tIns="0" rIns="0" bIns="0" rtlCol="0"/>
          <a:lstStyle/>
          <a:p/>
        </p:txBody>
      </p:sp>
      <p:sp>
        <p:nvSpPr>
          <p:cNvPr id="10" name="object 10"/>
          <p:cNvSpPr/>
          <p:nvPr/>
        </p:nvSpPr>
        <p:spPr>
          <a:xfrm>
            <a:off x="2536698" y="3955541"/>
            <a:ext cx="6794500" cy="0"/>
          </a:xfrm>
          <a:custGeom>
            <a:avLst/>
            <a:gdLst/>
            <a:ahLst/>
            <a:cxnLst/>
            <a:rect l="l" t="t" r="r" b="b"/>
            <a:pathLst>
              <a:path w="6794500">
                <a:moveTo>
                  <a:pt x="0" y="0"/>
                </a:moveTo>
                <a:lnTo>
                  <a:pt x="6793992" y="0"/>
                </a:lnTo>
              </a:path>
            </a:pathLst>
          </a:custGeom>
          <a:ln w="16764">
            <a:solidFill>
              <a:srgbClr val="FF0000"/>
            </a:solidFill>
          </a:ln>
        </p:spPr>
        <p:txBody>
          <a:bodyPr wrap="square" lIns="0" tIns="0" rIns="0" bIns="0" rtlCol="0"/>
          <a:lstStyle/>
          <a:p/>
        </p:txBody>
      </p:sp>
      <p:sp>
        <p:nvSpPr>
          <p:cNvPr id="11" name="object 11"/>
          <p:cNvSpPr/>
          <p:nvPr/>
        </p:nvSpPr>
        <p:spPr>
          <a:xfrm>
            <a:off x="3915917" y="4470653"/>
            <a:ext cx="812800" cy="1750060"/>
          </a:xfrm>
          <a:custGeom>
            <a:avLst/>
            <a:gdLst/>
            <a:ahLst/>
            <a:cxnLst/>
            <a:rect l="l" t="t" r="r" b="b"/>
            <a:pathLst>
              <a:path w="812800" h="1750060">
                <a:moveTo>
                  <a:pt x="0" y="1749552"/>
                </a:moveTo>
                <a:lnTo>
                  <a:pt x="812291" y="1749552"/>
                </a:lnTo>
                <a:lnTo>
                  <a:pt x="812291" y="0"/>
                </a:lnTo>
                <a:lnTo>
                  <a:pt x="0" y="0"/>
                </a:lnTo>
                <a:lnTo>
                  <a:pt x="0" y="1749552"/>
                </a:lnTo>
                <a:close/>
              </a:path>
            </a:pathLst>
          </a:custGeom>
          <a:ln w="16764">
            <a:solidFill>
              <a:srgbClr val="FF0000"/>
            </a:solidFill>
          </a:ln>
        </p:spPr>
        <p:txBody>
          <a:bodyPr wrap="square" lIns="0" tIns="0" rIns="0" bIns="0" rtlCol="0"/>
          <a:lstStyle/>
          <a:p/>
        </p:txBody>
      </p:sp>
      <p:sp>
        <p:nvSpPr>
          <p:cNvPr id="12" name="object 12"/>
          <p:cNvSpPr txBox="1"/>
          <p:nvPr/>
        </p:nvSpPr>
        <p:spPr>
          <a:xfrm>
            <a:off x="3915917" y="4470653"/>
            <a:ext cx="812800" cy="1750060"/>
          </a:xfrm>
          <a:prstGeom prst="rect">
            <a:avLst/>
          </a:prstGeom>
          <a:ln w="16764">
            <a:solidFill>
              <a:srgbClr val="FF0000"/>
            </a:solidFill>
          </a:ln>
        </p:spPr>
        <p:txBody>
          <a:bodyPr vert="horz" wrap="square" lIns="0" tIns="64135" rIns="0" bIns="0" rtlCol="0">
            <a:spAutoFit/>
          </a:bodyPr>
          <a:lstStyle/>
          <a:p>
            <a:pPr marL="227330" marR="220980" algn="just">
              <a:lnSpc>
                <a:spcPct val="99000"/>
              </a:lnSpc>
              <a:spcBef>
                <a:spcPts val="505"/>
              </a:spcBef>
            </a:pPr>
            <a:r>
              <a:rPr sz="2800" spc="-5" dirty="0">
                <a:latin typeface="宋体" panose="02010600030101010101" pitchFamily="2" charset="-122"/>
                <a:cs typeface="宋体" panose="02010600030101010101" pitchFamily="2" charset="-122"/>
              </a:rPr>
              <a:t>流 通 手 段</a:t>
            </a:r>
            <a:endParaRPr sz="2800">
              <a:latin typeface="宋体" panose="02010600030101010101" pitchFamily="2" charset="-122"/>
              <a:cs typeface="宋体" panose="02010600030101010101" pitchFamily="2" charset="-122"/>
            </a:endParaRPr>
          </a:p>
        </p:txBody>
      </p:sp>
      <p:sp>
        <p:nvSpPr>
          <p:cNvPr id="13" name="object 13"/>
          <p:cNvSpPr/>
          <p:nvPr/>
        </p:nvSpPr>
        <p:spPr>
          <a:xfrm>
            <a:off x="5604509" y="4470653"/>
            <a:ext cx="814069" cy="1750060"/>
          </a:xfrm>
          <a:custGeom>
            <a:avLst/>
            <a:gdLst/>
            <a:ahLst/>
            <a:cxnLst/>
            <a:rect l="l" t="t" r="r" b="b"/>
            <a:pathLst>
              <a:path w="814070" h="1750060">
                <a:moveTo>
                  <a:pt x="0" y="1749552"/>
                </a:moveTo>
                <a:lnTo>
                  <a:pt x="813815" y="1749552"/>
                </a:lnTo>
                <a:lnTo>
                  <a:pt x="813815" y="0"/>
                </a:lnTo>
                <a:lnTo>
                  <a:pt x="0" y="0"/>
                </a:lnTo>
                <a:lnTo>
                  <a:pt x="0" y="1749552"/>
                </a:lnTo>
                <a:close/>
              </a:path>
            </a:pathLst>
          </a:custGeom>
          <a:ln w="16763">
            <a:solidFill>
              <a:srgbClr val="FF0000"/>
            </a:solidFill>
          </a:ln>
        </p:spPr>
        <p:txBody>
          <a:bodyPr wrap="square" lIns="0" tIns="0" rIns="0" bIns="0" rtlCol="0"/>
          <a:lstStyle/>
          <a:p/>
        </p:txBody>
      </p:sp>
      <p:sp>
        <p:nvSpPr>
          <p:cNvPr id="14" name="object 14"/>
          <p:cNvSpPr txBox="1"/>
          <p:nvPr/>
        </p:nvSpPr>
        <p:spPr>
          <a:xfrm>
            <a:off x="5604509" y="4470653"/>
            <a:ext cx="814069" cy="1750060"/>
          </a:xfrm>
          <a:prstGeom prst="rect">
            <a:avLst/>
          </a:prstGeom>
          <a:ln w="16764">
            <a:solidFill>
              <a:srgbClr val="FF0000"/>
            </a:solidFill>
          </a:ln>
        </p:spPr>
        <p:txBody>
          <a:bodyPr vert="horz" wrap="square" lIns="0" tIns="64135" rIns="0" bIns="0" rtlCol="0">
            <a:spAutoFit/>
          </a:bodyPr>
          <a:lstStyle/>
          <a:p>
            <a:pPr marL="229235" marR="220980" algn="just">
              <a:lnSpc>
                <a:spcPct val="99000"/>
              </a:lnSpc>
              <a:spcBef>
                <a:spcPts val="505"/>
              </a:spcBef>
            </a:pPr>
            <a:r>
              <a:rPr sz="2800" spc="-5" dirty="0">
                <a:latin typeface="宋体" panose="02010600030101010101" pitchFamily="2" charset="-122"/>
                <a:cs typeface="宋体" panose="02010600030101010101" pitchFamily="2" charset="-122"/>
              </a:rPr>
              <a:t>贮 藏 手 段</a:t>
            </a:r>
            <a:endParaRPr sz="2800">
              <a:latin typeface="宋体" panose="02010600030101010101" pitchFamily="2" charset="-122"/>
              <a:cs typeface="宋体" panose="02010600030101010101" pitchFamily="2" charset="-122"/>
            </a:endParaRPr>
          </a:p>
        </p:txBody>
      </p:sp>
      <p:sp>
        <p:nvSpPr>
          <p:cNvPr id="15" name="object 15"/>
          <p:cNvSpPr/>
          <p:nvPr/>
        </p:nvSpPr>
        <p:spPr>
          <a:xfrm>
            <a:off x="5933694" y="3955541"/>
            <a:ext cx="10795" cy="518159"/>
          </a:xfrm>
          <a:custGeom>
            <a:avLst/>
            <a:gdLst/>
            <a:ahLst/>
            <a:cxnLst/>
            <a:rect l="l" t="t" r="r" b="b"/>
            <a:pathLst>
              <a:path w="10795" h="518160">
                <a:moveTo>
                  <a:pt x="0" y="0"/>
                </a:moveTo>
                <a:lnTo>
                  <a:pt x="10667" y="518159"/>
                </a:lnTo>
              </a:path>
            </a:pathLst>
          </a:custGeom>
          <a:ln w="16763">
            <a:solidFill>
              <a:srgbClr val="FF0000"/>
            </a:solidFill>
          </a:ln>
        </p:spPr>
        <p:txBody>
          <a:bodyPr wrap="square" lIns="0" tIns="0" rIns="0" bIns="0" rtlCol="0"/>
          <a:lstStyle/>
          <a:p/>
        </p:txBody>
      </p:sp>
      <p:sp>
        <p:nvSpPr>
          <p:cNvPr id="16" name="object 16"/>
          <p:cNvSpPr/>
          <p:nvPr/>
        </p:nvSpPr>
        <p:spPr>
          <a:xfrm>
            <a:off x="7358633" y="4470653"/>
            <a:ext cx="814069" cy="1750060"/>
          </a:xfrm>
          <a:custGeom>
            <a:avLst/>
            <a:gdLst/>
            <a:ahLst/>
            <a:cxnLst/>
            <a:rect l="l" t="t" r="r" b="b"/>
            <a:pathLst>
              <a:path w="814070" h="1750060">
                <a:moveTo>
                  <a:pt x="0" y="1749552"/>
                </a:moveTo>
                <a:lnTo>
                  <a:pt x="813816" y="1749552"/>
                </a:lnTo>
                <a:lnTo>
                  <a:pt x="813816" y="0"/>
                </a:lnTo>
                <a:lnTo>
                  <a:pt x="0" y="0"/>
                </a:lnTo>
                <a:lnTo>
                  <a:pt x="0" y="1749552"/>
                </a:lnTo>
                <a:close/>
              </a:path>
            </a:pathLst>
          </a:custGeom>
          <a:ln w="16764">
            <a:solidFill>
              <a:srgbClr val="FF0000"/>
            </a:solidFill>
          </a:ln>
        </p:spPr>
        <p:txBody>
          <a:bodyPr wrap="square" lIns="0" tIns="0" rIns="0" bIns="0" rtlCol="0"/>
          <a:lstStyle/>
          <a:p/>
        </p:txBody>
      </p:sp>
      <p:sp>
        <p:nvSpPr>
          <p:cNvPr id="17" name="object 17"/>
          <p:cNvSpPr txBox="1"/>
          <p:nvPr/>
        </p:nvSpPr>
        <p:spPr>
          <a:xfrm>
            <a:off x="7358633" y="4470653"/>
            <a:ext cx="814069" cy="1750060"/>
          </a:xfrm>
          <a:prstGeom prst="rect">
            <a:avLst/>
          </a:prstGeom>
          <a:ln w="16763">
            <a:solidFill>
              <a:srgbClr val="FF0000"/>
            </a:solidFill>
          </a:ln>
        </p:spPr>
        <p:txBody>
          <a:bodyPr vert="horz" wrap="square" lIns="0" tIns="64135" rIns="0" bIns="0" rtlCol="0">
            <a:spAutoFit/>
          </a:bodyPr>
          <a:lstStyle/>
          <a:p>
            <a:pPr marL="228600" marR="221615" algn="just">
              <a:lnSpc>
                <a:spcPct val="99000"/>
              </a:lnSpc>
              <a:spcBef>
                <a:spcPts val="505"/>
              </a:spcBef>
            </a:pPr>
            <a:r>
              <a:rPr sz="2800" spc="-5" dirty="0">
                <a:latin typeface="宋体" panose="02010600030101010101" pitchFamily="2" charset="-122"/>
                <a:cs typeface="宋体" panose="02010600030101010101" pitchFamily="2" charset="-122"/>
              </a:rPr>
              <a:t>支 付 手 段</a:t>
            </a:r>
            <a:endParaRPr sz="2800">
              <a:latin typeface="宋体" panose="02010600030101010101" pitchFamily="2" charset="-122"/>
              <a:cs typeface="宋体" panose="02010600030101010101" pitchFamily="2" charset="-122"/>
            </a:endParaRPr>
          </a:p>
        </p:txBody>
      </p:sp>
      <p:sp>
        <p:nvSpPr>
          <p:cNvPr id="18" name="object 18"/>
          <p:cNvSpPr/>
          <p:nvPr/>
        </p:nvSpPr>
        <p:spPr>
          <a:xfrm>
            <a:off x="7680197" y="3955541"/>
            <a:ext cx="7620" cy="554990"/>
          </a:xfrm>
          <a:custGeom>
            <a:avLst/>
            <a:gdLst/>
            <a:ahLst/>
            <a:cxnLst/>
            <a:rect l="l" t="t" r="r" b="b"/>
            <a:pathLst>
              <a:path w="7620" h="554989">
                <a:moveTo>
                  <a:pt x="7620" y="0"/>
                </a:moveTo>
                <a:lnTo>
                  <a:pt x="0" y="554735"/>
                </a:lnTo>
              </a:path>
            </a:pathLst>
          </a:custGeom>
          <a:ln w="16764">
            <a:solidFill>
              <a:srgbClr val="FF0000"/>
            </a:solidFill>
          </a:ln>
        </p:spPr>
        <p:txBody>
          <a:bodyPr wrap="square" lIns="0" tIns="0" rIns="0" bIns="0" rtlCol="0"/>
          <a:lstStyle/>
          <a:p/>
        </p:txBody>
      </p:sp>
      <p:sp>
        <p:nvSpPr>
          <p:cNvPr id="19" name="object 19"/>
          <p:cNvSpPr/>
          <p:nvPr/>
        </p:nvSpPr>
        <p:spPr>
          <a:xfrm>
            <a:off x="9001506" y="4470653"/>
            <a:ext cx="768350" cy="1750060"/>
          </a:xfrm>
          <a:custGeom>
            <a:avLst/>
            <a:gdLst/>
            <a:ahLst/>
            <a:cxnLst/>
            <a:rect l="l" t="t" r="r" b="b"/>
            <a:pathLst>
              <a:path w="768350" h="1750060">
                <a:moveTo>
                  <a:pt x="0" y="1749552"/>
                </a:moveTo>
                <a:lnTo>
                  <a:pt x="768096" y="1749552"/>
                </a:lnTo>
                <a:lnTo>
                  <a:pt x="768096" y="0"/>
                </a:lnTo>
                <a:lnTo>
                  <a:pt x="0" y="0"/>
                </a:lnTo>
                <a:lnTo>
                  <a:pt x="0" y="1749552"/>
                </a:lnTo>
                <a:close/>
              </a:path>
            </a:pathLst>
          </a:custGeom>
          <a:ln w="16764">
            <a:solidFill>
              <a:srgbClr val="FF0000"/>
            </a:solidFill>
          </a:ln>
        </p:spPr>
        <p:txBody>
          <a:bodyPr wrap="square" lIns="0" tIns="0" rIns="0" bIns="0" rtlCol="0"/>
          <a:lstStyle/>
          <a:p/>
        </p:txBody>
      </p:sp>
      <p:sp>
        <p:nvSpPr>
          <p:cNvPr id="20" name="object 20"/>
          <p:cNvSpPr txBox="1"/>
          <p:nvPr/>
        </p:nvSpPr>
        <p:spPr>
          <a:xfrm>
            <a:off x="9001506" y="4470653"/>
            <a:ext cx="768350" cy="1750060"/>
          </a:xfrm>
          <a:prstGeom prst="rect">
            <a:avLst/>
          </a:prstGeom>
          <a:ln w="16763">
            <a:solidFill>
              <a:srgbClr val="FF0000"/>
            </a:solidFill>
          </a:ln>
        </p:spPr>
        <p:txBody>
          <a:bodyPr vert="horz" wrap="square" lIns="0" tIns="64135" rIns="0" bIns="0" rtlCol="0">
            <a:spAutoFit/>
          </a:bodyPr>
          <a:lstStyle/>
          <a:p>
            <a:pPr marL="205740" marR="198755" algn="just">
              <a:lnSpc>
                <a:spcPct val="99000"/>
              </a:lnSpc>
              <a:spcBef>
                <a:spcPts val="505"/>
              </a:spcBef>
            </a:pPr>
            <a:r>
              <a:rPr sz="2800" spc="-5" dirty="0">
                <a:latin typeface="宋体" panose="02010600030101010101" pitchFamily="2" charset="-122"/>
                <a:cs typeface="宋体" panose="02010600030101010101" pitchFamily="2" charset="-122"/>
              </a:rPr>
              <a:t>世 界 货 币</a:t>
            </a:r>
            <a:endParaRPr sz="2800">
              <a:latin typeface="宋体" panose="02010600030101010101" pitchFamily="2" charset="-122"/>
              <a:cs typeface="宋体" panose="02010600030101010101" pitchFamily="2" charset="-122"/>
            </a:endParaRPr>
          </a:p>
        </p:txBody>
      </p:sp>
      <p:sp>
        <p:nvSpPr>
          <p:cNvPr id="21" name="object 21"/>
          <p:cNvSpPr/>
          <p:nvPr/>
        </p:nvSpPr>
        <p:spPr>
          <a:xfrm>
            <a:off x="9330690" y="3955541"/>
            <a:ext cx="6350" cy="554990"/>
          </a:xfrm>
          <a:custGeom>
            <a:avLst/>
            <a:gdLst/>
            <a:ahLst/>
            <a:cxnLst/>
            <a:rect l="l" t="t" r="r" b="b"/>
            <a:pathLst>
              <a:path w="6350" h="554989">
                <a:moveTo>
                  <a:pt x="0" y="0"/>
                </a:moveTo>
                <a:lnTo>
                  <a:pt x="6095" y="554735"/>
                </a:lnTo>
              </a:path>
            </a:pathLst>
          </a:custGeom>
          <a:ln w="16764">
            <a:solidFill>
              <a:srgbClr val="FF0000"/>
            </a:solidFill>
          </a:ln>
        </p:spPr>
        <p:txBody>
          <a:bodyPr wrap="square" lIns="0" tIns="0" rIns="0" bIns="0" rtlCol="0"/>
          <a:lstStyle/>
          <a:p/>
        </p:txBody>
      </p:sp>
      <p:sp>
        <p:nvSpPr>
          <p:cNvPr id="22" name="object 22"/>
          <p:cNvSpPr/>
          <p:nvPr/>
        </p:nvSpPr>
        <p:spPr>
          <a:xfrm>
            <a:off x="4181094" y="3955541"/>
            <a:ext cx="9525" cy="530860"/>
          </a:xfrm>
          <a:custGeom>
            <a:avLst/>
            <a:gdLst/>
            <a:ahLst/>
            <a:cxnLst/>
            <a:rect l="l" t="t" r="r" b="b"/>
            <a:pathLst>
              <a:path w="9525" h="530860">
                <a:moveTo>
                  <a:pt x="0" y="0"/>
                </a:moveTo>
                <a:lnTo>
                  <a:pt x="9143" y="530351"/>
                </a:lnTo>
              </a:path>
            </a:pathLst>
          </a:custGeom>
          <a:ln w="16764">
            <a:solidFill>
              <a:srgbClr val="FF0000"/>
            </a:solidFill>
          </a:ln>
        </p:spPr>
        <p:txBody>
          <a:bodyPr wrap="square" lIns="0" tIns="0" rIns="0" bIns="0" rtlCol="0"/>
          <a:lstStyle/>
          <a:p/>
        </p:txBody>
      </p:sp>
      <p:sp>
        <p:nvSpPr>
          <p:cNvPr id="23" name="object 23"/>
          <p:cNvSpPr/>
          <p:nvPr/>
        </p:nvSpPr>
        <p:spPr>
          <a:xfrm>
            <a:off x="2209038" y="4470653"/>
            <a:ext cx="767080" cy="1750060"/>
          </a:xfrm>
          <a:custGeom>
            <a:avLst/>
            <a:gdLst/>
            <a:ahLst/>
            <a:cxnLst/>
            <a:rect l="l" t="t" r="r" b="b"/>
            <a:pathLst>
              <a:path w="767080" h="1750060">
                <a:moveTo>
                  <a:pt x="0" y="1749552"/>
                </a:moveTo>
                <a:lnTo>
                  <a:pt x="766572" y="1749552"/>
                </a:lnTo>
                <a:lnTo>
                  <a:pt x="766572" y="0"/>
                </a:lnTo>
                <a:lnTo>
                  <a:pt x="0" y="0"/>
                </a:lnTo>
                <a:lnTo>
                  <a:pt x="0" y="1749552"/>
                </a:lnTo>
                <a:close/>
              </a:path>
            </a:pathLst>
          </a:custGeom>
          <a:ln w="16764">
            <a:solidFill>
              <a:srgbClr val="FF0000"/>
            </a:solidFill>
          </a:ln>
        </p:spPr>
        <p:txBody>
          <a:bodyPr wrap="square" lIns="0" tIns="0" rIns="0" bIns="0" rtlCol="0"/>
          <a:lstStyle/>
          <a:p/>
        </p:txBody>
      </p:sp>
      <p:sp>
        <p:nvSpPr>
          <p:cNvPr id="24" name="object 24"/>
          <p:cNvSpPr txBox="1"/>
          <p:nvPr/>
        </p:nvSpPr>
        <p:spPr>
          <a:xfrm>
            <a:off x="2209038" y="4470653"/>
            <a:ext cx="767080" cy="1750060"/>
          </a:xfrm>
          <a:prstGeom prst="rect">
            <a:avLst/>
          </a:prstGeom>
          <a:ln w="16763">
            <a:solidFill>
              <a:srgbClr val="FF0000"/>
            </a:solidFill>
          </a:ln>
        </p:spPr>
        <p:txBody>
          <a:bodyPr vert="horz" wrap="square" lIns="0" tIns="64135" rIns="0" bIns="0" rtlCol="0">
            <a:spAutoFit/>
          </a:bodyPr>
          <a:lstStyle/>
          <a:p>
            <a:pPr marL="203200" marR="199390" algn="just">
              <a:lnSpc>
                <a:spcPct val="99000"/>
              </a:lnSpc>
              <a:spcBef>
                <a:spcPts val="505"/>
              </a:spcBef>
            </a:pPr>
            <a:r>
              <a:rPr sz="2800" spc="-5" dirty="0">
                <a:latin typeface="宋体" panose="02010600030101010101" pitchFamily="2" charset="-122"/>
                <a:cs typeface="宋体" panose="02010600030101010101" pitchFamily="2" charset="-122"/>
              </a:rPr>
              <a:t>价 值 尺 度</a:t>
            </a:r>
            <a:endParaRPr sz="2800">
              <a:latin typeface="宋体" panose="02010600030101010101" pitchFamily="2" charset="-122"/>
              <a:cs typeface="宋体" panose="02010600030101010101" pitchFamily="2" charset="-122"/>
            </a:endParaRPr>
          </a:p>
        </p:txBody>
      </p:sp>
      <p:sp>
        <p:nvSpPr>
          <p:cNvPr id="25" name="object 25"/>
          <p:cNvSpPr/>
          <p:nvPr/>
        </p:nvSpPr>
        <p:spPr>
          <a:xfrm>
            <a:off x="2536698" y="3955541"/>
            <a:ext cx="9525" cy="530860"/>
          </a:xfrm>
          <a:custGeom>
            <a:avLst/>
            <a:gdLst/>
            <a:ahLst/>
            <a:cxnLst/>
            <a:rect l="l" t="t" r="r" b="b"/>
            <a:pathLst>
              <a:path w="9525" h="530860">
                <a:moveTo>
                  <a:pt x="0" y="0"/>
                </a:moveTo>
                <a:lnTo>
                  <a:pt x="9143" y="530351"/>
                </a:lnTo>
              </a:path>
            </a:pathLst>
          </a:custGeom>
          <a:ln w="16764">
            <a:solidFill>
              <a:srgbClr val="FF0000"/>
            </a:solidFill>
          </a:ln>
        </p:spPr>
        <p:txBody>
          <a:bodyPr wrap="square" lIns="0" tIns="0" rIns="0" bIns="0" rtlCol="0"/>
          <a:lstStyle/>
          <a:p/>
        </p:txBody>
      </p:sp>
      <p:sp>
        <p:nvSpPr>
          <p:cNvPr id="26" name="object 26"/>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27" name="object 27"/>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43009" name="Rectangle 2"/>
          <p:cNvSpPr>
            <a:spLocks noGrp="1"/>
          </p:cNvSpPr>
          <p:nvPr>
            <p:ph idx="1"/>
          </p:nvPr>
        </p:nvSpPr>
        <p:spPr>
          <a:xfrm>
            <a:off x="910590" y="1196975"/>
            <a:ext cx="9454515" cy="2414905"/>
          </a:xfrm>
        </p:spPr>
        <p:txBody>
          <a:bodyPr vert="horz" wrap="square" lIns="91440" tIns="45720" rIns="91440" bIns="45720" anchor="t"/>
          <a:lstStyle/>
          <a:p>
            <a:pPr eaLnBrk="1" hangingPunct="1">
              <a:lnSpc>
                <a:spcPct val="90000"/>
              </a:lnSpc>
            </a:pPr>
            <a:r>
              <a:rPr lang="en-US" altLang="zh-CN" dirty="0">
                <a:ea typeface="宋体" panose="02010600030101010101" pitchFamily="2" charset="-122"/>
              </a:rPr>
              <a:t>       </a:t>
            </a:r>
            <a:r>
              <a:rPr lang="zh-CN" altLang="en-US" dirty="0">
                <a:ea typeface="宋体" panose="02010600030101010101" pitchFamily="2" charset="-122"/>
              </a:rPr>
              <a:t>但是，货币的出现并没有也不可能解决商品经济的基本矛盾，即私人劳动和社会劳动的矛盾，反而使矛盾更加扩大和加深了。所以，马克思把商品转换成货币，称为</a:t>
            </a:r>
            <a:r>
              <a:rPr lang="zh-CN" altLang="en-US" b="1" dirty="0">
                <a:solidFill>
                  <a:srgbClr val="C00000"/>
                </a:solidFill>
                <a:ea typeface="宋体" panose="02010600030101010101" pitchFamily="2" charset="-122"/>
              </a:rPr>
              <a:t>“商品惊险的跳跃”</a:t>
            </a:r>
            <a:r>
              <a:rPr lang="zh-CN" altLang="en-US" b="1" dirty="0">
                <a:ea typeface="宋体" panose="02010600030101010101" pitchFamily="2" charset="-122"/>
              </a:rPr>
              <a:t>，“</a:t>
            </a:r>
            <a:r>
              <a:rPr lang="zh-CN" altLang="en-US" dirty="0">
                <a:ea typeface="宋体" panose="02010600030101010101" pitchFamily="2" charset="-122"/>
              </a:rPr>
              <a:t>这个跳跃如果不成功，摔坏的不是商品，但一定是商品所有者”。</a:t>
            </a:r>
            <a:endParaRPr lang="zh-CN" altLang="en-US" dirty="0">
              <a:ea typeface="宋体" panose="02010600030101010101" pitchFamily="2" charset="-122"/>
            </a:endParaRPr>
          </a:p>
          <a:p>
            <a:pPr eaLnBrk="1" hangingPunct="1">
              <a:lnSpc>
                <a:spcPct val="90000"/>
              </a:lnSpc>
            </a:pPr>
            <a:endParaRPr lang="zh-CN" altLang="en-US" dirty="0">
              <a:ea typeface="宋体" panose="02010600030101010101" pitchFamily="2" charset="-122"/>
            </a:endParaRPr>
          </a:p>
        </p:txBody>
      </p:sp>
      <p:pic>
        <p:nvPicPr>
          <p:cNvPr id="4" name="图片 3"/>
          <p:cNvPicPr>
            <a:picLocks noChangeAspect="1"/>
          </p:cNvPicPr>
          <p:nvPr/>
        </p:nvPicPr>
        <p:blipFill>
          <a:blip r:embed="rId2"/>
          <a:stretch>
            <a:fillRect/>
          </a:stretch>
        </p:blipFill>
        <p:spPr>
          <a:xfrm>
            <a:off x="325120" y="4030980"/>
            <a:ext cx="2797175" cy="1878965"/>
          </a:xfrm>
          <a:prstGeom prst="rect">
            <a:avLst/>
          </a:prstGeom>
        </p:spPr>
      </p:pic>
      <p:pic>
        <p:nvPicPr>
          <p:cNvPr id="5" name="图片 4"/>
          <p:cNvPicPr>
            <a:picLocks noChangeAspect="1"/>
          </p:cNvPicPr>
          <p:nvPr/>
        </p:nvPicPr>
        <p:blipFill>
          <a:blip r:embed="rId3"/>
          <a:stretch>
            <a:fillRect/>
          </a:stretch>
        </p:blipFill>
        <p:spPr>
          <a:xfrm>
            <a:off x="3240405" y="4030345"/>
            <a:ext cx="2539365" cy="1879600"/>
          </a:xfrm>
          <a:prstGeom prst="rect">
            <a:avLst/>
          </a:prstGeom>
        </p:spPr>
      </p:pic>
      <p:sp>
        <p:nvSpPr>
          <p:cNvPr id="6" name="文本框 5"/>
          <p:cNvSpPr txBox="1"/>
          <p:nvPr/>
        </p:nvSpPr>
        <p:spPr>
          <a:xfrm>
            <a:off x="6618605" y="4478020"/>
            <a:ext cx="5240020" cy="1938020"/>
          </a:xfrm>
          <a:prstGeom prst="rect">
            <a:avLst/>
          </a:prstGeom>
          <a:noFill/>
        </p:spPr>
        <p:txBody>
          <a:bodyPr wrap="square" rtlCol="0">
            <a:spAutoFit/>
          </a:bodyPr>
          <a:lstStyle/>
          <a:p>
            <a:r>
              <a:rPr lang="en-US" altLang="zh-CN" sz="2400" b="1"/>
              <a:t>    </a:t>
            </a:r>
            <a:r>
              <a:rPr lang="zh-CN" altLang="en-US" sz="2400" b="1"/>
              <a:t>“金子，黄黄的，发光的，只要一点点儿，就可以使黑的变成白的，丑的变成美的，错的变成对的，卑贱的变成尊贵的，老人变成少年，懦夫变成勇士……”</a:t>
            </a:r>
            <a:r>
              <a:rPr lang="en-US" altLang="zh-CN" sz="2400" b="1"/>
              <a:t>—</a:t>
            </a:r>
            <a:r>
              <a:rPr lang="zh-CN" altLang="en-US" sz="2400" b="1"/>
              <a:t>莎士比亚</a:t>
            </a:r>
            <a:endParaRPr lang="zh-CN" altLang="en-US" sz="2400" b="1"/>
          </a:p>
        </p:txBody>
      </p:sp>
      <p:pic>
        <p:nvPicPr>
          <p:cNvPr id="7" name="图片 6"/>
          <p:cNvPicPr>
            <a:picLocks noChangeAspect="1"/>
          </p:cNvPicPr>
          <p:nvPr/>
        </p:nvPicPr>
        <p:blipFill>
          <a:blip r:embed="rId4"/>
          <a:stretch>
            <a:fillRect/>
          </a:stretch>
        </p:blipFill>
        <p:spPr>
          <a:xfrm>
            <a:off x="7882890" y="2877820"/>
            <a:ext cx="3012440" cy="1600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46983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二、价值规律及其作用</a:t>
            </a:r>
            <a:endParaRPr sz="3200"/>
          </a:p>
        </p:txBody>
      </p:sp>
      <p:sp>
        <p:nvSpPr>
          <p:cNvPr id="6" name="object 6"/>
          <p:cNvSpPr/>
          <p:nvPr/>
        </p:nvSpPr>
        <p:spPr>
          <a:xfrm>
            <a:off x="2414016" y="3455289"/>
            <a:ext cx="6817995" cy="1625600"/>
          </a:xfrm>
          <a:custGeom>
            <a:avLst/>
            <a:gdLst/>
            <a:ahLst/>
            <a:cxnLst/>
            <a:rect l="l" t="t" r="r" b="b"/>
            <a:pathLst>
              <a:path w="6817995" h="1625600">
                <a:moveTo>
                  <a:pt x="258190" y="1587500"/>
                </a:moveTo>
                <a:lnTo>
                  <a:pt x="34162" y="1587500"/>
                </a:lnTo>
                <a:lnTo>
                  <a:pt x="0" y="1600200"/>
                </a:lnTo>
                <a:lnTo>
                  <a:pt x="4571" y="1625600"/>
                </a:lnTo>
                <a:lnTo>
                  <a:pt x="107695" y="1625600"/>
                </a:lnTo>
                <a:lnTo>
                  <a:pt x="142239" y="1612900"/>
                </a:lnTo>
                <a:lnTo>
                  <a:pt x="178561" y="1612900"/>
                </a:lnTo>
                <a:lnTo>
                  <a:pt x="191769" y="1600200"/>
                </a:lnTo>
                <a:lnTo>
                  <a:pt x="245871" y="1600200"/>
                </a:lnTo>
                <a:lnTo>
                  <a:pt x="258190" y="1587500"/>
                </a:lnTo>
                <a:close/>
              </a:path>
              <a:path w="6817995" h="1625600">
                <a:moveTo>
                  <a:pt x="4523993" y="1587500"/>
                </a:moveTo>
                <a:lnTo>
                  <a:pt x="4377308" y="1587500"/>
                </a:lnTo>
                <a:lnTo>
                  <a:pt x="4417186" y="1600200"/>
                </a:lnTo>
                <a:lnTo>
                  <a:pt x="4421124" y="1600200"/>
                </a:lnTo>
                <a:lnTo>
                  <a:pt x="4523993" y="1587500"/>
                </a:lnTo>
                <a:close/>
              </a:path>
              <a:path w="6817995" h="1625600">
                <a:moveTo>
                  <a:pt x="304545" y="1574800"/>
                </a:moveTo>
                <a:lnTo>
                  <a:pt x="136778" y="1574800"/>
                </a:lnTo>
                <a:lnTo>
                  <a:pt x="103250" y="1587500"/>
                </a:lnTo>
                <a:lnTo>
                  <a:pt x="296798" y="1587500"/>
                </a:lnTo>
                <a:lnTo>
                  <a:pt x="304545" y="1574800"/>
                </a:lnTo>
                <a:close/>
              </a:path>
              <a:path w="6817995" h="1625600">
                <a:moveTo>
                  <a:pt x="4385056" y="1549400"/>
                </a:moveTo>
                <a:lnTo>
                  <a:pt x="4227957" y="1549400"/>
                </a:lnTo>
                <a:lnTo>
                  <a:pt x="4338828" y="1587500"/>
                </a:lnTo>
                <a:lnTo>
                  <a:pt x="4780153" y="1587500"/>
                </a:lnTo>
                <a:lnTo>
                  <a:pt x="4830953" y="1574800"/>
                </a:lnTo>
                <a:lnTo>
                  <a:pt x="4891151" y="1574800"/>
                </a:lnTo>
                <a:lnTo>
                  <a:pt x="4912359" y="1562100"/>
                </a:lnTo>
                <a:lnTo>
                  <a:pt x="4419727" y="1562100"/>
                </a:lnTo>
                <a:lnTo>
                  <a:pt x="4422679" y="1561735"/>
                </a:lnTo>
                <a:lnTo>
                  <a:pt x="4385056" y="1549400"/>
                </a:lnTo>
                <a:close/>
              </a:path>
              <a:path w="6817995" h="1625600">
                <a:moveTo>
                  <a:pt x="340106" y="1562100"/>
                </a:moveTo>
                <a:lnTo>
                  <a:pt x="184276" y="1562100"/>
                </a:lnTo>
                <a:lnTo>
                  <a:pt x="171195" y="1574800"/>
                </a:lnTo>
                <a:lnTo>
                  <a:pt x="325627" y="1574800"/>
                </a:lnTo>
                <a:lnTo>
                  <a:pt x="340106" y="1562100"/>
                </a:lnTo>
                <a:close/>
              </a:path>
              <a:path w="6817995" h="1625600">
                <a:moveTo>
                  <a:pt x="416432" y="1524000"/>
                </a:moveTo>
                <a:lnTo>
                  <a:pt x="337819" y="1524000"/>
                </a:lnTo>
                <a:lnTo>
                  <a:pt x="324357" y="1536700"/>
                </a:lnTo>
                <a:lnTo>
                  <a:pt x="310260" y="1536700"/>
                </a:lnTo>
                <a:lnTo>
                  <a:pt x="297072" y="1549260"/>
                </a:lnTo>
                <a:lnTo>
                  <a:pt x="297052" y="1549400"/>
                </a:lnTo>
                <a:lnTo>
                  <a:pt x="249935" y="1549400"/>
                </a:lnTo>
                <a:lnTo>
                  <a:pt x="237489" y="1562100"/>
                </a:lnTo>
                <a:lnTo>
                  <a:pt x="353948" y="1562100"/>
                </a:lnTo>
                <a:lnTo>
                  <a:pt x="367156" y="1549400"/>
                </a:lnTo>
                <a:lnTo>
                  <a:pt x="392175" y="1536700"/>
                </a:lnTo>
                <a:lnTo>
                  <a:pt x="416432" y="1524000"/>
                </a:lnTo>
                <a:close/>
              </a:path>
              <a:path w="6817995" h="1625600">
                <a:moveTo>
                  <a:pt x="4422679" y="1561735"/>
                </a:moveTo>
                <a:lnTo>
                  <a:pt x="4419727" y="1562100"/>
                </a:lnTo>
                <a:lnTo>
                  <a:pt x="4423790" y="1562100"/>
                </a:lnTo>
                <a:lnTo>
                  <a:pt x="4422679" y="1561735"/>
                </a:lnTo>
                <a:close/>
              </a:path>
              <a:path w="6817995" h="1625600">
                <a:moveTo>
                  <a:pt x="4974335" y="1536700"/>
                </a:moveTo>
                <a:lnTo>
                  <a:pt x="4828666" y="1536700"/>
                </a:lnTo>
                <a:lnTo>
                  <a:pt x="4778248" y="1549400"/>
                </a:lnTo>
                <a:lnTo>
                  <a:pt x="4522597" y="1549400"/>
                </a:lnTo>
                <a:lnTo>
                  <a:pt x="4422679" y="1561735"/>
                </a:lnTo>
                <a:lnTo>
                  <a:pt x="4423790" y="1562100"/>
                </a:lnTo>
                <a:lnTo>
                  <a:pt x="4933314" y="1562100"/>
                </a:lnTo>
                <a:lnTo>
                  <a:pt x="4954142" y="1549400"/>
                </a:lnTo>
                <a:lnTo>
                  <a:pt x="4974335" y="1536700"/>
                </a:lnTo>
                <a:close/>
              </a:path>
              <a:path w="6817995" h="1625600">
                <a:moveTo>
                  <a:pt x="298831" y="1536700"/>
                </a:moveTo>
                <a:lnTo>
                  <a:pt x="296925" y="1549400"/>
                </a:lnTo>
                <a:lnTo>
                  <a:pt x="297072" y="1549260"/>
                </a:lnTo>
                <a:lnTo>
                  <a:pt x="298831" y="1536700"/>
                </a:lnTo>
                <a:close/>
              </a:path>
              <a:path w="6817995" h="1625600">
                <a:moveTo>
                  <a:pt x="4237482" y="1511300"/>
                </a:moveTo>
                <a:lnTo>
                  <a:pt x="4072508" y="1511300"/>
                </a:lnTo>
                <a:lnTo>
                  <a:pt x="4093082" y="1524000"/>
                </a:lnTo>
                <a:lnTo>
                  <a:pt x="4115688" y="1524000"/>
                </a:lnTo>
                <a:lnTo>
                  <a:pt x="4154169" y="1536700"/>
                </a:lnTo>
                <a:lnTo>
                  <a:pt x="4191254" y="1549400"/>
                </a:lnTo>
                <a:lnTo>
                  <a:pt x="4347590" y="1549400"/>
                </a:lnTo>
                <a:lnTo>
                  <a:pt x="4237482" y="1511300"/>
                </a:lnTo>
                <a:close/>
              </a:path>
              <a:path w="6817995" h="1625600">
                <a:moveTo>
                  <a:pt x="5028818" y="1511300"/>
                </a:moveTo>
                <a:lnTo>
                  <a:pt x="4941061" y="1511300"/>
                </a:lnTo>
                <a:lnTo>
                  <a:pt x="4921250" y="1524000"/>
                </a:lnTo>
                <a:lnTo>
                  <a:pt x="4901437" y="1524000"/>
                </a:lnTo>
                <a:lnTo>
                  <a:pt x="4882133" y="1536700"/>
                </a:lnTo>
                <a:lnTo>
                  <a:pt x="4993766" y="1536700"/>
                </a:lnTo>
                <a:lnTo>
                  <a:pt x="5011801" y="1524000"/>
                </a:lnTo>
                <a:lnTo>
                  <a:pt x="5028818" y="1511300"/>
                </a:lnTo>
                <a:close/>
              </a:path>
              <a:path w="6817995" h="1625600">
                <a:moveTo>
                  <a:pt x="944625" y="1244600"/>
                </a:moveTo>
                <a:lnTo>
                  <a:pt x="892556" y="1244600"/>
                </a:lnTo>
                <a:lnTo>
                  <a:pt x="884046" y="1257300"/>
                </a:lnTo>
                <a:lnTo>
                  <a:pt x="875030" y="1257300"/>
                </a:lnTo>
                <a:lnTo>
                  <a:pt x="854582" y="1270000"/>
                </a:lnTo>
                <a:lnTo>
                  <a:pt x="833246" y="1282700"/>
                </a:lnTo>
                <a:lnTo>
                  <a:pt x="811402" y="1295400"/>
                </a:lnTo>
                <a:lnTo>
                  <a:pt x="793750" y="1308100"/>
                </a:lnTo>
                <a:lnTo>
                  <a:pt x="756411" y="1333500"/>
                </a:lnTo>
                <a:lnTo>
                  <a:pt x="736853" y="1333500"/>
                </a:lnTo>
                <a:lnTo>
                  <a:pt x="696721" y="1358900"/>
                </a:lnTo>
                <a:lnTo>
                  <a:pt x="615950" y="1384300"/>
                </a:lnTo>
                <a:lnTo>
                  <a:pt x="558164" y="1422400"/>
                </a:lnTo>
                <a:lnTo>
                  <a:pt x="522858" y="1447800"/>
                </a:lnTo>
                <a:lnTo>
                  <a:pt x="507619" y="1460500"/>
                </a:lnTo>
                <a:lnTo>
                  <a:pt x="482472" y="1460500"/>
                </a:lnTo>
                <a:lnTo>
                  <a:pt x="467359" y="1473200"/>
                </a:lnTo>
                <a:lnTo>
                  <a:pt x="438784" y="1473200"/>
                </a:lnTo>
                <a:lnTo>
                  <a:pt x="425195" y="1485900"/>
                </a:lnTo>
                <a:lnTo>
                  <a:pt x="399922" y="1498600"/>
                </a:lnTo>
                <a:lnTo>
                  <a:pt x="350519" y="1524000"/>
                </a:lnTo>
                <a:lnTo>
                  <a:pt x="440689" y="1524000"/>
                </a:lnTo>
                <a:lnTo>
                  <a:pt x="453008" y="1511300"/>
                </a:lnTo>
                <a:lnTo>
                  <a:pt x="465835" y="1511300"/>
                </a:lnTo>
                <a:lnTo>
                  <a:pt x="479297" y="1498600"/>
                </a:lnTo>
                <a:lnTo>
                  <a:pt x="508634" y="1498600"/>
                </a:lnTo>
                <a:lnTo>
                  <a:pt x="524763" y="1485900"/>
                </a:lnTo>
                <a:lnTo>
                  <a:pt x="533400" y="1485900"/>
                </a:lnTo>
                <a:lnTo>
                  <a:pt x="563498" y="1460500"/>
                </a:lnTo>
                <a:lnTo>
                  <a:pt x="579627" y="1447800"/>
                </a:lnTo>
                <a:lnTo>
                  <a:pt x="596645" y="1435100"/>
                </a:lnTo>
                <a:lnTo>
                  <a:pt x="614298" y="1435100"/>
                </a:lnTo>
                <a:lnTo>
                  <a:pt x="632713" y="1422400"/>
                </a:lnTo>
                <a:lnTo>
                  <a:pt x="671321" y="1409700"/>
                </a:lnTo>
                <a:lnTo>
                  <a:pt x="711200" y="1384300"/>
                </a:lnTo>
                <a:lnTo>
                  <a:pt x="751585" y="1371600"/>
                </a:lnTo>
                <a:lnTo>
                  <a:pt x="771778" y="1358900"/>
                </a:lnTo>
                <a:lnTo>
                  <a:pt x="791844" y="1358900"/>
                </a:lnTo>
                <a:lnTo>
                  <a:pt x="811529" y="1346200"/>
                </a:lnTo>
                <a:lnTo>
                  <a:pt x="830833" y="1333500"/>
                </a:lnTo>
                <a:lnTo>
                  <a:pt x="874013" y="1308100"/>
                </a:lnTo>
                <a:lnTo>
                  <a:pt x="895095" y="1295400"/>
                </a:lnTo>
                <a:lnTo>
                  <a:pt x="905509" y="1282700"/>
                </a:lnTo>
                <a:lnTo>
                  <a:pt x="915288" y="1282700"/>
                </a:lnTo>
                <a:lnTo>
                  <a:pt x="923924" y="1270000"/>
                </a:lnTo>
                <a:lnTo>
                  <a:pt x="931671" y="1270000"/>
                </a:lnTo>
                <a:lnTo>
                  <a:pt x="944625" y="1244600"/>
                </a:lnTo>
                <a:close/>
              </a:path>
              <a:path w="6817995" h="1625600">
                <a:moveTo>
                  <a:pt x="4124070" y="1485900"/>
                </a:moveTo>
                <a:lnTo>
                  <a:pt x="3986276" y="1485900"/>
                </a:lnTo>
                <a:lnTo>
                  <a:pt x="3996817" y="1498600"/>
                </a:lnTo>
                <a:lnTo>
                  <a:pt x="4022217" y="1498600"/>
                </a:lnTo>
                <a:lnTo>
                  <a:pt x="4037203" y="1511300"/>
                </a:lnTo>
                <a:lnTo>
                  <a:pt x="4200525" y="1511300"/>
                </a:lnTo>
                <a:lnTo>
                  <a:pt x="4124070" y="1485900"/>
                </a:lnTo>
                <a:close/>
              </a:path>
              <a:path w="6817995" h="1625600">
                <a:moveTo>
                  <a:pt x="5078730" y="1485900"/>
                </a:moveTo>
                <a:lnTo>
                  <a:pt x="4996687" y="1485900"/>
                </a:lnTo>
                <a:lnTo>
                  <a:pt x="4978908" y="1498600"/>
                </a:lnTo>
                <a:lnTo>
                  <a:pt x="4960238" y="1511300"/>
                </a:lnTo>
                <a:lnTo>
                  <a:pt x="5043805" y="1511300"/>
                </a:lnTo>
                <a:lnTo>
                  <a:pt x="5056758" y="1498600"/>
                </a:lnTo>
                <a:lnTo>
                  <a:pt x="5075808" y="1498600"/>
                </a:lnTo>
                <a:lnTo>
                  <a:pt x="5078730" y="1485900"/>
                </a:lnTo>
                <a:close/>
              </a:path>
              <a:path w="6817995" h="1625600">
                <a:moveTo>
                  <a:pt x="4064380" y="1473200"/>
                </a:moveTo>
                <a:lnTo>
                  <a:pt x="3968623" y="1473200"/>
                </a:lnTo>
                <a:lnTo>
                  <a:pt x="3977131" y="1485900"/>
                </a:lnTo>
                <a:lnTo>
                  <a:pt x="4082033" y="1485900"/>
                </a:lnTo>
                <a:lnTo>
                  <a:pt x="4064380" y="1473200"/>
                </a:lnTo>
                <a:close/>
              </a:path>
              <a:path w="6817995" h="1625600">
                <a:moveTo>
                  <a:pt x="5179313" y="1409700"/>
                </a:moveTo>
                <a:lnTo>
                  <a:pt x="5107558" y="1409700"/>
                </a:lnTo>
                <a:lnTo>
                  <a:pt x="5099811" y="1422400"/>
                </a:lnTo>
                <a:lnTo>
                  <a:pt x="5086223" y="1435100"/>
                </a:lnTo>
                <a:lnTo>
                  <a:pt x="5073650" y="1447800"/>
                </a:lnTo>
                <a:lnTo>
                  <a:pt x="5060060" y="1460500"/>
                </a:lnTo>
                <a:lnTo>
                  <a:pt x="5054600" y="1460500"/>
                </a:lnTo>
                <a:lnTo>
                  <a:pt x="5033772" y="1473200"/>
                </a:lnTo>
                <a:lnTo>
                  <a:pt x="5027549" y="1473200"/>
                </a:lnTo>
                <a:lnTo>
                  <a:pt x="5012816" y="1485900"/>
                </a:lnTo>
                <a:lnTo>
                  <a:pt x="5085207" y="1485900"/>
                </a:lnTo>
                <a:lnTo>
                  <a:pt x="5100574" y="1473200"/>
                </a:lnTo>
                <a:lnTo>
                  <a:pt x="5113782" y="1460500"/>
                </a:lnTo>
                <a:lnTo>
                  <a:pt x="5126608" y="1447800"/>
                </a:lnTo>
                <a:lnTo>
                  <a:pt x="5133085" y="1435100"/>
                </a:lnTo>
                <a:lnTo>
                  <a:pt x="5148453" y="1435100"/>
                </a:lnTo>
                <a:lnTo>
                  <a:pt x="5157724" y="1422400"/>
                </a:lnTo>
                <a:lnTo>
                  <a:pt x="5168010" y="1422400"/>
                </a:lnTo>
                <a:lnTo>
                  <a:pt x="5179313" y="1409700"/>
                </a:lnTo>
                <a:close/>
              </a:path>
              <a:path w="6817995" h="1625600">
                <a:moveTo>
                  <a:pt x="4034789" y="1460500"/>
                </a:moveTo>
                <a:lnTo>
                  <a:pt x="3950334" y="1460500"/>
                </a:lnTo>
                <a:lnTo>
                  <a:pt x="3955414" y="1473200"/>
                </a:lnTo>
                <a:lnTo>
                  <a:pt x="4048505" y="1473200"/>
                </a:lnTo>
                <a:lnTo>
                  <a:pt x="4034789" y="1460500"/>
                </a:lnTo>
                <a:close/>
              </a:path>
              <a:path w="6817995" h="1625600">
                <a:moveTo>
                  <a:pt x="3996817" y="1447800"/>
                </a:moveTo>
                <a:lnTo>
                  <a:pt x="3943096" y="1447800"/>
                </a:lnTo>
                <a:lnTo>
                  <a:pt x="3945889" y="1460500"/>
                </a:lnTo>
                <a:lnTo>
                  <a:pt x="4004055" y="1460500"/>
                </a:lnTo>
                <a:lnTo>
                  <a:pt x="3996817" y="1447800"/>
                </a:lnTo>
                <a:close/>
              </a:path>
              <a:path w="6817995" h="1625600">
                <a:moveTo>
                  <a:pt x="3981450" y="1435100"/>
                </a:moveTo>
                <a:lnTo>
                  <a:pt x="3940555" y="1435100"/>
                </a:lnTo>
                <a:lnTo>
                  <a:pt x="3940682" y="1447800"/>
                </a:lnTo>
                <a:lnTo>
                  <a:pt x="3983862" y="1447800"/>
                </a:lnTo>
                <a:lnTo>
                  <a:pt x="3981450" y="1435100"/>
                </a:lnTo>
                <a:close/>
              </a:path>
              <a:path w="6817995" h="1625600">
                <a:moveTo>
                  <a:pt x="3973322" y="1384300"/>
                </a:moveTo>
                <a:lnTo>
                  <a:pt x="3932047" y="1384300"/>
                </a:lnTo>
                <a:lnTo>
                  <a:pt x="3934079" y="1397000"/>
                </a:lnTo>
                <a:lnTo>
                  <a:pt x="3937000" y="1397000"/>
                </a:lnTo>
                <a:lnTo>
                  <a:pt x="3937761" y="1409700"/>
                </a:lnTo>
                <a:lnTo>
                  <a:pt x="3938016" y="1422400"/>
                </a:lnTo>
                <a:lnTo>
                  <a:pt x="3938651" y="1435100"/>
                </a:lnTo>
                <a:lnTo>
                  <a:pt x="3978021" y="1435100"/>
                </a:lnTo>
                <a:lnTo>
                  <a:pt x="3976624" y="1422400"/>
                </a:lnTo>
                <a:lnTo>
                  <a:pt x="3976116" y="1422400"/>
                </a:lnTo>
                <a:lnTo>
                  <a:pt x="3975734" y="1409700"/>
                </a:lnTo>
                <a:lnTo>
                  <a:pt x="3974592" y="1397000"/>
                </a:lnTo>
                <a:lnTo>
                  <a:pt x="3973322" y="1384300"/>
                </a:lnTo>
                <a:close/>
              </a:path>
              <a:path w="6817995" h="1625600">
                <a:moveTo>
                  <a:pt x="5202047" y="1397000"/>
                </a:moveTo>
                <a:lnTo>
                  <a:pt x="5126608" y="1397000"/>
                </a:lnTo>
                <a:lnTo>
                  <a:pt x="5115940" y="1409700"/>
                </a:lnTo>
                <a:lnTo>
                  <a:pt x="5190489" y="1409700"/>
                </a:lnTo>
                <a:lnTo>
                  <a:pt x="5202047" y="1397000"/>
                </a:lnTo>
                <a:close/>
              </a:path>
              <a:path w="6817995" h="1625600">
                <a:moveTo>
                  <a:pt x="5241543" y="1358900"/>
                </a:moveTo>
                <a:lnTo>
                  <a:pt x="5191379" y="1358900"/>
                </a:lnTo>
                <a:lnTo>
                  <a:pt x="5182488" y="1371600"/>
                </a:lnTo>
                <a:lnTo>
                  <a:pt x="5172456" y="1371600"/>
                </a:lnTo>
                <a:lnTo>
                  <a:pt x="5150104" y="1384300"/>
                </a:lnTo>
                <a:lnTo>
                  <a:pt x="5138292" y="1397000"/>
                </a:lnTo>
                <a:lnTo>
                  <a:pt x="5212968" y="1397000"/>
                </a:lnTo>
                <a:lnTo>
                  <a:pt x="5223383" y="1384300"/>
                </a:lnTo>
                <a:lnTo>
                  <a:pt x="5233034" y="1371600"/>
                </a:lnTo>
                <a:lnTo>
                  <a:pt x="5241543" y="1358900"/>
                </a:lnTo>
                <a:close/>
              </a:path>
              <a:path w="6817995" h="1625600">
                <a:moveTo>
                  <a:pt x="3968623" y="1371600"/>
                </a:moveTo>
                <a:lnTo>
                  <a:pt x="3925824" y="1371600"/>
                </a:lnTo>
                <a:lnTo>
                  <a:pt x="3929379" y="1384300"/>
                </a:lnTo>
                <a:lnTo>
                  <a:pt x="3971417" y="1384300"/>
                </a:lnTo>
                <a:lnTo>
                  <a:pt x="3968623" y="1371600"/>
                </a:lnTo>
                <a:close/>
              </a:path>
              <a:path w="6817995" h="1625600">
                <a:moveTo>
                  <a:pt x="3190239" y="292100"/>
                </a:moveTo>
                <a:lnTo>
                  <a:pt x="3148330" y="292100"/>
                </a:lnTo>
                <a:lnTo>
                  <a:pt x="3153156" y="304800"/>
                </a:lnTo>
                <a:lnTo>
                  <a:pt x="3153791" y="304800"/>
                </a:lnTo>
                <a:lnTo>
                  <a:pt x="3158109" y="330200"/>
                </a:lnTo>
                <a:lnTo>
                  <a:pt x="3161030" y="330200"/>
                </a:lnTo>
                <a:lnTo>
                  <a:pt x="3164839" y="342900"/>
                </a:lnTo>
                <a:lnTo>
                  <a:pt x="3169666" y="355600"/>
                </a:lnTo>
                <a:lnTo>
                  <a:pt x="3176523" y="368300"/>
                </a:lnTo>
                <a:lnTo>
                  <a:pt x="3186048" y="381000"/>
                </a:lnTo>
                <a:lnTo>
                  <a:pt x="3196462" y="393700"/>
                </a:lnTo>
                <a:lnTo>
                  <a:pt x="3207258" y="393700"/>
                </a:lnTo>
                <a:lnTo>
                  <a:pt x="3218942" y="406400"/>
                </a:lnTo>
                <a:lnTo>
                  <a:pt x="3242563" y="431800"/>
                </a:lnTo>
                <a:lnTo>
                  <a:pt x="3266567" y="444500"/>
                </a:lnTo>
                <a:lnTo>
                  <a:pt x="3289807" y="469900"/>
                </a:lnTo>
                <a:lnTo>
                  <a:pt x="3300222" y="469900"/>
                </a:lnTo>
                <a:lnTo>
                  <a:pt x="3310128" y="482600"/>
                </a:lnTo>
                <a:lnTo>
                  <a:pt x="3319018" y="495300"/>
                </a:lnTo>
                <a:lnTo>
                  <a:pt x="3327019" y="508000"/>
                </a:lnTo>
                <a:lnTo>
                  <a:pt x="3333623" y="508000"/>
                </a:lnTo>
                <a:lnTo>
                  <a:pt x="3357626" y="558800"/>
                </a:lnTo>
                <a:lnTo>
                  <a:pt x="3377310" y="596900"/>
                </a:lnTo>
                <a:lnTo>
                  <a:pt x="3398520" y="635000"/>
                </a:lnTo>
                <a:lnTo>
                  <a:pt x="3420999" y="660400"/>
                </a:lnTo>
                <a:lnTo>
                  <a:pt x="3445509" y="698500"/>
                </a:lnTo>
                <a:lnTo>
                  <a:pt x="3458591" y="723900"/>
                </a:lnTo>
                <a:lnTo>
                  <a:pt x="3472179" y="736600"/>
                </a:lnTo>
                <a:lnTo>
                  <a:pt x="3486657" y="749300"/>
                </a:lnTo>
                <a:lnTo>
                  <a:pt x="3501517" y="774700"/>
                </a:lnTo>
                <a:lnTo>
                  <a:pt x="3517264" y="787400"/>
                </a:lnTo>
                <a:lnTo>
                  <a:pt x="3533648" y="800100"/>
                </a:lnTo>
                <a:lnTo>
                  <a:pt x="3529583" y="800100"/>
                </a:lnTo>
                <a:lnTo>
                  <a:pt x="3546602" y="838200"/>
                </a:lnTo>
                <a:lnTo>
                  <a:pt x="3564001" y="876300"/>
                </a:lnTo>
                <a:lnTo>
                  <a:pt x="3581654" y="914400"/>
                </a:lnTo>
                <a:lnTo>
                  <a:pt x="3600069" y="952500"/>
                </a:lnTo>
                <a:lnTo>
                  <a:pt x="3618992" y="990600"/>
                </a:lnTo>
                <a:lnTo>
                  <a:pt x="3638930" y="1028700"/>
                </a:lnTo>
                <a:lnTo>
                  <a:pt x="3659758" y="1054100"/>
                </a:lnTo>
                <a:lnTo>
                  <a:pt x="3681856" y="1092200"/>
                </a:lnTo>
                <a:lnTo>
                  <a:pt x="3705098" y="1130300"/>
                </a:lnTo>
                <a:lnTo>
                  <a:pt x="3729735" y="1155700"/>
                </a:lnTo>
                <a:lnTo>
                  <a:pt x="3756025" y="1193800"/>
                </a:lnTo>
                <a:lnTo>
                  <a:pt x="3783837" y="1231900"/>
                </a:lnTo>
                <a:lnTo>
                  <a:pt x="3813555" y="1257300"/>
                </a:lnTo>
                <a:lnTo>
                  <a:pt x="3845179" y="1295400"/>
                </a:lnTo>
                <a:lnTo>
                  <a:pt x="3878960" y="1333500"/>
                </a:lnTo>
                <a:lnTo>
                  <a:pt x="3896741" y="1346200"/>
                </a:lnTo>
                <a:lnTo>
                  <a:pt x="3914902" y="1358900"/>
                </a:lnTo>
                <a:lnTo>
                  <a:pt x="3921125" y="1371600"/>
                </a:lnTo>
                <a:lnTo>
                  <a:pt x="3965067" y="1371600"/>
                </a:lnTo>
                <a:lnTo>
                  <a:pt x="3960622" y="1358900"/>
                </a:lnTo>
                <a:lnTo>
                  <a:pt x="3955160" y="1346200"/>
                </a:lnTo>
                <a:lnTo>
                  <a:pt x="3948683" y="1346200"/>
                </a:lnTo>
                <a:lnTo>
                  <a:pt x="3941445" y="1333500"/>
                </a:lnTo>
                <a:lnTo>
                  <a:pt x="3923537" y="1320800"/>
                </a:lnTo>
                <a:lnTo>
                  <a:pt x="3906138" y="1308100"/>
                </a:lnTo>
                <a:lnTo>
                  <a:pt x="3873119" y="1270000"/>
                </a:lnTo>
                <a:lnTo>
                  <a:pt x="3842130" y="1231900"/>
                </a:lnTo>
                <a:lnTo>
                  <a:pt x="3813048" y="1206500"/>
                </a:lnTo>
                <a:lnTo>
                  <a:pt x="3785870" y="1168400"/>
                </a:lnTo>
                <a:lnTo>
                  <a:pt x="3760343" y="1143000"/>
                </a:lnTo>
                <a:lnTo>
                  <a:pt x="3736339" y="1104900"/>
                </a:lnTo>
                <a:lnTo>
                  <a:pt x="3713733" y="1066800"/>
                </a:lnTo>
                <a:lnTo>
                  <a:pt x="3692398" y="1041400"/>
                </a:lnTo>
                <a:lnTo>
                  <a:pt x="3672078" y="1003300"/>
                </a:lnTo>
                <a:lnTo>
                  <a:pt x="3634104" y="939800"/>
                </a:lnTo>
                <a:lnTo>
                  <a:pt x="3616198" y="901700"/>
                </a:lnTo>
                <a:lnTo>
                  <a:pt x="3598799" y="863600"/>
                </a:lnTo>
                <a:lnTo>
                  <a:pt x="3564762" y="787400"/>
                </a:lnTo>
                <a:lnTo>
                  <a:pt x="3563874" y="787400"/>
                </a:lnTo>
                <a:lnTo>
                  <a:pt x="3562477" y="774700"/>
                </a:lnTo>
                <a:lnTo>
                  <a:pt x="3560699" y="774700"/>
                </a:lnTo>
                <a:lnTo>
                  <a:pt x="3545078" y="762000"/>
                </a:lnTo>
                <a:lnTo>
                  <a:pt x="3530219" y="749300"/>
                </a:lnTo>
                <a:lnTo>
                  <a:pt x="3515995" y="736600"/>
                </a:lnTo>
                <a:lnTo>
                  <a:pt x="3502405" y="711200"/>
                </a:lnTo>
                <a:lnTo>
                  <a:pt x="3489325" y="698500"/>
                </a:lnTo>
                <a:lnTo>
                  <a:pt x="3453383" y="647700"/>
                </a:lnTo>
                <a:lnTo>
                  <a:pt x="3431539" y="609600"/>
                </a:lnTo>
                <a:lnTo>
                  <a:pt x="3410966" y="571500"/>
                </a:lnTo>
                <a:lnTo>
                  <a:pt x="3391407" y="533400"/>
                </a:lnTo>
                <a:lnTo>
                  <a:pt x="3371977" y="495300"/>
                </a:lnTo>
                <a:lnTo>
                  <a:pt x="3364483" y="482600"/>
                </a:lnTo>
                <a:lnTo>
                  <a:pt x="3355848" y="482600"/>
                </a:lnTo>
                <a:lnTo>
                  <a:pt x="3346323" y="469900"/>
                </a:lnTo>
                <a:lnTo>
                  <a:pt x="3336035" y="457200"/>
                </a:lnTo>
                <a:lnTo>
                  <a:pt x="3324986" y="444500"/>
                </a:lnTo>
                <a:lnTo>
                  <a:pt x="3313556" y="431800"/>
                </a:lnTo>
                <a:lnTo>
                  <a:pt x="3290061" y="419100"/>
                </a:lnTo>
                <a:lnTo>
                  <a:pt x="3266567" y="393700"/>
                </a:lnTo>
                <a:lnTo>
                  <a:pt x="3243960" y="381000"/>
                </a:lnTo>
                <a:lnTo>
                  <a:pt x="3233673" y="368300"/>
                </a:lnTo>
                <a:lnTo>
                  <a:pt x="3224148" y="355600"/>
                </a:lnTo>
                <a:lnTo>
                  <a:pt x="3215512" y="355600"/>
                </a:lnTo>
                <a:lnTo>
                  <a:pt x="3208147" y="342900"/>
                </a:lnTo>
                <a:lnTo>
                  <a:pt x="3203829" y="342900"/>
                </a:lnTo>
                <a:lnTo>
                  <a:pt x="3200399" y="330200"/>
                </a:lnTo>
                <a:lnTo>
                  <a:pt x="3197479" y="317500"/>
                </a:lnTo>
                <a:lnTo>
                  <a:pt x="3195066" y="317500"/>
                </a:lnTo>
                <a:lnTo>
                  <a:pt x="3190239" y="292100"/>
                </a:lnTo>
                <a:close/>
              </a:path>
              <a:path w="6817995" h="1625600">
                <a:moveTo>
                  <a:pt x="5698362" y="508000"/>
                </a:moveTo>
                <a:lnTo>
                  <a:pt x="5646547" y="508000"/>
                </a:lnTo>
                <a:lnTo>
                  <a:pt x="5639688" y="520700"/>
                </a:lnTo>
                <a:lnTo>
                  <a:pt x="5627624" y="546100"/>
                </a:lnTo>
                <a:lnTo>
                  <a:pt x="5615685" y="571500"/>
                </a:lnTo>
                <a:lnTo>
                  <a:pt x="5603239" y="584200"/>
                </a:lnTo>
                <a:lnTo>
                  <a:pt x="5606541" y="584200"/>
                </a:lnTo>
                <a:lnTo>
                  <a:pt x="5585079" y="609600"/>
                </a:lnTo>
                <a:lnTo>
                  <a:pt x="5565902" y="635000"/>
                </a:lnTo>
                <a:lnTo>
                  <a:pt x="5533008" y="673100"/>
                </a:lnTo>
                <a:lnTo>
                  <a:pt x="5506465" y="723900"/>
                </a:lnTo>
                <a:lnTo>
                  <a:pt x="5484622" y="774700"/>
                </a:lnTo>
                <a:lnTo>
                  <a:pt x="5474969" y="787400"/>
                </a:lnTo>
                <a:lnTo>
                  <a:pt x="5465826" y="812800"/>
                </a:lnTo>
                <a:lnTo>
                  <a:pt x="5430774" y="914400"/>
                </a:lnTo>
                <a:lnTo>
                  <a:pt x="5421249" y="939800"/>
                </a:lnTo>
                <a:lnTo>
                  <a:pt x="5411215" y="952500"/>
                </a:lnTo>
                <a:lnTo>
                  <a:pt x="5397627" y="990600"/>
                </a:lnTo>
                <a:lnTo>
                  <a:pt x="5383657" y="1016000"/>
                </a:lnTo>
                <a:lnTo>
                  <a:pt x="5355082" y="1079500"/>
                </a:lnTo>
                <a:lnTo>
                  <a:pt x="5340858" y="1104900"/>
                </a:lnTo>
                <a:lnTo>
                  <a:pt x="5327141" y="1143000"/>
                </a:lnTo>
                <a:lnTo>
                  <a:pt x="5314060" y="1168400"/>
                </a:lnTo>
                <a:lnTo>
                  <a:pt x="5301995" y="1206500"/>
                </a:lnTo>
                <a:lnTo>
                  <a:pt x="5296408" y="1206500"/>
                </a:lnTo>
                <a:lnTo>
                  <a:pt x="5287517" y="1219200"/>
                </a:lnTo>
                <a:lnTo>
                  <a:pt x="5279516" y="1231900"/>
                </a:lnTo>
                <a:lnTo>
                  <a:pt x="5272151" y="1244600"/>
                </a:lnTo>
                <a:lnTo>
                  <a:pt x="5259197" y="1257300"/>
                </a:lnTo>
                <a:lnTo>
                  <a:pt x="5247639" y="1282700"/>
                </a:lnTo>
                <a:lnTo>
                  <a:pt x="5236590" y="1295400"/>
                </a:lnTo>
                <a:lnTo>
                  <a:pt x="5225160" y="1320800"/>
                </a:lnTo>
                <a:lnTo>
                  <a:pt x="5218937" y="1333500"/>
                </a:lnTo>
                <a:lnTo>
                  <a:pt x="5212460" y="1333500"/>
                </a:lnTo>
                <a:lnTo>
                  <a:pt x="5205603" y="1346200"/>
                </a:lnTo>
                <a:lnTo>
                  <a:pt x="5198236" y="1358900"/>
                </a:lnTo>
                <a:lnTo>
                  <a:pt x="5249417" y="1358900"/>
                </a:lnTo>
                <a:lnTo>
                  <a:pt x="5256530" y="1346200"/>
                </a:lnTo>
                <a:lnTo>
                  <a:pt x="5269230" y="1320800"/>
                </a:lnTo>
                <a:lnTo>
                  <a:pt x="5281040" y="1295400"/>
                </a:lnTo>
                <a:lnTo>
                  <a:pt x="5292598" y="1282700"/>
                </a:lnTo>
                <a:lnTo>
                  <a:pt x="5304662" y="1257300"/>
                </a:lnTo>
                <a:lnTo>
                  <a:pt x="5311012" y="1244600"/>
                </a:lnTo>
                <a:lnTo>
                  <a:pt x="5317870" y="1244600"/>
                </a:lnTo>
                <a:lnTo>
                  <a:pt x="5325363" y="1231900"/>
                </a:lnTo>
                <a:lnTo>
                  <a:pt x="5333491" y="1219200"/>
                </a:lnTo>
                <a:lnTo>
                  <a:pt x="5336539" y="1219200"/>
                </a:lnTo>
                <a:lnTo>
                  <a:pt x="5340858" y="1206500"/>
                </a:lnTo>
                <a:lnTo>
                  <a:pt x="5301995" y="1206500"/>
                </a:lnTo>
                <a:lnTo>
                  <a:pt x="5305933" y="1193800"/>
                </a:lnTo>
                <a:lnTo>
                  <a:pt x="5345175" y="1193800"/>
                </a:lnTo>
                <a:lnTo>
                  <a:pt x="5349493" y="1181100"/>
                </a:lnTo>
                <a:lnTo>
                  <a:pt x="5362193" y="1155700"/>
                </a:lnTo>
                <a:lnTo>
                  <a:pt x="5375656" y="1130300"/>
                </a:lnTo>
                <a:lnTo>
                  <a:pt x="5389626" y="1092200"/>
                </a:lnTo>
                <a:lnTo>
                  <a:pt x="5418074" y="1041400"/>
                </a:lnTo>
                <a:lnTo>
                  <a:pt x="5432298" y="1003300"/>
                </a:lnTo>
                <a:lnTo>
                  <a:pt x="5446013" y="977900"/>
                </a:lnTo>
                <a:lnTo>
                  <a:pt x="5456301" y="952500"/>
                </a:lnTo>
                <a:lnTo>
                  <a:pt x="5466080" y="927100"/>
                </a:lnTo>
                <a:lnTo>
                  <a:pt x="5483986" y="876300"/>
                </a:lnTo>
                <a:lnTo>
                  <a:pt x="5501512" y="825500"/>
                </a:lnTo>
                <a:lnTo>
                  <a:pt x="5510403" y="812800"/>
                </a:lnTo>
                <a:lnTo>
                  <a:pt x="5529960" y="762000"/>
                </a:lnTo>
                <a:lnTo>
                  <a:pt x="5552566" y="711200"/>
                </a:lnTo>
                <a:lnTo>
                  <a:pt x="5565648" y="698500"/>
                </a:lnTo>
                <a:lnTo>
                  <a:pt x="5580126" y="673100"/>
                </a:lnTo>
                <a:lnTo>
                  <a:pt x="5596255" y="647700"/>
                </a:lnTo>
                <a:lnTo>
                  <a:pt x="5614034" y="635000"/>
                </a:lnTo>
                <a:lnTo>
                  <a:pt x="5633847" y="609600"/>
                </a:lnTo>
                <a:lnTo>
                  <a:pt x="5637276" y="609600"/>
                </a:lnTo>
                <a:lnTo>
                  <a:pt x="5643753" y="596900"/>
                </a:lnTo>
                <a:lnTo>
                  <a:pt x="5649722" y="584200"/>
                </a:lnTo>
                <a:lnTo>
                  <a:pt x="5661025" y="558800"/>
                </a:lnTo>
                <a:lnTo>
                  <a:pt x="5672455" y="546100"/>
                </a:lnTo>
                <a:lnTo>
                  <a:pt x="5678042" y="533400"/>
                </a:lnTo>
                <a:lnTo>
                  <a:pt x="5684265" y="520700"/>
                </a:lnTo>
                <a:lnTo>
                  <a:pt x="5690997" y="520700"/>
                </a:lnTo>
                <a:lnTo>
                  <a:pt x="5698362" y="508000"/>
                </a:lnTo>
                <a:close/>
              </a:path>
              <a:path w="6817995" h="1625600">
                <a:moveTo>
                  <a:pt x="1005839" y="1206500"/>
                </a:moveTo>
                <a:lnTo>
                  <a:pt x="929258" y="1206500"/>
                </a:lnTo>
                <a:lnTo>
                  <a:pt x="922019" y="1219200"/>
                </a:lnTo>
                <a:lnTo>
                  <a:pt x="904494" y="1231900"/>
                </a:lnTo>
                <a:lnTo>
                  <a:pt x="899032" y="1244600"/>
                </a:lnTo>
                <a:lnTo>
                  <a:pt x="950721" y="1244600"/>
                </a:lnTo>
                <a:lnTo>
                  <a:pt x="956563" y="1231900"/>
                </a:lnTo>
                <a:lnTo>
                  <a:pt x="969518" y="1231900"/>
                </a:lnTo>
                <a:lnTo>
                  <a:pt x="977010" y="1219200"/>
                </a:lnTo>
                <a:lnTo>
                  <a:pt x="985646" y="1219200"/>
                </a:lnTo>
                <a:lnTo>
                  <a:pt x="1005839" y="1206500"/>
                </a:lnTo>
                <a:close/>
              </a:path>
              <a:path w="6817995" h="1625600">
                <a:moveTo>
                  <a:pt x="1038224" y="1193800"/>
                </a:moveTo>
                <a:lnTo>
                  <a:pt x="947293" y="1193800"/>
                </a:lnTo>
                <a:lnTo>
                  <a:pt x="937386" y="1206500"/>
                </a:lnTo>
                <a:lnTo>
                  <a:pt x="1027557" y="1206500"/>
                </a:lnTo>
                <a:lnTo>
                  <a:pt x="1038224" y="1193800"/>
                </a:lnTo>
                <a:close/>
              </a:path>
              <a:path w="6817995" h="1625600">
                <a:moveTo>
                  <a:pt x="1796542" y="317500"/>
                </a:moveTo>
                <a:lnTo>
                  <a:pt x="1737359" y="317500"/>
                </a:lnTo>
                <a:lnTo>
                  <a:pt x="1732025" y="330200"/>
                </a:lnTo>
                <a:lnTo>
                  <a:pt x="1707133" y="368300"/>
                </a:lnTo>
                <a:lnTo>
                  <a:pt x="1681098" y="419100"/>
                </a:lnTo>
                <a:lnTo>
                  <a:pt x="1653539" y="469900"/>
                </a:lnTo>
                <a:lnTo>
                  <a:pt x="1624837" y="508000"/>
                </a:lnTo>
                <a:lnTo>
                  <a:pt x="1594993" y="558800"/>
                </a:lnTo>
                <a:lnTo>
                  <a:pt x="1563878" y="596900"/>
                </a:lnTo>
                <a:lnTo>
                  <a:pt x="1531366" y="647700"/>
                </a:lnTo>
                <a:lnTo>
                  <a:pt x="1497964" y="685800"/>
                </a:lnTo>
                <a:lnTo>
                  <a:pt x="1463294" y="723900"/>
                </a:lnTo>
                <a:lnTo>
                  <a:pt x="1427225" y="774700"/>
                </a:lnTo>
                <a:lnTo>
                  <a:pt x="1390395" y="812800"/>
                </a:lnTo>
                <a:lnTo>
                  <a:pt x="1352169" y="850900"/>
                </a:lnTo>
                <a:lnTo>
                  <a:pt x="1312925" y="901700"/>
                </a:lnTo>
                <a:lnTo>
                  <a:pt x="1272667" y="939800"/>
                </a:lnTo>
                <a:lnTo>
                  <a:pt x="1231519" y="977900"/>
                </a:lnTo>
                <a:lnTo>
                  <a:pt x="1188973" y="1016000"/>
                </a:lnTo>
                <a:lnTo>
                  <a:pt x="1151635" y="1054100"/>
                </a:lnTo>
                <a:lnTo>
                  <a:pt x="1112520" y="1092200"/>
                </a:lnTo>
                <a:lnTo>
                  <a:pt x="1092454" y="1104900"/>
                </a:lnTo>
                <a:lnTo>
                  <a:pt x="1071625" y="1130300"/>
                </a:lnTo>
                <a:lnTo>
                  <a:pt x="1028826" y="1155700"/>
                </a:lnTo>
                <a:lnTo>
                  <a:pt x="1022222" y="1168400"/>
                </a:lnTo>
                <a:lnTo>
                  <a:pt x="1004061" y="1168400"/>
                </a:lnTo>
                <a:lnTo>
                  <a:pt x="993012" y="1181100"/>
                </a:lnTo>
                <a:lnTo>
                  <a:pt x="970280" y="1181100"/>
                </a:lnTo>
                <a:lnTo>
                  <a:pt x="958469" y="1193800"/>
                </a:lnTo>
                <a:lnTo>
                  <a:pt x="1048766" y="1193800"/>
                </a:lnTo>
                <a:lnTo>
                  <a:pt x="1072769" y="1168400"/>
                </a:lnTo>
                <a:lnTo>
                  <a:pt x="1094867" y="1155700"/>
                </a:lnTo>
                <a:lnTo>
                  <a:pt x="1116457" y="1143000"/>
                </a:lnTo>
                <a:lnTo>
                  <a:pt x="1137284" y="1117600"/>
                </a:lnTo>
                <a:lnTo>
                  <a:pt x="1177035" y="1092200"/>
                </a:lnTo>
                <a:lnTo>
                  <a:pt x="1215262" y="1054100"/>
                </a:lnTo>
                <a:lnTo>
                  <a:pt x="1257934" y="1003300"/>
                </a:lnTo>
                <a:lnTo>
                  <a:pt x="1299718" y="965200"/>
                </a:lnTo>
                <a:lnTo>
                  <a:pt x="1340358" y="927100"/>
                </a:lnTo>
                <a:lnTo>
                  <a:pt x="1379982" y="876300"/>
                </a:lnTo>
                <a:lnTo>
                  <a:pt x="1418589" y="838200"/>
                </a:lnTo>
                <a:lnTo>
                  <a:pt x="1455928" y="800100"/>
                </a:lnTo>
                <a:lnTo>
                  <a:pt x="1492376" y="749300"/>
                </a:lnTo>
                <a:lnTo>
                  <a:pt x="1527556" y="711200"/>
                </a:lnTo>
                <a:lnTo>
                  <a:pt x="1561592" y="660400"/>
                </a:lnTo>
                <a:lnTo>
                  <a:pt x="1594484" y="622300"/>
                </a:lnTo>
                <a:lnTo>
                  <a:pt x="1626108" y="571500"/>
                </a:lnTo>
                <a:lnTo>
                  <a:pt x="1656460" y="533400"/>
                </a:lnTo>
                <a:lnTo>
                  <a:pt x="1685670" y="482600"/>
                </a:lnTo>
                <a:lnTo>
                  <a:pt x="1713610" y="444500"/>
                </a:lnTo>
                <a:lnTo>
                  <a:pt x="1740281" y="393700"/>
                </a:lnTo>
                <a:lnTo>
                  <a:pt x="1765554" y="342900"/>
                </a:lnTo>
                <a:lnTo>
                  <a:pt x="1767078" y="342900"/>
                </a:lnTo>
                <a:lnTo>
                  <a:pt x="1773300" y="330200"/>
                </a:lnTo>
                <a:lnTo>
                  <a:pt x="1787270" y="330200"/>
                </a:lnTo>
                <a:lnTo>
                  <a:pt x="1796542" y="317500"/>
                </a:lnTo>
                <a:close/>
              </a:path>
              <a:path w="6817995" h="1625600">
                <a:moveTo>
                  <a:pt x="6276593" y="88900"/>
                </a:moveTo>
                <a:lnTo>
                  <a:pt x="6185281" y="88900"/>
                </a:lnTo>
                <a:lnTo>
                  <a:pt x="6149975" y="101600"/>
                </a:lnTo>
                <a:lnTo>
                  <a:pt x="6115177" y="127000"/>
                </a:lnTo>
                <a:lnTo>
                  <a:pt x="6047232" y="152400"/>
                </a:lnTo>
                <a:lnTo>
                  <a:pt x="6014338" y="177800"/>
                </a:lnTo>
                <a:lnTo>
                  <a:pt x="5982461" y="190500"/>
                </a:lnTo>
                <a:lnTo>
                  <a:pt x="5951601" y="215900"/>
                </a:lnTo>
                <a:lnTo>
                  <a:pt x="5921756" y="241300"/>
                </a:lnTo>
                <a:lnTo>
                  <a:pt x="5893054" y="254000"/>
                </a:lnTo>
                <a:lnTo>
                  <a:pt x="5865876" y="279400"/>
                </a:lnTo>
                <a:lnTo>
                  <a:pt x="5815964" y="330200"/>
                </a:lnTo>
                <a:lnTo>
                  <a:pt x="5773038" y="381000"/>
                </a:lnTo>
                <a:lnTo>
                  <a:pt x="5738749" y="431800"/>
                </a:lnTo>
                <a:lnTo>
                  <a:pt x="5728842" y="431800"/>
                </a:lnTo>
                <a:lnTo>
                  <a:pt x="5714873" y="444500"/>
                </a:lnTo>
                <a:lnTo>
                  <a:pt x="5701918" y="457200"/>
                </a:lnTo>
                <a:lnTo>
                  <a:pt x="5690361" y="469900"/>
                </a:lnTo>
                <a:lnTo>
                  <a:pt x="5679948" y="469900"/>
                </a:lnTo>
                <a:lnTo>
                  <a:pt x="5670295" y="482600"/>
                </a:lnTo>
                <a:lnTo>
                  <a:pt x="5661659" y="495300"/>
                </a:lnTo>
                <a:lnTo>
                  <a:pt x="5653912" y="508000"/>
                </a:lnTo>
                <a:lnTo>
                  <a:pt x="5706617" y="508000"/>
                </a:lnTo>
                <a:lnTo>
                  <a:pt x="5715761" y="495300"/>
                </a:lnTo>
                <a:lnTo>
                  <a:pt x="5726176" y="482600"/>
                </a:lnTo>
                <a:lnTo>
                  <a:pt x="5737733" y="482600"/>
                </a:lnTo>
                <a:lnTo>
                  <a:pt x="5751067" y="469900"/>
                </a:lnTo>
                <a:lnTo>
                  <a:pt x="5765673" y="457200"/>
                </a:lnTo>
                <a:lnTo>
                  <a:pt x="5771387" y="457200"/>
                </a:lnTo>
                <a:lnTo>
                  <a:pt x="5781886" y="431800"/>
                </a:lnTo>
                <a:lnTo>
                  <a:pt x="5738749" y="431800"/>
                </a:lnTo>
                <a:lnTo>
                  <a:pt x="5744463" y="419100"/>
                </a:lnTo>
                <a:lnTo>
                  <a:pt x="5787135" y="419100"/>
                </a:lnTo>
                <a:lnTo>
                  <a:pt x="5804281" y="406400"/>
                </a:lnTo>
                <a:lnTo>
                  <a:pt x="5823331" y="381000"/>
                </a:lnTo>
                <a:lnTo>
                  <a:pt x="5844285" y="355600"/>
                </a:lnTo>
                <a:lnTo>
                  <a:pt x="5867018" y="330200"/>
                </a:lnTo>
                <a:lnTo>
                  <a:pt x="5891403" y="304800"/>
                </a:lnTo>
                <a:lnTo>
                  <a:pt x="5917310" y="292100"/>
                </a:lnTo>
                <a:lnTo>
                  <a:pt x="5944742" y="266700"/>
                </a:lnTo>
                <a:lnTo>
                  <a:pt x="5973317" y="241300"/>
                </a:lnTo>
                <a:lnTo>
                  <a:pt x="6003162" y="228600"/>
                </a:lnTo>
                <a:lnTo>
                  <a:pt x="6034151" y="203200"/>
                </a:lnTo>
                <a:lnTo>
                  <a:pt x="6098666" y="177800"/>
                </a:lnTo>
                <a:lnTo>
                  <a:pt x="6132194" y="152400"/>
                </a:lnTo>
                <a:lnTo>
                  <a:pt x="6200648" y="127000"/>
                </a:lnTo>
                <a:lnTo>
                  <a:pt x="6219698" y="114300"/>
                </a:lnTo>
                <a:lnTo>
                  <a:pt x="6239002" y="114300"/>
                </a:lnTo>
                <a:lnTo>
                  <a:pt x="6276593" y="88900"/>
                </a:lnTo>
                <a:close/>
              </a:path>
              <a:path w="6817995" h="1625600">
                <a:moveTo>
                  <a:pt x="1818258" y="304800"/>
                </a:moveTo>
                <a:lnTo>
                  <a:pt x="1745742" y="304800"/>
                </a:lnTo>
                <a:lnTo>
                  <a:pt x="1739519" y="317500"/>
                </a:lnTo>
                <a:lnTo>
                  <a:pt x="1806829" y="317500"/>
                </a:lnTo>
                <a:lnTo>
                  <a:pt x="1818258" y="304800"/>
                </a:lnTo>
                <a:close/>
              </a:path>
              <a:path w="6817995" h="1625600">
                <a:moveTo>
                  <a:pt x="1879345" y="279400"/>
                </a:moveTo>
                <a:lnTo>
                  <a:pt x="1789430" y="279400"/>
                </a:lnTo>
                <a:lnTo>
                  <a:pt x="1777237" y="292100"/>
                </a:lnTo>
                <a:lnTo>
                  <a:pt x="1765934" y="292100"/>
                </a:lnTo>
                <a:lnTo>
                  <a:pt x="1755520" y="304800"/>
                </a:lnTo>
                <a:lnTo>
                  <a:pt x="1830070" y="304800"/>
                </a:lnTo>
                <a:lnTo>
                  <a:pt x="1854961" y="292100"/>
                </a:lnTo>
                <a:lnTo>
                  <a:pt x="1879345" y="279400"/>
                </a:lnTo>
                <a:close/>
              </a:path>
              <a:path w="6817995" h="1625600">
                <a:moveTo>
                  <a:pt x="3150700" y="301977"/>
                </a:moveTo>
                <a:lnTo>
                  <a:pt x="3151378" y="304800"/>
                </a:lnTo>
                <a:lnTo>
                  <a:pt x="3153156" y="304800"/>
                </a:lnTo>
                <a:lnTo>
                  <a:pt x="3150700" y="301977"/>
                </a:lnTo>
                <a:close/>
              </a:path>
              <a:path w="6817995" h="1625600">
                <a:moveTo>
                  <a:pt x="3148330" y="292100"/>
                </a:moveTo>
                <a:lnTo>
                  <a:pt x="3150700" y="301977"/>
                </a:lnTo>
                <a:lnTo>
                  <a:pt x="3153156" y="304800"/>
                </a:lnTo>
                <a:lnTo>
                  <a:pt x="3148330" y="292100"/>
                </a:lnTo>
                <a:close/>
              </a:path>
              <a:path w="6817995" h="1625600">
                <a:moveTo>
                  <a:pt x="2957322" y="127000"/>
                </a:moveTo>
                <a:lnTo>
                  <a:pt x="2847721" y="127000"/>
                </a:lnTo>
                <a:lnTo>
                  <a:pt x="2860674" y="139700"/>
                </a:lnTo>
                <a:lnTo>
                  <a:pt x="2889758" y="139700"/>
                </a:lnTo>
                <a:lnTo>
                  <a:pt x="2906013" y="152400"/>
                </a:lnTo>
                <a:lnTo>
                  <a:pt x="2923667" y="152400"/>
                </a:lnTo>
                <a:lnTo>
                  <a:pt x="2942717" y="165100"/>
                </a:lnTo>
                <a:lnTo>
                  <a:pt x="2938398" y="165100"/>
                </a:lnTo>
                <a:lnTo>
                  <a:pt x="2997199" y="190500"/>
                </a:lnTo>
                <a:lnTo>
                  <a:pt x="3026283" y="215900"/>
                </a:lnTo>
                <a:lnTo>
                  <a:pt x="3054222" y="228600"/>
                </a:lnTo>
                <a:lnTo>
                  <a:pt x="3081147" y="241300"/>
                </a:lnTo>
                <a:lnTo>
                  <a:pt x="3118866" y="266700"/>
                </a:lnTo>
                <a:lnTo>
                  <a:pt x="3150700" y="301977"/>
                </a:lnTo>
                <a:lnTo>
                  <a:pt x="3148330" y="292100"/>
                </a:lnTo>
                <a:lnTo>
                  <a:pt x="3187319" y="292100"/>
                </a:lnTo>
                <a:lnTo>
                  <a:pt x="3183128" y="279400"/>
                </a:lnTo>
                <a:lnTo>
                  <a:pt x="3181476" y="266700"/>
                </a:lnTo>
                <a:lnTo>
                  <a:pt x="3166872" y="254000"/>
                </a:lnTo>
                <a:lnTo>
                  <a:pt x="3154172" y="254000"/>
                </a:lnTo>
                <a:lnTo>
                  <a:pt x="3141218" y="241300"/>
                </a:lnTo>
                <a:lnTo>
                  <a:pt x="3127756" y="228600"/>
                </a:lnTo>
                <a:lnTo>
                  <a:pt x="3100705" y="215900"/>
                </a:lnTo>
                <a:lnTo>
                  <a:pt x="3073019" y="190500"/>
                </a:lnTo>
                <a:lnTo>
                  <a:pt x="3016504" y="165100"/>
                </a:lnTo>
                <a:lnTo>
                  <a:pt x="2987929" y="139700"/>
                </a:lnTo>
                <a:lnTo>
                  <a:pt x="2957322" y="127000"/>
                </a:lnTo>
                <a:close/>
              </a:path>
              <a:path w="6817995" h="1625600">
                <a:moveTo>
                  <a:pt x="2513837" y="76200"/>
                </a:moveTo>
                <a:lnTo>
                  <a:pt x="2296286" y="76200"/>
                </a:lnTo>
                <a:lnTo>
                  <a:pt x="2257933" y="88900"/>
                </a:lnTo>
                <a:lnTo>
                  <a:pt x="2184019" y="114300"/>
                </a:lnTo>
                <a:lnTo>
                  <a:pt x="1973453" y="190500"/>
                </a:lnTo>
                <a:lnTo>
                  <a:pt x="1938273" y="215900"/>
                </a:lnTo>
                <a:lnTo>
                  <a:pt x="1903603" y="228600"/>
                </a:lnTo>
                <a:lnTo>
                  <a:pt x="1896109" y="241300"/>
                </a:lnTo>
                <a:lnTo>
                  <a:pt x="1876551" y="241300"/>
                </a:lnTo>
                <a:lnTo>
                  <a:pt x="1840357" y="254000"/>
                </a:lnTo>
                <a:lnTo>
                  <a:pt x="1814830" y="266700"/>
                </a:lnTo>
                <a:lnTo>
                  <a:pt x="1801748" y="279400"/>
                </a:lnTo>
                <a:lnTo>
                  <a:pt x="1890775" y="279400"/>
                </a:lnTo>
                <a:lnTo>
                  <a:pt x="1911476" y="266700"/>
                </a:lnTo>
                <a:lnTo>
                  <a:pt x="1920494" y="266700"/>
                </a:lnTo>
                <a:lnTo>
                  <a:pt x="1956181" y="254000"/>
                </a:lnTo>
                <a:lnTo>
                  <a:pt x="1990724" y="228600"/>
                </a:lnTo>
                <a:lnTo>
                  <a:pt x="2092579" y="190500"/>
                </a:lnTo>
                <a:lnTo>
                  <a:pt x="2126742" y="165100"/>
                </a:lnTo>
                <a:lnTo>
                  <a:pt x="2161159" y="152400"/>
                </a:lnTo>
                <a:lnTo>
                  <a:pt x="2196210" y="152400"/>
                </a:lnTo>
                <a:lnTo>
                  <a:pt x="2268220" y="127000"/>
                </a:lnTo>
                <a:lnTo>
                  <a:pt x="2305685" y="114300"/>
                </a:lnTo>
                <a:lnTo>
                  <a:pt x="2344293" y="101600"/>
                </a:lnTo>
                <a:lnTo>
                  <a:pt x="2384297" y="101600"/>
                </a:lnTo>
                <a:lnTo>
                  <a:pt x="2425826" y="88900"/>
                </a:lnTo>
                <a:lnTo>
                  <a:pt x="2468880" y="88900"/>
                </a:lnTo>
                <a:lnTo>
                  <a:pt x="2513837" y="76200"/>
                </a:lnTo>
                <a:close/>
              </a:path>
              <a:path w="6817995" h="1625600">
                <a:moveTo>
                  <a:pt x="2935478" y="114300"/>
                </a:moveTo>
                <a:lnTo>
                  <a:pt x="2814066" y="114300"/>
                </a:lnTo>
                <a:lnTo>
                  <a:pt x="2824353" y="127000"/>
                </a:lnTo>
                <a:lnTo>
                  <a:pt x="2954400" y="127000"/>
                </a:lnTo>
                <a:lnTo>
                  <a:pt x="2935478" y="114300"/>
                </a:lnTo>
                <a:close/>
              </a:path>
              <a:path w="6817995" h="1625600">
                <a:moveTo>
                  <a:pt x="2860039" y="88900"/>
                </a:moveTo>
                <a:lnTo>
                  <a:pt x="2724022" y="88900"/>
                </a:lnTo>
                <a:lnTo>
                  <a:pt x="2733294" y="101600"/>
                </a:lnTo>
                <a:lnTo>
                  <a:pt x="2768599" y="101600"/>
                </a:lnTo>
                <a:lnTo>
                  <a:pt x="2785872" y="114300"/>
                </a:lnTo>
                <a:lnTo>
                  <a:pt x="2901822" y="114300"/>
                </a:lnTo>
                <a:lnTo>
                  <a:pt x="2872994" y="101600"/>
                </a:lnTo>
                <a:lnTo>
                  <a:pt x="2860039" y="88900"/>
                </a:lnTo>
                <a:close/>
              </a:path>
              <a:path w="6817995" h="1625600">
                <a:moveTo>
                  <a:pt x="6703694" y="0"/>
                </a:moveTo>
                <a:lnTo>
                  <a:pt x="6702933" y="114300"/>
                </a:lnTo>
                <a:lnTo>
                  <a:pt x="6771741" y="76200"/>
                </a:lnTo>
                <a:lnTo>
                  <a:pt x="6722236" y="76200"/>
                </a:lnTo>
                <a:lnTo>
                  <a:pt x="6722490" y="38100"/>
                </a:lnTo>
                <a:lnTo>
                  <a:pt x="6789134" y="38100"/>
                </a:lnTo>
                <a:lnTo>
                  <a:pt x="6703694" y="0"/>
                </a:lnTo>
                <a:close/>
              </a:path>
              <a:path w="6817995" h="1625600">
                <a:moveTo>
                  <a:pt x="2815717" y="76200"/>
                </a:moveTo>
                <a:lnTo>
                  <a:pt x="2599689" y="76200"/>
                </a:lnTo>
                <a:lnTo>
                  <a:pt x="2635249" y="88900"/>
                </a:lnTo>
                <a:lnTo>
                  <a:pt x="2825876" y="88900"/>
                </a:lnTo>
                <a:lnTo>
                  <a:pt x="2815717" y="76200"/>
                </a:lnTo>
                <a:close/>
              </a:path>
              <a:path w="6817995" h="1625600">
                <a:moveTo>
                  <a:pt x="6703440" y="38100"/>
                </a:moveTo>
                <a:lnTo>
                  <a:pt x="6305041" y="38100"/>
                </a:lnTo>
                <a:lnTo>
                  <a:pt x="6282943" y="50800"/>
                </a:lnTo>
                <a:lnTo>
                  <a:pt x="6261988" y="63500"/>
                </a:lnTo>
                <a:lnTo>
                  <a:pt x="6242304" y="63500"/>
                </a:lnTo>
                <a:lnTo>
                  <a:pt x="6223127" y="76200"/>
                </a:lnTo>
                <a:lnTo>
                  <a:pt x="6204711" y="88900"/>
                </a:lnTo>
                <a:lnTo>
                  <a:pt x="6295389" y="88900"/>
                </a:lnTo>
                <a:lnTo>
                  <a:pt x="6315075" y="76200"/>
                </a:lnTo>
                <a:lnTo>
                  <a:pt x="6703186" y="76200"/>
                </a:lnTo>
                <a:lnTo>
                  <a:pt x="6703440" y="38100"/>
                </a:lnTo>
                <a:close/>
              </a:path>
              <a:path w="6817995" h="1625600">
                <a:moveTo>
                  <a:pt x="2719197" y="50800"/>
                </a:moveTo>
                <a:lnTo>
                  <a:pt x="2418587" y="50800"/>
                </a:lnTo>
                <a:lnTo>
                  <a:pt x="2376423" y="63500"/>
                </a:lnTo>
                <a:lnTo>
                  <a:pt x="2335657" y="76200"/>
                </a:lnTo>
                <a:lnTo>
                  <a:pt x="2796412" y="76200"/>
                </a:lnTo>
                <a:lnTo>
                  <a:pt x="2777871" y="63500"/>
                </a:lnTo>
                <a:lnTo>
                  <a:pt x="2729864" y="63500"/>
                </a:lnTo>
                <a:lnTo>
                  <a:pt x="2719197" y="50800"/>
                </a:lnTo>
                <a:close/>
              </a:path>
              <a:path w="6817995" h="1625600">
                <a:moveTo>
                  <a:pt x="6789134" y="38100"/>
                </a:moveTo>
                <a:lnTo>
                  <a:pt x="6722490" y="38100"/>
                </a:lnTo>
                <a:lnTo>
                  <a:pt x="6722236" y="76200"/>
                </a:lnTo>
                <a:lnTo>
                  <a:pt x="6771741" y="76200"/>
                </a:lnTo>
                <a:lnTo>
                  <a:pt x="6817613" y="50800"/>
                </a:lnTo>
                <a:lnTo>
                  <a:pt x="6789134" y="38100"/>
                </a:lnTo>
                <a:close/>
              </a:path>
              <a:path w="6817995" h="1625600">
                <a:moveTo>
                  <a:pt x="2602484" y="38100"/>
                </a:moveTo>
                <a:lnTo>
                  <a:pt x="2507742" y="38100"/>
                </a:lnTo>
                <a:lnTo>
                  <a:pt x="2462275" y="50800"/>
                </a:lnTo>
                <a:lnTo>
                  <a:pt x="2621153" y="50800"/>
                </a:lnTo>
                <a:lnTo>
                  <a:pt x="2602484" y="38100"/>
                </a:lnTo>
                <a:close/>
              </a:path>
            </a:pathLst>
          </a:custGeom>
          <a:solidFill>
            <a:srgbClr val="C0504D"/>
          </a:solidFill>
        </p:spPr>
        <p:txBody>
          <a:bodyPr wrap="square" lIns="0" tIns="0" rIns="0" bIns="0" rtlCol="0"/>
          <a:lstStyle/>
          <a:p/>
        </p:txBody>
      </p:sp>
      <p:sp>
        <p:nvSpPr>
          <p:cNvPr id="7" name="object 7"/>
          <p:cNvSpPr/>
          <p:nvPr/>
        </p:nvSpPr>
        <p:spPr>
          <a:xfrm>
            <a:off x="2035301" y="4256151"/>
            <a:ext cx="8229600" cy="114300"/>
          </a:xfrm>
          <a:custGeom>
            <a:avLst/>
            <a:gdLst/>
            <a:ahLst/>
            <a:cxnLst/>
            <a:rect l="l" t="t" r="r" b="b"/>
            <a:pathLst>
              <a:path w="8229600" h="114300">
                <a:moveTo>
                  <a:pt x="8115257" y="76266"/>
                </a:moveTo>
                <a:lnTo>
                  <a:pt x="8115173" y="114300"/>
                </a:lnTo>
                <a:lnTo>
                  <a:pt x="8191713" y="76326"/>
                </a:lnTo>
                <a:lnTo>
                  <a:pt x="8134350" y="76326"/>
                </a:lnTo>
                <a:lnTo>
                  <a:pt x="8115257" y="76266"/>
                </a:lnTo>
                <a:close/>
              </a:path>
              <a:path w="8229600" h="114300">
                <a:moveTo>
                  <a:pt x="8115342" y="38166"/>
                </a:moveTo>
                <a:lnTo>
                  <a:pt x="8115257" y="76266"/>
                </a:lnTo>
                <a:lnTo>
                  <a:pt x="8134350" y="76326"/>
                </a:lnTo>
                <a:lnTo>
                  <a:pt x="8134477" y="38226"/>
                </a:lnTo>
                <a:lnTo>
                  <a:pt x="8115342" y="38166"/>
                </a:lnTo>
                <a:close/>
              </a:path>
              <a:path w="8229600" h="114300">
                <a:moveTo>
                  <a:pt x="8115427" y="0"/>
                </a:moveTo>
                <a:lnTo>
                  <a:pt x="8115342" y="38166"/>
                </a:lnTo>
                <a:lnTo>
                  <a:pt x="8134477" y="38226"/>
                </a:lnTo>
                <a:lnTo>
                  <a:pt x="8134350" y="76326"/>
                </a:lnTo>
                <a:lnTo>
                  <a:pt x="8191713" y="76326"/>
                </a:lnTo>
                <a:lnTo>
                  <a:pt x="8229600" y="57531"/>
                </a:lnTo>
                <a:lnTo>
                  <a:pt x="8115427" y="0"/>
                </a:lnTo>
                <a:close/>
              </a:path>
              <a:path w="8229600" h="114300">
                <a:moveTo>
                  <a:pt x="0" y="12573"/>
                </a:moveTo>
                <a:lnTo>
                  <a:pt x="0" y="50673"/>
                </a:lnTo>
                <a:lnTo>
                  <a:pt x="8115257" y="76266"/>
                </a:lnTo>
                <a:lnTo>
                  <a:pt x="8115342" y="38166"/>
                </a:lnTo>
                <a:lnTo>
                  <a:pt x="0" y="12573"/>
                </a:lnTo>
                <a:close/>
              </a:path>
            </a:pathLst>
          </a:custGeom>
          <a:solidFill>
            <a:srgbClr val="000000"/>
          </a:solidFill>
        </p:spPr>
        <p:txBody>
          <a:bodyPr wrap="square" lIns="0" tIns="0" rIns="0" bIns="0" rtlCol="0"/>
          <a:lstStyle/>
          <a:p/>
        </p:txBody>
      </p:sp>
      <p:sp>
        <p:nvSpPr>
          <p:cNvPr id="8" name="object 8"/>
          <p:cNvSpPr txBox="1"/>
          <p:nvPr/>
        </p:nvSpPr>
        <p:spPr>
          <a:xfrm>
            <a:off x="1062329" y="1316888"/>
            <a:ext cx="10256520" cy="3874135"/>
          </a:xfrm>
          <a:prstGeom prst="rect">
            <a:avLst/>
          </a:prstGeom>
        </p:spPr>
        <p:txBody>
          <a:bodyPr vert="horz" wrap="square" lIns="0" tIns="12700" rIns="0" bIns="0" rtlCol="0">
            <a:spAutoFit/>
          </a:bodyPr>
          <a:lstStyle/>
          <a:p>
            <a:pPr marL="12700" marR="5080">
              <a:lnSpc>
                <a:spcPct val="120000"/>
              </a:lnSpc>
              <a:spcBef>
                <a:spcPts val="10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价值规</a:t>
            </a:r>
            <a:r>
              <a:rPr sz="2800" dirty="0">
                <a:latin typeface="微软雅黑" panose="020B0503020204020204" charset="-122"/>
                <a:cs typeface="微软雅黑" panose="020B0503020204020204" charset="-122"/>
              </a:rPr>
              <a:t>律</a:t>
            </a:r>
            <a:r>
              <a:rPr sz="2800" spc="-5" dirty="0">
                <a:latin typeface="微软雅黑" panose="020B0503020204020204" charset="-122"/>
                <a:cs typeface="微软雅黑" panose="020B0503020204020204" charset="-122"/>
              </a:rPr>
              <a:t>：商品</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价值量</a:t>
            </a:r>
            <a:r>
              <a:rPr sz="2800" dirty="0">
                <a:latin typeface="微软雅黑" panose="020B0503020204020204" charset="-122"/>
                <a:cs typeface="微软雅黑" panose="020B0503020204020204" charset="-122"/>
              </a:rPr>
              <a:t>由</a:t>
            </a:r>
            <a:r>
              <a:rPr sz="2800" spc="-5" dirty="0">
                <a:latin typeface="微软雅黑" panose="020B0503020204020204" charset="-122"/>
                <a:cs typeface="微软雅黑" panose="020B0503020204020204" charset="-122"/>
              </a:rPr>
              <a:t>生产商</a:t>
            </a:r>
            <a:r>
              <a:rPr sz="2800" dirty="0">
                <a:latin typeface="微软雅黑" panose="020B0503020204020204" charset="-122"/>
                <a:cs typeface="微软雅黑" panose="020B0503020204020204" charset="-122"/>
              </a:rPr>
              <a:t>品</a:t>
            </a:r>
            <a:r>
              <a:rPr sz="2800" spc="-5" dirty="0">
                <a:latin typeface="微软雅黑" panose="020B0503020204020204" charset="-122"/>
                <a:cs typeface="微软雅黑" panose="020B0503020204020204" charset="-122"/>
              </a:rPr>
              <a:t>的社会</a:t>
            </a:r>
            <a:r>
              <a:rPr sz="2800" dirty="0">
                <a:latin typeface="微软雅黑" panose="020B0503020204020204" charset="-122"/>
                <a:cs typeface="微软雅黑" panose="020B0503020204020204" charset="-122"/>
              </a:rPr>
              <a:t>必</a:t>
            </a:r>
            <a:r>
              <a:rPr sz="2800" spc="-5" dirty="0">
                <a:latin typeface="微软雅黑" panose="020B0503020204020204" charset="-122"/>
                <a:cs typeface="微软雅黑" panose="020B0503020204020204" charset="-122"/>
              </a:rPr>
              <a:t>要劳动</a:t>
            </a:r>
            <a:r>
              <a:rPr sz="2800" dirty="0">
                <a:latin typeface="微软雅黑" panose="020B0503020204020204" charset="-122"/>
                <a:cs typeface="微软雅黑" panose="020B0503020204020204" charset="-122"/>
              </a:rPr>
              <a:t>时</a:t>
            </a:r>
            <a:r>
              <a:rPr sz="2800" spc="-5" dirty="0">
                <a:latin typeface="微软雅黑" panose="020B0503020204020204" charset="-122"/>
                <a:cs typeface="微软雅黑" panose="020B0503020204020204" charset="-122"/>
              </a:rPr>
              <a:t>间决定； 商品交换以价值量为基础，按照等</a:t>
            </a:r>
            <a:r>
              <a:rPr sz="2800" dirty="0">
                <a:latin typeface="微软雅黑" panose="020B0503020204020204" charset="-122"/>
                <a:cs typeface="微软雅黑" panose="020B0503020204020204" charset="-122"/>
              </a:rPr>
              <a:t>价</a:t>
            </a:r>
            <a:r>
              <a:rPr sz="2800" spc="-5" dirty="0">
                <a:latin typeface="微软雅黑" panose="020B0503020204020204" charset="-122"/>
                <a:cs typeface="微软雅黑" panose="020B0503020204020204" charset="-122"/>
              </a:rPr>
              <a:t>交换</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原则</a:t>
            </a:r>
            <a:r>
              <a:rPr sz="2800" dirty="0">
                <a:latin typeface="微软雅黑" panose="020B0503020204020204" charset="-122"/>
                <a:cs typeface="微软雅黑" panose="020B0503020204020204" charset="-122"/>
              </a:rPr>
              <a:t>进</a:t>
            </a:r>
            <a:r>
              <a:rPr sz="2800" spc="-5" dirty="0">
                <a:latin typeface="微软雅黑" panose="020B0503020204020204" charset="-122"/>
                <a:cs typeface="微软雅黑" panose="020B0503020204020204" charset="-122"/>
              </a:rPr>
              <a:t>行。</a:t>
            </a:r>
            <a:endParaRPr sz="2800">
              <a:latin typeface="微软雅黑" panose="020B0503020204020204" charset="-122"/>
              <a:cs typeface="微软雅黑" panose="020B0503020204020204" charset="-122"/>
            </a:endParaRPr>
          </a:p>
          <a:p>
            <a:pPr marL="295275" indent="-283210">
              <a:lnSpc>
                <a:spcPct val="100000"/>
              </a:lnSpc>
              <a:spcBef>
                <a:spcPts val="67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价值规律的表现形式：商品的价格</a:t>
            </a:r>
            <a:r>
              <a:rPr sz="2800" dirty="0">
                <a:latin typeface="微软雅黑" panose="020B0503020204020204" charset="-122"/>
                <a:cs typeface="微软雅黑" panose="020B0503020204020204" charset="-122"/>
              </a:rPr>
              <a:t>围</a:t>
            </a:r>
            <a:r>
              <a:rPr sz="2800" spc="-5" dirty="0">
                <a:latin typeface="微软雅黑" panose="020B0503020204020204" charset="-122"/>
                <a:cs typeface="微软雅黑" panose="020B0503020204020204" charset="-122"/>
              </a:rPr>
              <a:t>绕价</a:t>
            </a:r>
            <a:r>
              <a:rPr sz="2800" dirty="0">
                <a:latin typeface="微软雅黑" panose="020B0503020204020204" charset="-122"/>
                <a:cs typeface="微软雅黑" panose="020B0503020204020204" charset="-122"/>
              </a:rPr>
              <a:t>值</a:t>
            </a:r>
            <a:r>
              <a:rPr sz="2800" spc="-5" dirty="0">
                <a:latin typeface="微软雅黑" panose="020B0503020204020204" charset="-122"/>
                <a:cs typeface="微软雅黑" panose="020B0503020204020204" charset="-122"/>
              </a:rPr>
              <a:t>上下</a:t>
            </a:r>
            <a:r>
              <a:rPr sz="2800" dirty="0">
                <a:latin typeface="微软雅黑" panose="020B0503020204020204" charset="-122"/>
                <a:cs typeface="微软雅黑" panose="020B0503020204020204" charset="-122"/>
              </a:rPr>
              <a:t>波</a:t>
            </a:r>
            <a:r>
              <a:rPr sz="2800" spc="-5" dirty="0">
                <a:latin typeface="微软雅黑" panose="020B0503020204020204" charset="-122"/>
                <a:cs typeface="微软雅黑" panose="020B0503020204020204" charset="-122"/>
              </a:rPr>
              <a:t>动</a:t>
            </a:r>
            <a:r>
              <a:rPr sz="2800" spc="55"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a:lnSpc>
                <a:spcPct val="100000"/>
              </a:lnSpc>
              <a:spcBef>
                <a:spcPts val="15"/>
              </a:spcBef>
            </a:pPr>
            <a:endParaRPr sz="5500">
              <a:latin typeface="Times New Roman" panose="02020603050405020304"/>
              <a:cs typeface="Times New Roman" panose="02020603050405020304"/>
            </a:endParaRPr>
          </a:p>
          <a:p>
            <a:pPr marL="1271905" algn="ctr">
              <a:lnSpc>
                <a:spcPct val="100000"/>
              </a:lnSpc>
            </a:pPr>
            <a:r>
              <a:rPr sz="2800" spc="-5" dirty="0">
                <a:solidFill>
                  <a:srgbClr val="0000FF"/>
                </a:solidFill>
                <a:latin typeface="宋体" panose="02010600030101010101" pitchFamily="2" charset="-122"/>
                <a:cs typeface="宋体" panose="02010600030101010101" pitchFamily="2" charset="-122"/>
              </a:rPr>
              <a:t>供求关系</a:t>
            </a:r>
            <a:endParaRPr sz="2800">
              <a:latin typeface="宋体" panose="02010600030101010101" pitchFamily="2" charset="-122"/>
              <a:cs typeface="宋体" panose="02010600030101010101" pitchFamily="2" charset="-122"/>
            </a:endParaRPr>
          </a:p>
          <a:p>
            <a:pPr marL="6411595" algn="ctr">
              <a:lnSpc>
                <a:spcPct val="100000"/>
              </a:lnSpc>
              <a:spcBef>
                <a:spcPts val="1175"/>
              </a:spcBef>
            </a:pPr>
            <a:r>
              <a:rPr sz="2800" spc="690" dirty="0">
                <a:latin typeface="宋体" panose="02010600030101010101" pitchFamily="2" charset="-122"/>
                <a:cs typeface="宋体" panose="02010600030101010101" pitchFamily="2" charset="-122"/>
              </a:rPr>
              <a:t>价</a:t>
            </a:r>
            <a:r>
              <a:rPr sz="2800" spc="-5" dirty="0">
                <a:latin typeface="宋体" panose="02010600030101010101" pitchFamily="2" charset="-122"/>
                <a:cs typeface="宋体" panose="02010600030101010101" pitchFamily="2" charset="-122"/>
              </a:rPr>
              <a:t>值</a:t>
            </a:r>
            <a:endParaRPr sz="2800">
              <a:latin typeface="宋体" panose="02010600030101010101" pitchFamily="2" charset="-122"/>
              <a:cs typeface="宋体" panose="02010600030101010101" pitchFamily="2" charset="-122"/>
            </a:endParaRPr>
          </a:p>
          <a:p>
            <a:pPr marR="8128000" algn="ctr">
              <a:lnSpc>
                <a:spcPct val="100000"/>
              </a:lnSpc>
              <a:spcBef>
                <a:spcPts val="610"/>
              </a:spcBef>
            </a:pPr>
            <a:r>
              <a:rPr sz="2800" spc="690" dirty="0">
                <a:latin typeface="宋体" panose="02010600030101010101" pitchFamily="2" charset="-122"/>
                <a:cs typeface="宋体" panose="02010600030101010101" pitchFamily="2" charset="-122"/>
              </a:rPr>
              <a:t>价</a:t>
            </a:r>
            <a:r>
              <a:rPr sz="2800" spc="-5" dirty="0">
                <a:latin typeface="宋体" panose="02010600030101010101" pitchFamily="2" charset="-122"/>
                <a:cs typeface="宋体" panose="02010600030101010101" pitchFamily="2" charset="-122"/>
              </a:rPr>
              <a:t>格</a:t>
            </a:r>
            <a:endParaRPr sz="2800">
              <a:latin typeface="宋体" panose="02010600030101010101" pitchFamily="2" charset="-122"/>
              <a:cs typeface="宋体" panose="02010600030101010101" pitchFamily="2" charset="-122"/>
            </a:endParaRPr>
          </a:p>
        </p:txBody>
      </p:sp>
      <p:sp>
        <p:nvSpPr>
          <p:cNvPr id="9" name="object 9"/>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0" name="object 10"/>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47105" name="Rectangle 2"/>
          <p:cNvSpPr/>
          <p:nvPr/>
        </p:nvSpPr>
        <p:spPr>
          <a:xfrm>
            <a:off x="2940050" y="1371600"/>
            <a:ext cx="309880" cy="645160"/>
          </a:xfrm>
          <a:prstGeom prst="rect">
            <a:avLst/>
          </a:prstGeom>
          <a:noFill/>
          <a:ln w="9525">
            <a:noFill/>
          </a:ln>
        </p:spPr>
        <p:txBody>
          <a:bodyPr wrap="none" anchor="t">
            <a:spAutoFit/>
          </a:bodyPr>
          <a:lstStyle/>
          <a:p>
            <a:endParaRPr lang="zh-CN" altLang="en-US" sz="3600" dirty="0">
              <a:solidFill>
                <a:schemeClr val="bg1"/>
              </a:solidFill>
              <a:latin typeface="Times New Roman" panose="02020603050405020304" pitchFamily="18" charset="0"/>
              <a:ea typeface="方正美黑简体" pitchFamily="2" charset="-122"/>
            </a:endParaRPr>
          </a:p>
        </p:txBody>
      </p:sp>
      <p:sp>
        <p:nvSpPr>
          <p:cNvPr id="28675" name="Text Box 3"/>
          <p:cNvSpPr txBox="1"/>
          <p:nvPr/>
        </p:nvSpPr>
        <p:spPr>
          <a:xfrm>
            <a:off x="1809750" y="1785938"/>
            <a:ext cx="5857875" cy="1076325"/>
          </a:xfrm>
          <a:prstGeom prst="rect">
            <a:avLst/>
          </a:prstGeom>
          <a:noFill/>
          <a:ln w="9525">
            <a:noFill/>
          </a:ln>
        </p:spPr>
        <p:txBody>
          <a:bodyPr anchor="t">
            <a:spAutoFit/>
          </a:bodyPr>
          <a:lstStyle/>
          <a:p>
            <a:pPr>
              <a:buClr>
                <a:srgbClr val="00FFCC"/>
              </a:buClr>
              <a:buChar char="o"/>
            </a:pPr>
            <a:r>
              <a:rPr lang="zh-CN" altLang="en-US" sz="3200" b="1" dirty="0">
                <a:solidFill>
                  <a:schemeClr val="accent2"/>
                </a:solidFill>
                <a:latin typeface="楷体_GB2312" pitchFamily="1" charset="-122"/>
                <a:ea typeface="楷体_GB2312" pitchFamily="1" charset="-122"/>
              </a:rPr>
              <a:t> </a:t>
            </a:r>
            <a:r>
              <a:rPr lang="zh-CN" altLang="en-US" sz="3200" b="1" dirty="0">
                <a:solidFill>
                  <a:srgbClr val="FF0000"/>
                </a:solidFill>
                <a:latin typeface="楷体_GB2312" pitchFamily="1" charset="-122"/>
                <a:ea typeface="楷体_GB2312" pitchFamily="1" charset="-122"/>
              </a:rPr>
              <a:t>自发地调节社会资源在不同生产部门之间的配置</a:t>
            </a:r>
            <a:endParaRPr lang="zh-CN" altLang="en-US" sz="3200" b="1" dirty="0">
              <a:solidFill>
                <a:srgbClr val="FF0000"/>
              </a:solidFill>
              <a:latin typeface="楷体_GB2312" pitchFamily="1" charset="-122"/>
              <a:ea typeface="楷体_GB2312" pitchFamily="1" charset="-122"/>
            </a:endParaRPr>
          </a:p>
        </p:txBody>
      </p:sp>
      <p:sp>
        <p:nvSpPr>
          <p:cNvPr id="28676" name="Text Box 4"/>
          <p:cNvSpPr txBox="1"/>
          <p:nvPr/>
        </p:nvSpPr>
        <p:spPr>
          <a:xfrm>
            <a:off x="1809750" y="3214688"/>
            <a:ext cx="6000750" cy="1076325"/>
          </a:xfrm>
          <a:prstGeom prst="rect">
            <a:avLst/>
          </a:prstGeom>
          <a:noFill/>
          <a:ln w="9525">
            <a:noFill/>
          </a:ln>
        </p:spPr>
        <p:txBody>
          <a:bodyPr anchor="t">
            <a:spAutoFit/>
          </a:bodyPr>
          <a:lstStyle/>
          <a:p>
            <a:pPr>
              <a:buClr>
                <a:srgbClr val="00FFCC"/>
              </a:buClr>
              <a:buChar char="o"/>
            </a:pPr>
            <a:r>
              <a:rPr lang="zh-CN" altLang="en-US" sz="3200" b="1" dirty="0">
                <a:solidFill>
                  <a:schemeClr val="accent2"/>
                </a:solidFill>
                <a:latin typeface="楷体_GB2312" pitchFamily="1" charset="-122"/>
                <a:ea typeface="楷体_GB2312" pitchFamily="1" charset="-122"/>
              </a:rPr>
              <a:t> </a:t>
            </a:r>
            <a:r>
              <a:rPr lang="zh-CN" altLang="en-US" sz="3200" b="1" dirty="0">
                <a:solidFill>
                  <a:srgbClr val="FF0000"/>
                </a:solidFill>
                <a:latin typeface="楷体_GB2312" pitchFamily="1" charset="-122"/>
                <a:ea typeface="楷体_GB2312" pitchFamily="1" charset="-122"/>
              </a:rPr>
              <a:t>刺激商品生产者不断改进技术、提高劳动生产率</a:t>
            </a:r>
            <a:endParaRPr lang="zh-CN" altLang="en-US" sz="3200" b="1" dirty="0">
              <a:solidFill>
                <a:srgbClr val="FF0000"/>
              </a:solidFill>
              <a:latin typeface="楷体_GB2312" pitchFamily="1" charset="-122"/>
              <a:ea typeface="楷体_GB2312" pitchFamily="1" charset="-122"/>
            </a:endParaRPr>
          </a:p>
        </p:txBody>
      </p:sp>
      <p:sp>
        <p:nvSpPr>
          <p:cNvPr id="28677" name="Text Box 5"/>
          <p:cNvSpPr txBox="1"/>
          <p:nvPr/>
        </p:nvSpPr>
        <p:spPr>
          <a:xfrm>
            <a:off x="1738313" y="4500563"/>
            <a:ext cx="5857875" cy="583565"/>
          </a:xfrm>
          <a:prstGeom prst="rect">
            <a:avLst/>
          </a:prstGeom>
          <a:noFill/>
          <a:ln w="9525">
            <a:noFill/>
          </a:ln>
        </p:spPr>
        <p:txBody>
          <a:bodyPr anchor="t">
            <a:spAutoFit/>
          </a:bodyPr>
          <a:lstStyle/>
          <a:p>
            <a:pPr>
              <a:buClr>
                <a:srgbClr val="00FFCC"/>
              </a:buClr>
              <a:buChar char="o"/>
            </a:pPr>
            <a:r>
              <a:rPr lang="zh-CN" altLang="en-US" sz="3200" b="1" dirty="0">
                <a:solidFill>
                  <a:schemeClr val="accent2"/>
                </a:solidFill>
                <a:latin typeface="楷体_GB2312" pitchFamily="1" charset="-122"/>
                <a:ea typeface="楷体_GB2312" pitchFamily="1" charset="-122"/>
              </a:rPr>
              <a:t> </a:t>
            </a:r>
            <a:r>
              <a:rPr lang="zh-CN" altLang="en-US" sz="3200" b="1" dirty="0">
                <a:solidFill>
                  <a:srgbClr val="FF0000"/>
                </a:solidFill>
                <a:latin typeface="楷体_GB2312" pitchFamily="1" charset="-122"/>
                <a:ea typeface="楷体_GB2312" pitchFamily="1" charset="-122"/>
              </a:rPr>
              <a:t>导致商品生产者优胜劣汰。</a:t>
            </a:r>
            <a:endParaRPr lang="zh-CN" altLang="en-US" sz="3200" b="1" dirty="0">
              <a:solidFill>
                <a:srgbClr val="FF0000"/>
              </a:solidFill>
              <a:latin typeface="楷体_GB2312" pitchFamily="1" charset="-122"/>
              <a:ea typeface="楷体_GB2312" pitchFamily="1" charset="-122"/>
            </a:endParaRPr>
          </a:p>
        </p:txBody>
      </p:sp>
      <p:sp>
        <p:nvSpPr>
          <p:cNvPr id="28678" name="Rectangle 6"/>
          <p:cNvSpPr>
            <a:spLocks noGrp="1" noRot="1"/>
          </p:cNvSpPr>
          <p:nvPr>
            <p:ph type="title"/>
          </p:nvPr>
        </p:nvSpPr>
        <p:spPr>
          <a:xfrm>
            <a:off x="968375" y="781050"/>
            <a:ext cx="10363200" cy="922020"/>
          </a:xfrm>
        </p:spPr>
        <p:txBody>
          <a:bodyPr vert="horz" wrap="square" lIns="91440" tIns="45720" rIns="91440" bIns="45720" anchor="ctr"/>
          <a:lstStyle/>
          <a:p>
            <a:pPr eaLnBrk="1" hangingPunct="1"/>
            <a:r>
              <a:rPr lang="zh-CN" altLang="en-US" sz="5400" dirty="0">
                <a:ea typeface="宋体" panose="02010600030101010101" pitchFamily="2" charset="-122"/>
              </a:rPr>
              <a:t>价值规律的作用</a:t>
            </a:r>
            <a:endParaRPr lang="zh-CN" altLang="en-US" sz="5400" dirty="0">
              <a:ea typeface="宋体" panose="02010600030101010101" pitchFamily="2" charset="-122"/>
            </a:endParaRPr>
          </a:p>
        </p:txBody>
      </p:sp>
      <p:sp>
        <p:nvSpPr>
          <p:cNvPr id="47110" name="右箭头 6"/>
          <p:cNvSpPr/>
          <p:nvPr/>
        </p:nvSpPr>
        <p:spPr>
          <a:xfrm>
            <a:off x="7453313" y="2286000"/>
            <a:ext cx="857250" cy="285750"/>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47111" name="TextBox 7"/>
          <p:cNvSpPr txBox="1"/>
          <p:nvPr/>
        </p:nvSpPr>
        <p:spPr>
          <a:xfrm>
            <a:off x="8382000" y="2143125"/>
            <a:ext cx="2000250" cy="521970"/>
          </a:xfrm>
          <a:prstGeom prst="rect">
            <a:avLst/>
          </a:prstGeom>
          <a:noFill/>
          <a:ln w="9525">
            <a:noFill/>
          </a:ln>
        </p:spPr>
        <p:txBody>
          <a:bodyPr anchor="t">
            <a:spAutoFit/>
          </a:bodyPr>
          <a:lstStyle/>
          <a:p>
            <a:r>
              <a:rPr lang="zh-CN" altLang="en-US" sz="2800" b="1" dirty="0">
                <a:latin typeface="Arial" panose="020B0604020202020204" pitchFamily="34" charset="0"/>
                <a:ea typeface="宋体" panose="02010600030101010101" pitchFamily="2" charset="-122"/>
              </a:rPr>
              <a:t>资源浪费</a:t>
            </a:r>
            <a:endParaRPr lang="zh-CN" altLang="en-US" sz="2800" b="1" dirty="0">
              <a:latin typeface="Arial" panose="020B0604020202020204" pitchFamily="34" charset="0"/>
              <a:ea typeface="宋体" panose="02010600030101010101" pitchFamily="2" charset="-122"/>
            </a:endParaRPr>
          </a:p>
        </p:txBody>
      </p:sp>
      <p:sp>
        <p:nvSpPr>
          <p:cNvPr id="47112" name="右箭头 8"/>
          <p:cNvSpPr/>
          <p:nvPr/>
        </p:nvSpPr>
        <p:spPr>
          <a:xfrm>
            <a:off x="7810500" y="3429000"/>
            <a:ext cx="857250" cy="285750"/>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47113" name="右箭头 9"/>
          <p:cNvSpPr/>
          <p:nvPr/>
        </p:nvSpPr>
        <p:spPr>
          <a:xfrm>
            <a:off x="7096125" y="4714875"/>
            <a:ext cx="857250" cy="285750"/>
          </a:xfrm>
          <a:prstGeom prst="rightArrow">
            <a:avLst>
              <a:gd name="adj1" fmla="val 50000"/>
              <a:gd name="adj2" fmla="val 50000"/>
            </a:avLst>
          </a:prstGeom>
          <a:solidFill>
            <a:schemeClr val="accent1"/>
          </a:solidFill>
          <a:ln w="9525" cap="flat" cmpd="sng">
            <a:solidFill>
              <a:schemeClr val="tx1"/>
            </a:solidFill>
            <a:prstDash val="solid"/>
            <a:round/>
            <a:headEnd type="none" w="med" len="med"/>
            <a:tailEnd type="none" w="med" len="med"/>
          </a:ln>
        </p:spPr>
        <p:txBody>
          <a:bodyPr anchor="t"/>
          <a:lstStyle/>
          <a:p>
            <a:endParaRPr lang="zh-CN" altLang="en-US" dirty="0">
              <a:latin typeface="Arial" panose="020B0604020202020204" pitchFamily="34" charset="0"/>
              <a:ea typeface="宋体" panose="02010600030101010101" pitchFamily="2" charset="-122"/>
            </a:endParaRPr>
          </a:p>
        </p:txBody>
      </p:sp>
      <p:sp>
        <p:nvSpPr>
          <p:cNvPr id="47114" name="TextBox 10"/>
          <p:cNvSpPr txBox="1"/>
          <p:nvPr/>
        </p:nvSpPr>
        <p:spPr>
          <a:xfrm>
            <a:off x="8667750" y="3357563"/>
            <a:ext cx="2214563" cy="460375"/>
          </a:xfrm>
          <a:prstGeom prst="rect">
            <a:avLst/>
          </a:prstGeom>
          <a:noFill/>
          <a:ln w="9525">
            <a:noFill/>
          </a:ln>
        </p:spPr>
        <p:txBody>
          <a:bodyPr anchor="t">
            <a:spAutoFit/>
          </a:bodyPr>
          <a:lstStyle/>
          <a:p>
            <a:r>
              <a:rPr lang="zh-CN" altLang="en-US" sz="2400" b="1" dirty="0">
                <a:latin typeface="Arial" panose="020B0604020202020204" pitchFamily="34" charset="0"/>
                <a:ea typeface="宋体" panose="02010600030101010101" pitchFamily="2" charset="-122"/>
              </a:rPr>
              <a:t>收入两极分化</a:t>
            </a:r>
            <a:endParaRPr lang="zh-CN" altLang="en-US" sz="2400" b="1" dirty="0">
              <a:latin typeface="Arial" panose="020B0604020202020204" pitchFamily="34" charset="0"/>
              <a:ea typeface="宋体" panose="02010600030101010101" pitchFamily="2" charset="-122"/>
            </a:endParaRPr>
          </a:p>
        </p:txBody>
      </p:sp>
      <p:sp>
        <p:nvSpPr>
          <p:cNvPr id="47115" name="TextBox 11"/>
          <p:cNvSpPr txBox="1"/>
          <p:nvPr/>
        </p:nvSpPr>
        <p:spPr>
          <a:xfrm>
            <a:off x="8096250" y="4643438"/>
            <a:ext cx="2428875" cy="460375"/>
          </a:xfrm>
          <a:prstGeom prst="rect">
            <a:avLst/>
          </a:prstGeom>
          <a:noFill/>
          <a:ln w="9525">
            <a:noFill/>
          </a:ln>
        </p:spPr>
        <p:txBody>
          <a:bodyPr anchor="t">
            <a:spAutoFit/>
          </a:bodyPr>
          <a:lstStyle/>
          <a:p>
            <a:r>
              <a:rPr lang="zh-CN" altLang="en-US" sz="2400" b="1" dirty="0">
                <a:latin typeface="Arial" panose="020B0604020202020204" pitchFamily="34" charset="0"/>
                <a:ea typeface="宋体" panose="02010600030101010101" pitchFamily="2" charset="-122"/>
              </a:rPr>
              <a:t>阻碍技术进步</a:t>
            </a: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afterEffect">
                                  <p:stCondLst>
                                    <p:cond delay="0"/>
                                  </p:stCondLst>
                                  <p:childTnLst>
                                    <p:set>
                                      <p:cBhvr>
                                        <p:cTn id="6" dur="1" fill="hold">
                                          <p:stCondLst>
                                            <p:cond delay="0"/>
                                          </p:stCondLst>
                                        </p:cTn>
                                        <p:tgtEl>
                                          <p:spTgt spid="28678"/>
                                        </p:tgtEl>
                                        <p:attrNameLst>
                                          <p:attrName>style.visibility</p:attrName>
                                        </p:attrNameLst>
                                      </p:cBhvr>
                                      <p:to>
                                        <p:strVal val="visible"/>
                                      </p:to>
                                    </p:set>
                                    <p:animEffect transition="in" filter="checkerboard(across)">
                                      <p:cBhvr>
                                        <p:cTn id="7" dur="500"/>
                                        <p:tgtEl>
                                          <p:spTgt spid="28678"/>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8675"/>
                                        </p:tgtEl>
                                        <p:attrNameLst>
                                          <p:attrName>style.visibility</p:attrName>
                                        </p:attrNameLst>
                                      </p:cBhvr>
                                      <p:to>
                                        <p:strVal val="visible"/>
                                      </p:to>
                                    </p:set>
                                    <p:animEffect transition="in" filter="dissolve">
                                      <p:cBhvr>
                                        <p:cTn id="11" dur="500"/>
                                        <p:tgtEl>
                                          <p:spTgt spid="2867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28676"/>
                                        </p:tgtEl>
                                        <p:attrNameLst>
                                          <p:attrName>style.visibility</p:attrName>
                                        </p:attrNameLst>
                                      </p:cBhvr>
                                      <p:to>
                                        <p:strVal val="visible"/>
                                      </p:to>
                                    </p:set>
                                    <p:animEffect transition="in" filter="dissolve">
                                      <p:cBhvr>
                                        <p:cTn id="15" dur="500"/>
                                        <p:tgtEl>
                                          <p:spTgt spid="28676"/>
                                        </p:tgtEl>
                                      </p:cBhvr>
                                    </p:animEffect>
                                  </p:childTnLst>
                                </p:cTn>
                              </p:par>
                            </p:childTnLst>
                          </p:cTn>
                        </p:par>
                        <p:par>
                          <p:cTn id="16" fill="hold">
                            <p:stCondLst>
                              <p:cond delay="1500"/>
                            </p:stCondLst>
                            <p:childTnLst>
                              <p:par>
                                <p:cTn id="17" presetID="5" presetClass="entr" presetSubtype="5" fill="hold" grpId="0" nodeType="afterEffect">
                                  <p:stCondLst>
                                    <p:cond delay="0"/>
                                  </p:stCondLst>
                                  <p:childTnLst>
                                    <p:set>
                                      <p:cBhvr>
                                        <p:cTn id="18" dur="1" fill="hold">
                                          <p:stCondLst>
                                            <p:cond delay="0"/>
                                          </p:stCondLst>
                                        </p:cTn>
                                        <p:tgtEl>
                                          <p:spTgt spid="28677"/>
                                        </p:tgtEl>
                                        <p:attrNameLst>
                                          <p:attrName>style.visibility</p:attrName>
                                        </p:attrNameLst>
                                      </p:cBhvr>
                                      <p:to>
                                        <p:strVal val="visible"/>
                                      </p:to>
                                    </p:set>
                                    <p:animEffect transition="in" filter="checkerboard(down)">
                                      <p:cBhvr>
                                        <p:cTn id="19"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p:bldP spid="28676" grpId="0"/>
      <p:bldP spid="28677" grpId="0"/>
      <p:bldP spid="2867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861631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三、以私有制为基础的</a:t>
            </a:r>
            <a:r>
              <a:rPr sz="3200" spc="-15" dirty="0">
                <a:solidFill>
                  <a:srgbClr val="FFFFFF"/>
                </a:solidFill>
              </a:rPr>
              <a:t>商</a:t>
            </a:r>
            <a:r>
              <a:rPr sz="3200" dirty="0">
                <a:solidFill>
                  <a:srgbClr val="FFFFFF"/>
                </a:solidFill>
              </a:rPr>
              <a:t>品经</a:t>
            </a:r>
            <a:r>
              <a:rPr sz="3200" spc="-15" dirty="0">
                <a:solidFill>
                  <a:srgbClr val="FFFFFF"/>
                </a:solidFill>
              </a:rPr>
              <a:t>济</a:t>
            </a:r>
            <a:r>
              <a:rPr sz="3200" dirty="0">
                <a:solidFill>
                  <a:srgbClr val="FFFFFF"/>
                </a:solidFill>
              </a:rPr>
              <a:t>的基</a:t>
            </a:r>
            <a:r>
              <a:rPr sz="3200" spc="-15" dirty="0">
                <a:solidFill>
                  <a:srgbClr val="FFFFFF"/>
                </a:solidFill>
              </a:rPr>
              <a:t>本</a:t>
            </a:r>
            <a:r>
              <a:rPr sz="3200" dirty="0">
                <a:solidFill>
                  <a:srgbClr val="FFFFFF"/>
                </a:solidFill>
              </a:rPr>
              <a:t>矛盾</a:t>
            </a:r>
            <a:endParaRPr sz="3200"/>
          </a:p>
        </p:txBody>
      </p:sp>
      <p:sp>
        <p:nvSpPr>
          <p:cNvPr id="6" name="object 6"/>
          <p:cNvSpPr/>
          <p:nvPr/>
        </p:nvSpPr>
        <p:spPr>
          <a:xfrm>
            <a:off x="2785110" y="1846326"/>
            <a:ext cx="2452370" cy="680085"/>
          </a:xfrm>
          <a:custGeom>
            <a:avLst/>
            <a:gdLst/>
            <a:ahLst/>
            <a:cxnLst/>
            <a:rect l="l" t="t" r="r" b="b"/>
            <a:pathLst>
              <a:path w="2452370" h="680085">
                <a:moveTo>
                  <a:pt x="2338831" y="0"/>
                </a:moveTo>
                <a:lnTo>
                  <a:pt x="2382946" y="8895"/>
                </a:lnTo>
                <a:lnTo>
                  <a:pt x="2418953" y="33162"/>
                </a:lnTo>
                <a:lnTo>
                  <a:pt x="2443220" y="69169"/>
                </a:lnTo>
                <a:lnTo>
                  <a:pt x="2452116" y="113284"/>
                </a:lnTo>
                <a:lnTo>
                  <a:pt x="2452116" y="566420"/>
                </a:lnTo>
                <a:lnTo>
                  <a:pt x="2443220" y="610534"/>
                </a:lnTo>
                <a:lnTo>
                  <a:pt x="2418953" y="646541"/>
                </a:lnTo>
                <a:lnTo>
                  <a:pt x="2382946" y="670808"/>
                </a:lnTo>
                <a:lnTo>
                  <a:pt x="2338831" y="679703"/>
                </a:lnTo>
                <a:lnTo>
                  <a:pt x="113283" y="679703"/>
                </a:lnTo>
                <a:lnTo>
                  <a:pt x="69169" y="670808"/>
                </a:lnTo>
                <a:lnTo>
                  <a:pt x="33162" y="646541"/>
                </a:lnTo>
                <a:lnTo>
                  <a:pt x="8895" y="610534"/>
                </a:lnTo>
                <a:lnTo>
                  <a:pt x="0" y="566420"/>
                </a:lnTo>
                <a:lnTo>
                  <a:pt x="0" y="113284"/>
                </a:lnTo>
                <a:lnTo>
                  <a:pt x="8895" y="69169"/>
                </a:lnTo>
                <a:lnTo>
                  <a:pt x="33162" y="33162"/>
                </a:lnTo>
                <a:lnTo>
                  <a:pt x="69169" y="8895"/>
                </a:lnTo>
                <a:lnTo>
                  <a:pt x="113283" y="0"/>
                </a:lnTo>
                <a:lnTo>
                  <a:pt x="2338831" y="0"/>
                </a:lnTo>
                <a:close/>
              </a:path>
            </a:pathLst>
          </a:custGeom>
          <a:ln w="16764">
            <a:solidFill>
              <a:srgbClr val="FF0000"/>
            </a:solidFill>
          </a:ln>
        </p:spPr>
        <p:txBody>
          <a:bodyPr wrap="square" lIns="0" tIns="0" rIns="0" bIns="0" rtlCol="0"/>
          <a:lstStyle/>
          <a:p/>
        </p:txBody>
      </p:sp>
      <p:sp>
        <p:nvSpPr>
          <p:cNvPr id="7" name="object 7"/>
          <p:cNvSpPr/>
          <p:nvPr/>
        </p:nvSpPr>
        <p:spPr>
          <a:xfrm>
            <a:off x="2788157" y="2792729"/>
            <a:ext cx="2449195" cy="681355"/>
          </a:xfrm>
          <a:custGeom>
            <a:avLst/>
            <a:gdLst/>
            <a:ahLst/>
            <a:cxnLst/>
            <a:rect l="l" t="t" r="r" b="b"/>
            <a:pathLst>
              <a:path w="2449195" h="681354">
                <a:moveTo>
                  <a:pt x="2335530" y="0"/>
                </a:moveTo>
                <a:lnTo>
                  <a:pt x="2379737" y="8917"/>
                </a:lnTo>
                <a:lnTo>
                  <a:pt x="2415825" y="33242"/>
                </a:lnTo>
                <a:lnTo>
                  <a:pt x="2440150" y="69330"/>
                </a:lnTo>
                <a:lnTo>
                  <a:pt x="2449068" y="113537"/>
                </a:lnTo>
                <a:lnTo>
                  <a:pt x="2449068" y="567690"/>
                </a:lnTo>
                <a:lnTo>
                  <a:pt x="2440150" y="611897"/>
                </a:lnTo>
                <a:lnTo>
                  <a:pt x="2415825" y="647985"/>
                </a:lnTo>
                <a:lnTo>
                  <a:pt x="2379737" y="672310"/>
                </a:lnTo>
                <a:lnTo>
                  <a:pt x="2335530" y="681228"/>
                </a:lnTo>
                <a:lnTo>
                  <a:pt x="113537" y="681228"/>
                </a:lnTo>
                <a:lnTo>
                  <a:pt x="69330" y="672310"/>
                </a:lnTo>
                <a:lnTo>
                  <a:pt x="33242" y="647985"/>
                </a:lnTo>
                <a:lnTo>
                  <a:pt x="8917" y="611897"/>
                </a:lnTo>
                <a:lnTo>
                  <a:pt x="0" y="567690"/>
                </a:lnTo>
                <a:lnTo>
                  <a:pt x="0" y="113537"/>
                </a:lnTo>
                <a:lnTo>
                  <a:pt x="8917" y="69330"/>
                </a:lnTo>
                <a:lnTo>
                  <a:pt x="33242" y="33242"/>
                </a:lnTo>
                <a:lnTo>
                  <a:pt x="69330" y="8917"/>
                </a:lnTo>
                <a:lnTo>
                  <a:pt x="113537" y="0"/>
                </a:lnTo>
                <a:lnTo>
                  <a:pt x="2335530" y="0"/>
                </a:lnTo>
                <a:close/>
              </a:path>
            </a:pathLst>
          </a:custGeom>
          <a:ln w="16764">
            <a:solidFill>
              <a:srgbClr val="FF0000"/>
            </a:solidFill>
          </a:ln>
        </p:spPr>
        <p:txBody>
          <a:bodyPr wrap="square" lIns="0" tIns="0" rIns="0" bIns="0" rtlCol="0"/>
          <a:lstStyle/>
          <a:p/>
        </p:txBody>
      </p:sp>
      <p:sp>
        <p:nvSpPr>
          <p:cNvPr id="8" name="object 8"/>
          <p:cNvSpPr/>
          <p:nvPr/>
        </p:nvSpPr>
        <p:spPr>
          <a:xfrm>
            <a:off x="2786633" y="3893058"/>
            <a:ext cx="2510155" cy="681355"/>
          </a:xfrm>
          <a:custGeom>
            <a:avLst/>
            <a:gdLst/>
            <a:ahLst/>
            <a:cxnLst/>
            <a:rect l="l" t="t" r="r" b="b"/>
            <a:pathLst>
              <a:path w="2510154" h="681354">
                <a:moveTo>
                  <a:pt x="2396490" y="0"/>
                </a:moveTo>
                <a:lnTo>
                  <a:pt x="2440697" y="8917"/>
                </a:lnTo>
                <a:lnTo>
                  <a:pt x="2476785" y="33242"/>
                </a:lnTo>
                <a:lnTo>
                  <a:pt x="2501110" y="69330"/>
                </a:lnTo>
                <a:lnTo>
                  <a:pt x="2510028" y="113538"/>
                </a:lnTo>
                <a:lnTo>
                  <a:pt x="2510028" y="567690"/>
                </a:lnTo>
                <a:lnTo>
                  <a:pt x="2501110" y="611897"/>
                </a:lnTo>
                <a:lnTo>
                  <a:pt x="2476785" y="647985"/>
                </a:lnTo>
                <a:lnTo>
                  <a:pt x="2440697" y="672310"/>
                </a:lnTo>
                <a:lnTo>
                  <a:pt x="2396490" y="681228"/>
                </a:lnTo>
                <a:lnTo>
                  <a:pt x="113538" y="681228"/>
                </a:lnTo>
                <a:lnTo>
                  <a:pt x="69330" y="672310"/>
                </a:lnTo>
                <a:lnTo>
                  <a:pt x="33242" y="647985"/>
                </a:lnTo>
                <a:lnTo>
                  <a:pt x="8917" y="611897"/>
                </a:lnTo>
                <a:lnTo>
                  <a:pt x="0" y="567690"/>
                </a:lnTo>
                <a:lnTo>
                  <a:pt x="0" y="113538"/>
                </a:lnTo>
                <a:lnTo>
                  <a:pt x="8917" y="69330"/>
                </a:lnTo>
                <a:lnTo>
                  <a:pt x="33242" y="33242"/>
                </a:lnTo>
                <a:lnTo>
                  <a:pt x="69330" y="8917"/>
                </a:lnTo>
                <a:lnTo>
                  <a:pt x="113538" y="0"/>
                </a:lnTo>
                <a:lnTo>
                  <a:pt x="2396490" y="0"/>
                </a:lnTo>
                <a:close/>
              </a:path>
            </a:pathLst>
          </a:custGeom>
          <a:ln w="16764">
            <a:solidFill>
              <a:srgbClr val="FF0000"/>
            </a:solidFill>
          </a:ln>
        </p:spPr>
        <p:txBody>
          <a:bodyPr wrap="square" lIns="0" tIns="0" rIns="0" bIns="0" rtlCol="0"/>
          <a:lstStyle/>
          <a:p/>
        </p:txBody>
      </p:sp>
      <p:sp>
        <p:nvSpPr>
          <p:cNvPr id="9" name="object 9"/>
          <p:cNvSpPr txBox="1"/>
          <p:nvPr/>
        </p:nvSpPr>
        <p:spPr>
          <a:xfrm>
            <a:off x="2957829" y="3986022"/>
            <a:ext cx="216598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Microsoft JhengHei" panose="020B0604030504040204" charset="-120"/>
                <a:cs typeface="Microsoft JhengHei" panose="020B0604030504040204" charset="-120"/>
              </a:rPr>
              <a:t>个别劳动时间</a:t>
            </a:r>
            <a:endParaRPr sz="2800">
              <a:latin typeface="Microsoft JhengHei" panose="020B0604030504040204" charset="-120"/>
              <a:cs typeface="Microsoft JhengHei" panose="020B0604030504040204" charset="-120"/>
            </a:endParaRPr>
          </a:p>
        </p:txBody>
      </p:sp>
      <p:sp>
        <p:nvSpPr>
          <p:cNvPr id="10" name="object 10"/>
          <p:cNvSpPr/>
          <p:nvPr/>
        </p:nvSpPr>
        <p:spPr>
          <a:xfrm>
            <a:off x="2788157" y="5095494"/>
            <a:ext cx="2449195" cy="681355"/>
          </a:xfrm>
          <a:custGeom>
            <a:avLst/>
            <a:gdLst/>
            <a:ahLst/>
            <a:cxnLst/>
            <a:rect l="l" t="t" r="r" b="b"/>
            <a:pathLst>
              <a:path w="2449195" h="681354">
                <a:moveTo>
                  <a:pt x="2335530" y="0"/>
                </a:moveTo>
                <a:lnTo>
                  <a:pt x="2379737" y="8917"/>
                </a:lnTo>
                <a:lnTo>
                  <a:pt x="2415825" y="33242"/>
                </a:lnTo>
                <a:lnTo>
                  <a:pt x="2440150" y="69330"/>
                </a:lnTo>
                <a:lnTo>
                  <a:pt x="2449068" y="113537"/>
                </a:lnTo>
                <a:lnTo>
                  <a:pt x="2449068" y="567689"/>
                </a:lnTo>
                <a:lnTo>
                  <a:pt x="2440150" y="611881"/>
                </a:lnTo>
                <a:lnTo>
                  <a:pt x="2415825" y="647971"/>
                </a:lnTo>
                <a:lnTo>
                  <a:pt x="2379737" y="672304"/>
                </a:lnTo>
                <a:lnTo>
                  <a:pt x="2335530" y="681227"/>
                </a:lnTo>
                <a:lnTo>
                  <a:pt x="113537" y="681227"/>
                </a:lnTo>
                <a:lnTo>
                  <a:pt x="69330" y="672304"/>
                </a:lnTo>
                <a:lnTo>
                  <a:pt x="33242" y="647971"/>
                </a:lnTo>
                <a:lnTo>
                  <a:pt x="8917" y="611881"/>
                </a:lnTo>
                <a:lnTo>
                  <a:pt x="0" y="567689"/>
                </a:lnTo>
                <a:lnTo>
                  <a:pt x="0" y="113537"/>
                </a:lnTo>
                <a:lnTo>
                  <a:pt x="8917" y="69330"/>
                </a:lnTo>
                <a:lnTo>
                  <a:pt x="33242" y="33242"/>
                </a:lnTo>
                <a:lnTo>
                  <a:pt x="69330" y="8917"/>
                </a:lnTo>
                <a:lnTo>
                  <a:pt x="113537" y="0"/>
                </a:lnTo>
                <a:lnTo>
                  <a:pt x="2335530" y="0"/>
                </a:lnTo>
                <a:close/>
              </a:path>
            </a:pathLst>
          </a:custGeom>
          <a:ln w="16764">
            <a:solidFill>
              <a:srgbClr val="FF0000"/>
            </a:solidFill>
          </a:ln>
        </p:spPr>
        <p:txBody>
          <a:bodyPr wrap="square" lIns="0" tIns="0" rIns="0" bIns="0" rtlCol="0"/>
          <a:lstStyle/>
          <a:p/>
        </p:txBody>
      </p:sp>
      <p:sp>
        <p:nvSpPr>
          <p:cNvPr id="11" name="object 11"/>
          <p:cNvSpPr txBox="1"/>
          <p:nvPr/>
        </p:nvSpPr>
        <p:spPr>
          <a:xfrm>
            <a:off x="3285871" y="5188711"/>
            <a:ext cx="145224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Microsoft JhengHei" panose="020B0604030504040204" charset="-120"/>
                <a:cs typeface="Microsoft JhengHei" panose="020B0604030504040204" charset="-120"/>
              </a:rPr>
              <a:t>私人劳动</a:t>
            </a:r>
            <a:endParaRPr sz="2800">
              <a:latin typeface="Microsoft JhengHei" panose="020B0604030504040204" charset="-120"/>
              <a:cs typeface="Microsoft JhengHei" panose="020B0604030504040204" charset="-120"/>
            </a:endParaRPr>
          </a:p>
        </p:txBody>
      </p:sp>
      <p:sp>
        <p:nvSpPr>
          <p:cNvPr id="12" name="object 12"/>
          <p:cNvSpPr/>
          <p:nvPr/>
        </p:nvSpPr>
        <p:spPr>
          <a:xfrm>
            <a:off x="6438138" y="5095494"/>
            <a:ext cx="2449195" cy="681355"/>
          </a:xfrm>
          <a:custGeom>
            <a:avLst/>
            <a:gdLst/>
            <a:ahLst/>
            <a:cxnLst/>
            <a:rect l="l" t="t" r="r" b="b"/>
            <a:pathLst>
              <a:path w="2449195" h="681354">
                <a:moveTo>
                  <a:pt x="2335530" y="0"/>
                </a:moveTo>
                <a:lnTo>
                  <a:pt x="2379737" y="8917"/>
                </a:lnTo>
                <a:lnTo>
                  <a:pt x="2415825" y="33242"/>
                </a:lnTo>
                <a:lnTo>
                  <a:pt x="2440150" y="69330"/>
                </a:lnTo>
                <a:lnTo>
                  <a:pt x="2449067" y="113537"/>
                </a:lnTo>
                <a:lnTo>
                  <a:pt x="2449067" y="567689"/>
                </a:lnTo>
                <a:lnTo>
                  <a:pt x="2440150" y="611881"/>
                </a:lnTo>
                <a:lnTo>
                  <a:pt x="2415825" y="647971"/>
                </a:lnTo>
                <a:lnTo>
                  <a:pt x="2379737" y="672304"/>
                </a:lnTo>
                <a:lnTo>
                  <a:pt x="2335530" y="681227"/>
                </a:lnTo>
                <a:lnTo>
                  <a:pt x="113537" y="681227"/>
                </a:lnTo>
                <a:lnTo>
                  <a:pt x="69330" y="672304"/>
                </a:lnTo>
                <a:lnTo>
                  <a:pt x="33242" y="647971"/>
                </a:lnTo>
                <a:lnTo>
                  <a:pt x="8917" y="611881"/>
                </a:lnTo>
                <a:lnTo>
                  <a:pt x="0" y="567689"/>
                </a:lnTo>
                <a:lnTo>
                  <a:pt x="0" y="113537"/>
                </a:lnTo>
                <a:lnTo>
                  <a:pt x="8917" y="69330"/>
                </a:lnTo>
                <a:lnTo>
                  <a:pt x="33242" y="33242"/>
                </a:lnTo>
                <a:lnTo>
                  <a:pt x="69330" y="8917"/>
                </a:lnTo>
                <a:lnTo>
                  <a:pt x="113537" y="0"/>
                </a:lnTo>
                <a:lnTo>
                  <a:pt x="2335530" y="0"/>
                </a:lnTo>
                <a:close/>
              </a:path>
            </a:pathLst>
          </a:custGeom>
          <a:ln w="16764">
            <a:solidFill>
              <a:srgbClr val="FF0000"/>
            </a:solidFill>
          </a:ln>
        </p:spPr>
        <p:txBody>
          <a:bodyPr wrap="square" lIns="0" tIns="0" rIns="0" bIns="0" rtlCol="0"/>
          <a:lstStyle/>
          <a:p/>
        </p:txBody>
      </p:sp>
      <p:sp>
        <p:nvSpPr>
          <p:cNvPr id="13" name="object 13"/>
          <p:cNvSpPr txBox="1"/>
          <p:nvPr/>
        </p:nvSpPr>
        <p:spPr>
          <a:xfrm>
            <a:off x="6935851" y="5188711"/>
            <a:ext cx="145351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Microsoft JhengHei" panose="020B0604030504040204" charset="-120"/>
                <a:cs typeface="Microsoft JhengHei" panose="020B0604030504040204" charset="-120"/>
              </a:rPr>
              <a:t>社会劳动</a:t>
            </a:r>
            <a:endParaRPr sz="2800">
              <a:latin typeface="Microsoft JhengHei" panose="020B0604030504040204" charset="-120"/>
              <a:cs typeface="Microsoft JhengHei" panose="020B0604030504040204" charset="-120"/>
            </a:endParaRPr>
          </a:p>
        </p:txBody>
      </p:sp>
      <p:sp>
        <p:nvSpPr>
          <p:cNvPr id="14" name="object 14"/>
          <p:cNvSpPr/>
          <p:nvPr/>
        </p:nvSpPr>
        <p:spPr>
          <a:xfrm>
            <a:off x="6436614" y="3726941"/>
            <a:ext cx="2510155" cy="1156970"/>
          </a:xfrm>
          <a:custGeom>
            <a:avLst/>
            <a:gdLst/>
            <a:ahLst/>
            <a:cxnLst/>
            <a:rect l="l" t="t" r="r" b="b"/>
            <a:pathLst>
              <a:path w="2510154" h="1156970">
                <a:moveTo>
                  <a:pt x="2317241" y="0"/>
                </a:moveTo>
                <a:lnTo>
                  <a:pt x="2361431" y="5094"/>
                </a:lnTo>
                <a:lnTo>
                  <a:pt x="2402003" y="19603"/>
                </a:lnTo>
                <a:lnTo>
                  <a:pt x="2437800" y="42367"/>
                </a:lnTo>
                <a:lnTo>
                  <a:pt x="2467660" y="72227"/>
                </a:lnTo>
                <a:lnTo>
                  <a:pt x="2490424" y="108024"/>
                </a:lnTo>
                <a:lnTo>
                  <a:pt x="2504933" y="148596"/>
                </a:lnTo>
                <a:lnTo>
                  <a:pt x="2510028" y="192785"/>
                </a:lnTo>
                <a:lnTo>
                  <a:pt x="2510028" y="963929"/>
                </a:lnTo>
                <a:lnTo>
                  <a:pt x="2504933" y="1008119"/>
                </a:lnTo>
                <a:lnTo>
                  <a:pt x="2490424" y="1048691"/>
                </a:lnTo>
                <a:lnTo>
                  <a:pt x="2467660" y="1084488"/>
                </a:lnTo>
                <a:lnTo>
                  <a:pt x="2437800" y="1114348"/>
                </a:lnTo>
                <a:lnTo>
                  <a:pt x="2402003" y="1137112"/>
                </a:lnTo>
                <a:lnTo>
                  <a:pt x="2361431" y="1151621"/>
                </a:lnTo>
                <a:lnTo>
                  <a:pt x="2317241" y="1156715"/>
                </a:lnTo>
                <a:lnTo>
                  <a:pt x="192786" y="1156715"/>
                </a:lnTo>
                <a:lnTo>
                  <a:pt x="148596" y="1151621"/>
                </a:lnTo>
                <a:lnTo>
                  <a:pt x="108024" y="1137112"/>
                </a:lnTo>
                <a:lnTo>
                  <a:pt x="72227" y="1114348"/>
                </a:lnTo>
                <a:lnTo>
                  <a:pt x="42367" y="1084488"/>
                </a:lnTo>
                <a:lnTo>
                  <a:pt x="19603" y="1048691"/>
                </a:lnTo>
                <a:lnTo>
                  <a:pt x="5094" y="1008119"/>
                </a:lnTo>
                <a:lnTo>
                  <a:pt x="0" y="963929"/>
                </a:lnTo>
                <a:lnTo>
                  <a:pt x="0" y="192785"/>
                </a:lnTo>
                <a:lnTo>
                  <a:pt x="5094" y="148596"/>
                </a:lnTo>
                <a:lnTo>
                  <a:pt x="19603" y="108024"/>
                </a:lnTo>
                <a:lnTo>
                  <a:pt x="42367" y="72227"/>
                </a:lnTo>
                <a:lnTo>
                  <a:pt x="72227" y="42367"/>
                </a:lnTo>
                <a:lnTo>
                  <a:pt x="108024" y="19603"/>
                </a:lnTo>
                <a:lnTo>
                  <a:pt x="148596" y="5094"/>
                </a:lnTo>
                <a:lnTo>
                  <a:pt x="192786" y="0"/>
                </a:lnTo>
                <a:lnTo>
                  <a:pt x="2317241" y="0"/>
                </a:lnTo>
                <a:close/>
              </a:path>
            </a:pathLst>
          </a:custGeom>
          <a:ln w="16764">
            <a:solidFill>
              <a:srgbClr val="FF0000"/>
            </a:solidFill>
          </a:ln>
        </p:spPr>
        <p:txBody>
          <a:bodyPr wrap="square" lIns="0" tIns="0" rIns="0" bIns="0" rtlCol="0"/>
          <a:lstStyle/>
          <a:p/>
        </p:txBody>
      </p:sp>
      <p:sp>
        <p:nvSpPr>
          <p:cNvPr id="15" name="object 15"/>
          <p:cNvSpPr txBox="1"/>
          <p:nvPr/>
        </p:nvSpPr>
        <p:spPr>
          <a:xfrm>
            <a:off x="6608191" y="3873830"/>
            <a:ext cx="2164715" cy="847090"/>
          </a:xfrm>
          <a:prstGeom prst="rect">
            <a:avLst/>
          </a:prstGeom>
        </p:spPr>
        <p:txBody>
          <a:bodyPr vert="horz" wrap="square" lIns="0" tIns="52069" rIns="0" bIns="0" rtlCol="0">
            <a:spAutoFit/>
          </a:bodyPr>
          <a:lstStyle/>
          <a:p>
            <a:pPr marL="725805" marR="5080" indent="-713740">
              <a:lnSpc>
                <a:spcPts val="3110"/>
              </a:lnSpc>
              <a:spcBef>
                <a:spcPts val="410"/>
              </a:spcBef>
            </a:pPr>
            <a:r>
              <a:rPr sz="2800" b="1" spc="5" dirty="0">
                <a:latin typeface="Microsoft JhengHei" panose="020B0604030504040204" charset="-120"/>
                <a:cs typeface="Microsoft JhengHei" panose="020B0604030504040204" charset="-120"/>
              </a:rPr>
              <a:t>社会</a:t>
            </a:r>
            <a:r>
              <a:rPr sz="2800" b="1" dirty="0">
                <a:latin typeface="Microsoft JhengHei" panose="020B0604030504040204" charset="-120"/>
                <a:cs typeface="Microsoft JhengHei" panose="020B0604030504040204" charset="-120"/>
              </a:rPr>
              <a:t>必要劳</a:t>
            </a:r>
            <a:r>
              <a:rPr sz="2800" b="1" spc="-5" dirty="0">
                <a:latin typeface="Microsoft JhengHei" panose="020B0604030504040204" charset="-120"/>
                <a:cs typeface="Microsoft JhengHei" panose="020B0604030504040204" charset="-120"/>
              </a:rPr>
              <a:t>动 </a:t>
            </a:r>
            <a:r>
              <a:rPr sz="2800" b="1" spc="5" dirty="0">
                <a:latin typeface="Microsoft JhengHei" panose="020B0604030504040204" charset="-120"/>
                <a:cs typeface="Microsoft JhengHei" panose="020B0604030504040204" charset="-120"/>
              </a:rPr>
              <a:t>时间</a:t>
            </a:r>
            <a:endParaRPr sz="2800">
              <a:latin typeface="Microsoft JhengHei" panose="020B0604030504040204" charset="-120"/>
              <a:cs typeface="Microsoft JhengHei" panose="020B0604030504040204" charset="-120"/>
            </a:endParaRPr>
          </a:p>
        </p:txBody>
      </p:sp>
      <p:sp>
        <p:nvSpPr>
          <p:cNvPr id="16" name="object 16"/>
          <p:cNvSpPr/>
          <p:nvPr/>
        </p:nvSpPr>
        <p:spPr>
          <a:xfrm>
            <a:off x="6438138" y="2792729"/>
            <a:ext cx="2449195" cy="681355"/>
          </a:xfrm>
          <a:custGeom>
            <a:avLst/>
            <a:gdLst/>
            <a:ahLst/>
            <a:cxnLst/>
            <a:rect l="l" t="t" r="r" b="b"/>
            <a:pathLst>
              <a:path w="2449195" h="681354">
                <a:moveTo>
                  <a:pt x="2335530" y="0"/>
                </a:moveTo>
                <a:lnTo>
                  <a:pt x="2379737" y="8917"/>
                </a:lnTo>
                <a:lnTo>
                  <a:pt x="2415825" y="33242"/>
                </a:lnTo>
                <a:lnTo>
                  <a:pt x="2440150" y="69330"/>
                </a:lnTo>
                <a:lnTo>
                  <a:pt x="2449067" y="113537"/>
                </a:lnTo>
                <a:lnTo>
                  <a:pt x="2449067" y="567690"/>
                </a:lnTo>
                <a:lnTo>
                  <a:pt x="2440150" y="611897"/>
                </a:lnTo>
                <a:lnTo>
                  <a:pt x="2415825" y="647985"/>
                </a:lnTo>
                <a:lnTo>
                  <a:pt x="2379737" y="672310"/>
                </a:lnTo>
                <a:lnTo>
                  <a:pt x="2335530" y="681228"/>
                </a:lnTo>
                <a:lnTo>
                  <a:pt x="113537" y="681228"/>
                </a:lnTo>
                <a:lnTo>
                  <a:pt x="69330" y="672310"/>
                </a:lnTo>
                <a:lnTo>
                  <a:pt x="33242" y="647985"/>
                </a:lnTo>
                <a:lnTo>
                  <a:pt x="8917" y="611897"/>
                </a:lnTo>
                <a:lnTo>
                  <a:pt x="0" y="567690"/>
                </a:lnTo>
                <a:lnTo>
                  <a:pt x="0" y="113537"/>
                </a:lnTo>
                <a:lnTo>
                  <a:pt x="8917" y="69330"/>
                </a:lnTo>
                <a:lnTo>
                  <a:pt x="33242" y="33242"/>
                </a:lnTo>
                <a:lnTo>
                  <a:pt x="69330" y="8917"/>
                </a:lnTo>
                <a:lnTo>
                  <a:pt x="113537" y="0"/>
                </a:lnTo>
                <a:lnTo>
                  <a:pt x="2335530" y="0"/>
                </a:lnTo>
                <a:close/>
              </a:path>
            </a:pathLst>
          </a:custGeom>
          <a:ln w="16764">
            <a:solidFill>
              <a:srgbClr val="FF0000"/>
            </a:solidFill>
          </a:ln>
        </p:spPr>
        <p:txBody>
          <a:bodyPr wrap="square" lIns="0" tIns="0" rIns="0" bIns="0" rtlCol="0"/>
          <a:lstStyle/>
          <a:p/>
        </p:txBody>
      </p:sp>
      <p:sp>
        <p:nvSpPr>
          <p:cNvPr id="17" name="object 17"/>
          <p:cNvSpPr/>
          <p:nvPr/>
        </p:nvSpPr>
        <p:spPr>
          <a:xfrm>
            <a:off x="6436614" y="1855470"/>
            <a:ext cx="2466340" cy="681355"/>
          </a:xfrm>
          <a:custGeom>
            <a:avLst/>
            <a:gdLst/>
            <a:ahLst/>
            <a:cxnLst/>
            <a:rect l="l" t="t" r="r" b="b"/>
            <a:pathLst>
              <a:path w="2466340" h="681355">
                <a:moveTo>
                  <a:pt x="2352293" y="0"/>
                </a:moveTo>
                <a:lnTo>
                  <a:pt x="2396501" y="8917"/>
                </a:lnTo>
                <a:lnTo>
                  <a:pt x="2432589" y="33242"/>
                </a:lnTo>
                <a:lnTo>
                  <a:pt x="2456914" y="69330"/>
                </a:lnTo>
                <a:lnTo>
                  <a:pt x="2465832" y="113537"/>
                </a:lnTo>
                <a:lnTo>
                  <a:pt x="2465832" y="567689"/>
                </a:lnTo>
                <a:lnTo>
                  <a:pt x="2456914" y="611897"/>
                </a:lnTo>
                <a:lnTo>
                  <a:pt x="2432589" y="647985"/>
                </a:lnTo>
                <a:lnTo>
                  <a:pt x="2396501" y="672310"/>
                </a:lnTo>
                <a:lnTo>
                  <a:pt x="2352293" y="681227"/>
                </a:lnTo>
                <a:lnTo>
                  <a:pt x="113537" y="681227"/>
                </a:lnTo>
                <a:lnTo>
                  <a:pt x="69330" y="672310"/>
                </a:lnTo>
                <a:lnTo>
                  <a:pt x="33242" y="647985"/>
                </a:lnTo>
                <a:lnTo>
                  <a:pt x="8917" y="611897"/>
                </a:lnTo>
                <a:lnTo>
                  <a:pt x="0" y="567689"/>
                </a:lnTo>
                <a:lnTo>
                  <a:pt x="0" y="113537"/>
                </a:lnTo>
                <a:lnTo>
                  <a:pt x="8917" y="69330"/>
                </a:lnTo>
                <a:lnTo>
                  <a:pt x="33242" y="33242"/>
                </a:lnTo>
                <a:lnTo>
                  <a:pt x="69330" y="8917"/>
                </a:lnTo>
                <a:lnTo>
                  <a:pt x="113537" y="0"/>
                </a:lnTo>
                <a:lnTo>
                  <a:pt x="2352293" y="0"/>
                </a:lnTo>
                <a:close/>
              </a:path>
            </a:pathLst>
          </a:custGeom>
          <a:ln w="16764">
            <a:solidFill>
              <a:srgbClr val="FF0000"/>
            </a:solidFill>
          </a:ln>
        </p:spPr>
        <p:txBody>
          <a:bodyPr wrap="square" lIns="0" tIns="0" rIns="0" bIns="0" rtlCol="0"/>
          <a:lstStyle/>
          <a:p/>
        </p:txBody>
      </p:sp>
      <p:sp>
        <p:nvSpPr>
          <p:cNvPr id="18" name="object 18"/>
          <p:cNvSpPr txBox="1"/>
          <p:nvPr/>
        </p:nvSpPr>
        <p:spPr>
          <a:xfrm>
            <a:off x="1422400" y="1000760"/>
            <a:ext cx="8350250" cy="2390140"/>
          </a:xfrm>
          <a:prstGeom prst="rect">
            <a:avLst/>
          </a:prstGeom>
        </p:spPr>
        <p:txBody>
          <a:bodyPr vert="horz" wrap="square" lIns="0" tIns="12065" rIns="0" bIns="0" rtlCol="0">
            <a:spAutoFit/>
          </a:bodyPr>
          <a:lstStyle/>
          <a:p>
            <a:pPr marL="12700">
              <a:lnSpc>
                <a:spcPct val="100000"/>
              </a:lnSpc>
              <a:spcBef>
                <a:spcPts val="95"/>
              </a:spcBef>
            </a:pPr>
            <a:r>
              <a:rPr lang="en-US" sz="2800" b="1" spc="-5" dirty="0">
                <a:solidFill>
                  <a:srgbClr val="AA454A"/>
                </a:solidFill>
                <a:latin typeface="微软雅黑" panose="020B0503020204020204" charset="-122"/>
                <a:cs typeface="微软雅黑" panose="020B0503020204020204" charset="-122"/>
              </a:rPr>
              <a:t>1</a:t>
            </a:r>
            <a:r>
              <a:rPr lang="zh-CN" altLang="en-US" sz="2800" b="1" spc="-5" dirty="0">
                <a:solidFill>
                  <a:srgbClr val="AA454A"/>
                </a:solidFill>
                <a:latin typeface="微软雅黑" panose="020B0503020204020204" charset="-122"/>
                <a:cs typeface="微软雅黑" panose="020B0503020204020204" charset="-122"/>
              </a:rPr>
              <a:t>、</a:t>
            </a:r>
            <a:r>
              <a:rPr sz="2800" b="1" spc="-5" dirty="0">
                <a:solidFill>
                  <a:srgbClr val="AA454A"/>
                </a:solidFill>
                <a:latin typeface="微软雅黑" panose="020B0503020204020204" charset="-122"/>
                <a:cs typeface="微软雅黑" panose="020B0503020204020204" charset="-122"/>
              </a:rPr>
              <a:t>商品经</a:t>
            </a:r>
            <a:r>
              <a:rPr sz="2800" b="1" spc="-10" dirty="0">
                <a:solidFill>
                  <a:srgbClr val="AA454A"/>
                </a:solidFill>
                <a:latin typeface="微软雅黑" panose="020B0503020204020204" charset="-122"/>
                <a:cs typeface="微软雅黑" panose="020B0503020204020204" charset="-122"/>
              </a:rPr>
              <a:t>济</a:t>
            </a:r>
            <a:r>
              <a:rPr sz="2800" b="1" spc="-5" dirty="0">
                <a:solidFill>
                  <a:srgbClr val="AA454A"/>
                </a:solidFill>
                <a:latin typeface="微软雅黑" panose="020B0503020204020204" charset="-122"/>
                <a:cs typeface="微软雅黑" panose="020B0503020204020204" charset="-122"/>
              </a:rPr>
              <a:t>是一个由诸多矛盾构成的</a:t>
            </a:r>
            <a:r>
              <a:rPr sz="2800" b="1" dirty="0">
                <a:solidFill>
                  <a:srgbClr val="AA454A"/>
                </a:solidFill>
                <a:latin typeface="微软雅黑" panose="020B0503020204020204" charset="-122"/>
                <a:cs typeface="微软雅黑" panose="020B0503020204020204" charset="-122"/>
              </a:rPr>
              <a:t>矛</a:t>
            </a:r>
            <a:r>
              <a:rPr sz="2800" b="1" spc="-5" dirty="0">
                <a:solidFill>
                  <a:srgbClr val="AA454A"/>
                </a:solidFill>
                <a:latin typeface="微软雅黑" panose="020B0503020204020204" charset="-122"/>
                <a:cs typeface="微软雅黑" panose="020B0503020204020204" charset="-122"/>
              </a:rPr>
              <a:t>盾集</a:t>
            </a:r>
            <a:r>
              <a:rPr sz="2800" b="1" dirty="0">
                <a:solidFill>
                  <a:srgbClr val="AA454A"/>
                </a:solidFill>
                <a:latin typeface="微软雅黑" panose="020B0503020204020204" charset="-122"/>
                <a:cs typeface="微软雅黑" panose="020B0503020204020204" charset="-122"/>
              </a:rPr>
              <a:t>合</a:t>
            </a:r>
            <a:r>
              <a:rPr sz="2800" b="1" spc="-5" dirty="0">
                <a:solidFill>
                  <a:srgbClr val="AA454A"/>
                </a:solidFill>
                <a:latin typeface="微软雅黑" panose="020B0503020204020204" charset="-122"/>
                <a:cs typeface="微软雅黑" panose="020B0503020204020204" charset="-122"/>
              </a:rPr>
              <a:t>体。</a:t>
            </a:r>
            <a:endParaRPr sz="2800">
              <a:latin typeface="微软雅黑" panose="020B0503020204020204" charset="-122"/>
              <a:cs typeface="微软雅黑" panose="020B0503020204020204" charset="-122"/>
            </a:endParaRPr>
          </a:p>
          <a:p>
            <a:pPr>
              <a:lnSpc>
                <a:spcPct val="100000"/>
              </a:lnSpc>
              <a:spcBef>
                <a:spcPts val="15"/>
              </a:spcBef>
            </a:pPr>
            <a:endParaRPr sz="3550">
              <a:latin typeface="Times New Roman" panose="02020603050405020304"/>
              <a:cs typeface="Times New Roman" panose="02020603050405020304"/>
            </a:endParaRPr>
          </a:p>
          <a:p>
            <a:pPr marL="1873885">
              <a:lnSpc>
                <a:spcPct val="100000"/>
              </a:lnSpc>
              <a:tabLst>
                <a:tab pos="5533390" algn="l"/>
                <a:tab pos="6605270" algn="l"/>
              </a:tabLst>
            </a:pPr>
            <a:r>
              <a:rPr sz="4200" b="1" baseline="2000" dirty="0">
                <a:latin typeface="Microsoft JhengHei" panose="020B0604030504040204" charset="-120"/>
                <a:cs typeface="Microsoft JhengHei" panose="020B0604030504040204" charset="-120"/>
              </a:rPr>
              <a:t>使用价</a:t>
            </a:r>
            <a:r>
              <a:rPr sz="4200" b="1" spc="-7" baseline="2000" dirty="0">
                <a:latin typeface="Microsoft JhengHei" panose="020B0604030504040204" charset="-120"/>
                <a:cs typeface="Microsoft JhengHei" panose="020B0604030504040204" charset="-120"/>
              </a:rPr>
              <a:t>值	</a:t>
            </a:r>
            <a:r>
              <a:rPr sz="2800" b="1" spc="-5" dirty="0">
                <a:latin typeface="Microsoft JhengHei" panose="020B0604030504040204" charset="-120"/>
                <a:cs typeface="Microsoft JhengHei" panose="020B0604030504040204" charset="-120"/>
              </a:rPr>
              <a:t>价	值</a:t>
            </a:r>
            <a:endParaRPr sz="2800">
              <a:latin typeface="Microsoft JhengHei" panose="020B0604030504040204" charset="-120"/>
              <a:cs typeface="Microsoft JhengHei" panose="020B0604030504040204" charset="-120"/>
            </a:endParaRPr>
          </a:p>
          <a:p>
            <a:pPr>
              <a:lnSpc>
                <a:spcPct val="100000"/>
              </a:lnSpc>
              <a:spcBef>
                <a:spcPts val="50"/>
              </a:spcBef>
            </a:pPr>
            <a:endParaRPr sz="3450">
              <a:latin typeface="Times New Roman" panose="02020603050405020304"/>
              <a:cs typeface="Times New Roman" panose="02020603050405020304"/>
            </a:endParaRPr>
          </a:p>
          <a:p>
            <a:pPr marL="1875790">
              <a:lnSpc>
                <a:spcPct val="100000"/>
              </a:lnSpc>
              <a:tabLst>
                <a:tab pos="5525770" algn="l"/>
              </a:tabLst>
            </a:pPr>
            <a:r>
              <a:rPr sz="2800" b="1" spc="5" dirty="0">
                <a:latin typeface="Microsoft JhengHei" panose="020B0604030504040204" charset="-120"/>
                <a:cs typeface="Microsoft JhengHei" panose="020B0604030504040204" charset="-120"/>
              </a:rPr>
              <a:t>具体劳</a:t>
            </a:r>
            <a:r>
              <a:rPr sz="2800" b="1" spc="-5" dirty="0">
                <a:latin typeface="Microsoft JhengHei" panose="020B0604030504040204" charset="-120"/>
                <a:cs typeface="Microsoft JhengHei" panose="020B0604030504040204" charset="-120"/>
              </a:rPr>
              <a:t>动</a:t>
            </a:r>
            <a:r>
              <a:rPr sz="2800" b="1" dirty="0">
                <a:latin typeface="Microsoft JhengHei" panose="020B0604030504040204" charset="-120"/>
                <a:cs typeface="Microsoft JhengHei" panose="020B0604030504040204" charset="-120"/>
              </a:rPr>
              <a:t>	</a:t>
            </a:r>
            <a:r>
              <a:rPr sz="2800" b="1" spc="5" dirty="0">
                <a:latin typeface="Microsoft JhengHei" panose="020B0604030504040204" charset="-120"/>
                <a:cs typeface="Microsoft JhengHei" panose="020B0604030504040204" charset="-120"/>
              </a:rPr>
              <a:t>抽象劳动</a:t>
            </a:r>
            <a:endParaRPr sz="2800">
              <a:latin typeface="Microsoft JhengHei" panose="020B0604030504040204" charset="-120"/>
              <a:cs typeface="Microsoft JhengHei" panose="020B0604030504040204" charset="-120"/>
            </a:endParaRPr>
          </a:p>
        </p:txBody>
      </p:sp>
      <p:sp>
        <p:nvSpPr>
          <p:cNvPr id="19" name="object 19"/>
          <p:cNvSpPr/>
          <p:nvPr/>
        </p:nvSpPr>
        <p:spPr>
          <a:xfrm>
            <a:off x="5281421" y="2146554"/>
            <a:ext cx="1138555" cy="0"/>
          </a:xfrm>
          <a:custGeom>
            <a:avLst/>
            <a:gdLst/>
            <a:ahLst/>
            <a:cxnLst/>
            <a:rect l="l" t="t" r="r" b="b"/>
            <a:pathLst>
              <a:path w="1138554">
                <a:moveTo>
                  <a:pt x="1138427" y="0"/>
                </a:moveTo>
                <a:lnTo>
                  <a:pt x="0" y="0"/>
                </a:lnTo>
              </a:path>
            </a:pathLst>
          </a:custGeom>
          <a:ln w="16764">
            <a:solidFill>
              <a:srgbClr val="FF0000"/>
            </a:solidFill>
          </a:ln>
        </p:spPr>
        <p:txBody>
          <a:bodyPr wrap="square" lIns="0" tIns="0" rIns="0" bIns="0" rtlCol="0"/>
          <a:lstStyle/>
          <a:p/>
        </p:txBody>
      </p:sp>
      <p:sp>
        <p:nvSpPr>
          <p:cNvPr id="20" name="object 20"/>
          <p:cNvSpPr/>
          <p:nvPr/>
        </p:nvSpPr>
        <p:spPr>
          <a:xfrm>
            <a:off x="5281421" y="3080766"/>
            <a:ext cx="1138555" cy="0"/>
          </a:xfrm>
          <a:custGeom>
            <a:avLst/>
            <a:gdLst/>
            <a:ahLst/>
            <a:cxnLst/>
            <a:rect l="l" t="t" r="r" b="b"/>
            <a:pathLst>
              <a:path w="1138554">
                <a:moveTo>
                  <a:pt x="1138427" y="0"/>
                </a:moveTo>
                <a:lnTo>
                  <a:pt x="0" y="0"/>
                </a:lnTo>
              </a:path>
            </a:pathLst>
          </a:custGeom>
          <a:ln w="16764">
            <a:solidFill>
              <a:srgbClr val="FF0000"/>
            </a:solidFill>
          </a:ln>
        </p:spPr>
        <p:txBody>
          <a:bodyPr wrap="square" lIns="0" tIns="0" rIns="0" bIns="0" rtlCol="0"/>
          <a:lstStyle/>
          <a:p/>
        </p:txBody>
      </p:sp>
      <p:sp>
        <p:nvSpPr>
          <p:cNvPr id="21" name="object 21"/>
          <p:cNvSpPr/>
          <p:nvPr/>
        </p:nvSpPr>
        <p:spPr>
          <a:xfrm>
            <a:off x="5281421" y="4234434"/>
            <a:ext cx="1138555" cy="0"/>
          </a:xfrm>
          <a:custGeom>
            <a:avLst/>
            <a:gdLst/>
            <a:ahLst/>
            <a:cxnLst/>
            <a:rect l="l" t="t" r="r" b="b"/>
            <a:pathLst>
              <a:path w="1138554">
                <a:moveTo>
                  <a:pt x="1138427" y="0"/>
                </a:moveTo>
                <a:lnTo>
                  <a:pt x="0" y="0"/>
                </a:lnTo>
              </a:path>
            </a:pathLst>
          </a:custGeom>
          <a:ln w="16764">
            <a:solidFill>
              <a:srgbClr val="FF0000"/>
            </a:solidFill>
          </a:ln>
        </p:spPr>
        <p:txBody>
          <a:bodyPr wrap="square" lIns="0" tIns="0" rIns="0" bIns="0" rtlCol="0"/>
          <a:lstStyle/>
          <a:p/>
        </p:txBody>
      </p:sp>
      <p:sp>
        <p:nvSpPr>
          <p:cNvPr id="22" name="object 22"/>
          <p:cNvSpPr/>
          <p:nvPr/>
        </p:nvSpPr>
        <p:spPr>
          <a:xfrm>
            <a:off x="5281421" y="5386578"/>
            <a:ext cx="1138555" cy="0"/>
          </a:xfrm>
          <a:custGeom>
            <a:avLst/>
            <a:gdLst/>
            <a:ahLst/>
            <a:cxnLst/>
            <a:rect l="l" t="t" r="r" b="b"/>
            <a:pathLst>
              <a:path w="1138554">
                <a:moveTo>
                  <a:pt x="1138427" y="0"/>
                </a:moveTo>
                <a:lnTo>
                  <a:pt x="0" y="0"/>
                </a:lnTo>
              </a:path>
            </a:pathLst>
          </a:custGeom>
          <a:ln w="16764">
            <a:solidFill>
              <a:srgbClr val="FF0000"/>
            </a:solidFill>
          </a:ln>
        </p:spPr>
        <p:txBody>
          <a:bodyPr wrap="square" lIns="0" tIns="0" rIns="0" bIns="0" rtlCol="0"/>
          <a:lstStyle/>
          <a:p/>
        </p:txBody>
      </p:sp>
      <p:sp>
        <p:nvSpPr>
          <p:cNvPr id="23" name="object 23"/>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24" name="object 24"/>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908050" y="1337310"/>
            <a:ext cx="9638665" cy="2221865"/>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Microsoft JhengHei" panose="020B0604030504040204" charset="-120"/>
                <a:cs typeface="Microsoft JhengHei" panose="020B0604030504040204" charset="-120"/>
              </a:rPr>
              <a:t>私人劳</a:t>
            </a:r>
            <a:r>
              <a:rPr sz="3600" b="1" dirty="0">
                <a:latin typeface="Microsoft JhengHei" panose="020B0604030504040204" charset="-120"/>
                <a:cs typeface="Microsoft JhengHei" panose="020B0604030504040204" charset="-120"/>
              </a:rPr>
              <a:t>动与社会劳动形成的条件</a:t>
            </a:r>
            <a:endParaRPr sz="3600">
              <a:latin typeface="Microsoft JhengHei" panose="020B0604030504040204" charset="-120"/>
              <a:cs typeface="Microsoft JhengHei" panose="020B0604030504040204" charset="-120"/>
            </a:endParaRPr>
          </a:p>
          <a:p>
            <a:pPr>
              <a:lnSpc>
                <a:spcPct val="100000"/>
              </a:lnSpc>
              <a:spcBef>
                <a:spcPts val="50"/>
              </a:spcBef>
            </a:pPr>
            <a:endParaRPr sz="4000">
              <a:latin typeface="Times New Roman" panose="02020603050405020304"/>
              <a:cs typeface="Times New Roman" panose="02020603050405020304"/>
            </a:endParaRPr>
          </a:p>
          <a:p>
            <a:pPr marL="546735" marR="5080">
              <a:lnSpc>
                <a:spcPct val="120000"/>
              </a:lnSpc>
              <a:buFont typeface="Wingdings" panose="05000000000000000000"/>
              <a:buChar char=""/>
              <a:tabLst>
                <a:tab pos="1259840" algn="l"/>
                <a:tab pos="1260475" algn="l"/>
              </a:tabLst>
            </a:pPr>
            <a:r>
              <a:rPr sz="2800" spc="-10" dirty="0">
                <a:latin typeface="微软雅黑" panose="020B0503020204020204" charset="-122"/>
                <a:cs typeface="微软雅黑" panose="020B0503020204020204" charset="-122"/>
              </a:rPr>
              <a:t>生产资料私有制决定了商品生产者</a:t>
            </a:r>
            <a:r>
              <a:rPr sz="2800"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劳动 </a:t>
            </a:r>
            <a:r>
              <a:rPr sz="2800" spc="-5" dirty="0">
                <a:latin typeface="微软雅黑" panose="020B0503020204020204" charset="-122"/>
                <a:cs typeface="微软雅黑" panose="020B0503020204020204" charset="-122"/>
              </a:rPr>
              <a:t>具有私人性质。</a:t>
            </a:r>
            <a:endParaRPr sz="2800">
              <a:latin typeface="微软雅黑" panose="020B0503020204020204" charset="-122"/>
              <a:cs typeface="微软雅黑" panose="020B0503020204020204" charset="-122"/>
            </a:endParaRPr>
          </a:p>
          <a:p>
            <a:pPr marL="546735" marR="5080">
              <a:lnSpc>
                <a:spcPct val="120000"/>
              </a:lnSpc>
              <a:buFont typeface="Wingdings" panose="05000000000000000000"/>
              <a:buChar char=""/>
              <a:tabLst>
                <a:tab pos="1259840" algn="l"/>
                <a:tab pos="1260475" algn="l"/>
              </a:tabLst>
            </a:pPr>
            <a:r>
              <a:rPr sz="2800" spc="-5" dirty="0">
                <a:latin typeface="微软雅黑" panose="020B0503020204020204" charset="-122"/>
                <a:cs typeface="微软雅黑" panose="020B0503020204020204" charset="-122"/>
              </a:rPr>
              <a:t>社会分工决定了商品生产者的劳动</a:t>
            </a:r>
            <a:r>
              <a:rPr sz="2800" dirty="0">
                <a:latin typeface="微软雅黑" panose="020B0503020204020204" charset="-122"/>
                <a:cs typeface="微软雅黑" panose="020B0503020204020204" charset="-122"/>
              </a:rPr>
              <a:t>具</a:t>
            </a:r>
            <a:r>
              <a:rPr sz="2800" spc="-5" dirty="0">
                <a:latin typeface="微软雅黑" panose="020B0503020204020204" charset="-122"/>
                <a:cs typeface="微软雅黑" panose="020B0503020204020204" charset="-122"/>
              </a:rPr>
              <a:t>有社 </a:t>
            </a:r>
            <a:r>
              <a:rPr sz="2800" spc="-10" dirty="0">
                <a:latin typeface="微软雅黑" panose="020B0503020204020204" charset="-122"/>
                <a:cs typeface="微软雅黑" panose="020B0503020204020204" charset="-122"/>
              </a:rPr>
              <a:t>会性质。</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813308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三、以私有制为基础的</a:t>
            </a:r>
            <a:r>
              <a:rPr sz="3200" spc="-15" dirty="0">
                <a:solidFill>
                  <a:srgbClr val="FFFFFF"/>
                </a:solidFill>
              </a:rPr>
              <a:t>商</a:t>
            </a:r>
            <a:r>
              <a:rPr sz="3200" dirty="0">
                <a:solidFill>
                  <a:srgbClr val="FFFFFF"/>
                </a:solidFill>
              </a:rPr>
              <a:t>品经</a:t>
            </a:r>
            <a:r>
              <a:rPr sz="3200" spc="-15" dirty="0">
                <a:solidFill>
                  <a:srgbClr val="FFFFFF"/>
                </a:solidFill>
              </a:rPr>
              <a:t>济</a:t>
            </a:r>
            <a:r>
              <a:rPr sz="3200" dirty="0">
                <a:solidFill>
                  <a:srgbClr val="FFFFFF"/>
                </a:solidFill>
              </a:rPr>
              <a:t>的基</a:t>
            </a:r>
            <a:r>
              <a:rPr sz="3200" spc="-15" dirty="0">
                <a:solidFill>
                  <a:srgbClr val="FFFFFF"/>
                </a:solidFill>
              </a:rPr>
              <a:t>本</a:t>
            </a:r>
            <a:r>
              <a:rPr sz="3200" dirty="0">
                <a:solidFill>
                  <a:srgbClr val="FFFFFF"/>
                </a:solidFill>
              </a:rPr>
              <a:t>矛盾</a:t>
            </a:r>
            <a:endParaRPr sz="32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822071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三、以私有制为基础的</a:t>
            </a:r>
            <a:r>
              <a:rPr sz="3200" spc="-15" dirty="0">
                <a:solidFill>
                  <a:srgbClr val="FFFFFF"/>
                </a:solidFill>
              </a:rPr>
              <a:t>商</a:t>
            </a:r>
            <a:r>
              <a:rPr sz="3200" dirty="0">
                <a:solidFill>
                  <a:srgbClr val="FFFFFF"/>
                </a:solidFill>
              </a:rPr>
              <a:t>品经</a:t>
            </a:r>
            <a:r>
              <a:rPr sz="3200" spc="-15" dirty="0">
                <a:solidFill>
                  <a:srgbClr val="FFFFFF"/>
                </a:solidFill>
              </a:rPr>
              <a:t>济</a:t>
            </a:r>
            <a:r>
              <a:rPr sz="3200" dirty="0">
                <a:solidFill>
                  <a:srgbClr val="FFFFFF"/>
                </a:solidFill>
              </a:rPr>
              <a:t>的基</a:t>
            </a:r>
            <a:r>
              <a:rPr sz="3200" spc="-15" dirty="0">
                <a:solidFill>
                  <a:srgbClr val="FFFFFF"/>
                </a:solidFill>
              </a:rPr>
              <a:t>本</a:t>
            </a:r>
            <a:r>
              <a:rPr sz="3200" dirty="0">
                <a:solidFill>
                  <a:srgbClr val="FFFFFF"/>
                </a:solidFill>
              </a:rPr>
              <a:t>矛盾</a:t>
            </a:r>
            <a:endParaRPr sz="3200"/>
          </a:p>
        </p:txBody>
      </p:sp>
      <p:sp>
        <p:nvSpPr>
          <p:cNvPr id="12" name="object 12"/>
          <p:cNvSpPr/>
          <p:nvPr/>
        </p:nvSpPr>
        <p:spPr>
          <a:xfrm>
            <a:off x="1690116" y="4207713"/>
            <a:ext cx="6447789" cy="807516"/>
          </a:xfrm>
          <a:prstGeom prst="rect">
            <a:avLst/>
          </a:prstGeom>
          <a:blipFill>
            <a:blip r:embed="rId2" cstate="print"/>
            <a:stretch>
              <a:fillRect/>
            </a:stretch>
          </a:blipFill>
        </p:spPr>
        <p:txBody>
          <a:bodyPr wrap="square" lIns="0" tIns="0" rIns="0" bIns="0" rtlCol="0"/>
          <a:lstStyle/>
          <a:p/>
        </p:txBody>
      </p:sp>
      <p:sp>
        <p:nvSpPr>
          <p:cNvPr id="16" name="object 16"/>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7" name="object 17"/>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pic>
        <p:nvPicPr>
          <p:cNvPr id="50177" name="Picture 2"/>
          <p:cNvPicPr>
            <a:picLocks noChangeAspect="1"/>
          </p:cNvPicPr>
          <p:nvPr/>
        </p:nvPicPr>
        <p:blipFill>
          <a:blip r:embed="rId3"/>
          <a:stretch>
            <a:fillRect/>
          </a:stretch>
        </p:blipFill>
        <p:spPr>
          <a:xfrm>
            <a:off x="1467803" y="1205230"/>
            <a:ext cx="8640762" cy="417512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64960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四、科学认识马克思劳</a:t>
            </a:r>
            <a:r>
              <a:rPr sz="3200" spc="-15" dirty="0">
                <a:solidFill>
                  <a:srgbClr val="FFFFFF"/>
                </a:solidFill>
              </a:rPr>
              <a:t>动</a:t>
            </a:r>
            <a:r>
              <a:rPr sz="3200" dirty="0">
                <a:solidFill>
                  <a:srgbClr val="FFFFFF"/>
                </a:solidFill>
              </a:rPr>
              <a:t>价值论</a:t>
            </a:r>
            <a:endParaRPr sz="3200"/>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p:nvPr/>
        </p:nvSpPr>
        <p:spPr>
          <a:xfrm>
            <a:off x="959916" y="1089787"/>
            <a:ext cx="9978390" cy="441452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（一）马克思劳动价值</a:t>
            </a:r>
            <a:r>
              <a:rPr sz="3200" b="1" spc="-15" dirty="0">
                <a:solidFill>
                  <a:srgbClr val="AA454A"/>
                </a:solidFill>
                <a:latin typeface="微软雅黑" panose="020B0503020204020204" charset="-122"/>
                <a:cs typeface="微软雅黑" panose="020B0503020204020204" charset="-122"/>
              </a:rPr>
              <a:t>论</a:t>
            </a:r>
            <a:r>
              <a:rPr sz="3200" b="1" dirty="0">
                <a:solidFill>
                  <a:srgbClr val="AA454A"/>
                </a:solidFill>
                <a:latin typeface="微软雅黑" panose="020B0503020204020204" charset="-122"/>
                <a:cs typeface="微软雅黑" panose="020B0503020204020204" charset="-122"/>
              </a:rPr>
              <a:t>的理</a:t>
            </a:r>
            <a:r>
              <a:rPr sz="3200" b="1" spc="-15" dirty="0">
                <a:solidFill>
                  <a:srgbClr val="AA454A"/>
                </a:solidFill>
                <a:latin typeface="微软雅黑" panose="020B0503020204020204" charset="-122"/>
                <a:cs typeface="微软雅黑" panose="020B0503020204020204" charset="-122"/>
              </a:rPr>
              <a:t>论</a:t>
            </a:r>
            <a:r>
              <a:rPr sz="3200" b="1" dirty="0">
                <a:solidFill>
                  <a:srgbClr val="AA454A"/>
                </a:solidFill>
                <a:latin typeface="微软雅黑" panose="020B0503020204020204" charset="-122"/>
                <a:cs typeface="微软雅黑" panose="020B0503020204020204" charset="-122"/>
              </a:rPr>
              <a:t>和实</a:t>
            </a:r>
            <a:r>
              <a:rPr sz="3200" b="1" spc="-15" dirty="0">
                <a:solidFill>
                  <a:srgbClr val="AA454A"/>
                </a:solidFill>
                <a:latin typeface="微软雅黑" panose="020B0503020204020204" charset="-122"/>
                <a:cs typeface="微软雅黑" panose="020B0503020204020204" charset="-122"/>
              </a:rPr>
              <a:t>践</a:t>
            </a:r>
            <a:r>
              <a:rPr sz="3200" b="1" dirty="0">
                <a:solidFill>
                  <a:srgbClr val="AA454A"/>
                </a:solidFill>
                <a:latin typeface="微软雅黑" panose="020B0503020204020204" charset="-122"/>
                <a:cs typeface="微软雅黑" panose="020B0503020204020204" charset="-122"/>
              </a:rPr>
              <a:t>意义</a:t>
            </a:r>
            <a:endParaRPr sz="3200">
              <a:latin typeface="微软雅黑" panose="020B0503020204020204" charset="-122"/>
              <a:cs typeface="微软雅黑" panose="020B0503020204020204" charset="-122"/>
            </a:endParaRPr>
          </a:p>
          <a:p>
            <a:pPr marL="373380" marR="25400" indent="690245">
              <a:lnSpc>
                <a:spcPct val="120000"/>
              </a:lnSpc>
              <a:spcBef>
                <a:spcPts val="2485"/>
              </a:spcBef>
            </a:pPr>
            <a:r>
              <a:rPr sz="2800" spc="-5" dirty="0">
                <a:latin typeface="微软雅黑" panose="020B0503020204020204" charset="-122"/>
                <a:cs typeface="微软雅黑" panose="020B0503020204020204" charset="-122"/>
              </a:rPr>
              <a:t>第一，马克思劳动价值论扬弃了英</a:t>
            </a:r>
            <a:r>
              <a:rPr sz="2800" dirty="0">
                <a:latin typeface="微软雅黑" panose="020B0503020204020204" charset="-122"/>
                <a:cs typeface="微软雅黑" panose="020B0503020204020204" charset="-122"/>
              </a:rPr>
              <a:t>国</a:t>
            </a:r>
            <a:r>
              <a:rPr sz="2800" spc="-5" dirty="0">
                <a:latin typeface="微软雅黑" panose="020B0503020204020204" charset="-122"/>
                <a:cs typeface="微软雅黑" panose="020B0503020204020204" charset="-122"/>
              </a:rPr>
              <a:t>古典</a:t>
            </a:r>
            <a:r>
              <a:rPr sz="2800" dirty="0">
                <a:latin typeface="微软雅黑" panose="020B0503020204020204" charset="-122"/>
                <a:cs typeface="微软雅黑" panose="020B0503020204020204" charset="-122"/>
              </a:rPr>
              <a:t>政</a:t>
            </a:r>
            <a:r>
              <a:rPr sz="2800" spc="-5" dirty="0">
                <a:latin typeface="微软雅黑" panose="020B0503020204020204" charset="-122"/>
                <a:cs typeface="微软雅黑" panose="020B0503020204020204" charset="-122"/>
              </a:rPr>
              <a:t>治经</a:t>
            </a:r>
            <a:r>
              <a:rPr sz="2800" dirty="0">
                <a:latin typeface="微软雅黑" panose="020B0503020204020204" charset="-122"/>
                <a:cs typeface="微软雅黑" panose="020B0503020204020204" charset="-122"/>
              </a:rPr>
              <a:t>济</a:t>
            </a:r>
            <a:r>
              <a:rPr sz="2800" spc="-5" dirty="0">
                <a:latin typeface="微软雅黑" panose="020B0503020204020204" charset="-122"/>
                <a:cs typeface="微软雅黑" panose="020B0503020204020204" charset="-122"/>
              </a:rPr>
              <a:t>学的观 点，为剩余价值论的创立奠定了基</a:t>
            </a:r>
            <a:r>
              <a:rPr sz="2800" dirty="0">
                <a:latin typeface="微软雅黑" panose="020B0503020204020204" charset="-122"/>
                <a:cs typeface="微软雅黑" panose="020B0503020204020204" charset="-122"/>
              </a:rPr>
              <a:t>石</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373380" marR="5080" indent="690245" algn="just">
              <a:lnSpc>
                <a:spcPct val="120000"/>
              </a:lnSpc>
            </a:pPr>
            <a:r>
              <a:rPr sz="2800" spc="-10" dirty="0">
                <a:latin typeface="微软雅黑" panose="020B0503020204020204" charset="-122"/>
                <a:cs typeface="微软雅黑" panose="020B0503020204020204" charset="-122"/>
              </a:rPr>
              <a:t>第二，马克思劳动价值论揭示了私</a:t>
            </a:r>
            <a:r>
              <a:rPr sz="2800" dirty="0">
                <a:latin typeface="微软雅黑" panose="020B0503020204020204" charset="-122"/>
                <a:cs typeface="微软雅黑" panose="020B0503020204020204" charset="-122"/>
              </a:rPr>
              <a:t>有</a:t>
            </a:r>
            <a:r>
              <a:rPr sz="2800" spc="-10" dirty="0">
                <a:latin typeface="微软雅黑" panose="020B0503020204020204" charset="-122"/>
                <a:cs typeface="微软雅黑" panose="020B0503020204020204" charset="-122"/>
              </a:rPr>
              <a:t>制条</a:t>
            </a:r>
            <a:r>
              <a:rPr sz="2800" dirty="0">
                <a:latin typeface="微软雅黑" panose="020B0503020204020204" charset="-122"/>
                <a:cs typeface="微软雅黑" panose="020B0503020204020204" charset="-122"/>
              </a:rPr>
              <a:t>件</a:t>
            </a:r>
            <a:r>
              <a:rPr sz="2800" spc="-10" dirty="0">
                <a:latin typeface="微软雅黑" panose="020B0503020204020204" charset="-122"/>
                <a:cs typeface="微软雅黑" panose="020B0503020204020204" charset="-122"/>
              </a:rPr>
              <a:t>下商</a:t>
            </a:r>
            <a:r>
              <a:rPr sz="2800" dirty="0">
                <a:latin typeface="微软雅黑" panose="020B0503020204020204" charset="-122"/>
                <a:cs typeface="微软雅黑" panose="020B0503020204020204" charset="-122"/>
              </a:rPr>
              <a:t>品</a:t>
            </a:r>
            <a:r>
              <a:rPr sz="2800" spc="-10" dirty="0">
                <a:latin typeface="微软雅黑" panose="020B0503020204020204" charset="-122"/>
                <a:cs typeface="微软雅黑" panose="020B0503020204020204" charset="-122"/>
              </a:rPr>
              <a:t>经济的 </a:t>
            </a:r>
            <a:r>
              <a:rPr sz="2800" spc="-5" dirty="0">
                <a:latin typeface="微软雅黑" panose="020B0503020204020204" charset="-122"/>
                <a:cs typeface="微软雅黑" panose="020B0503020204020204" charset="-122"/>
              </a:rPr>
              <a:t>基本矛盾，为从物与物的关系揭示</a:t>
            </a:r>
            <a:r>
              <a:rPr sz="2800" dirty="0">
                <a:latin typeface="微软雅黑" panose="020B0503020204020204" charset="-122"/>
                <a:cs typeface="微软雅黑" panose="020B0503020204020204" charset="-122"/>
              </a:rPr>
              <a:t>背</a:t>
            </a:r>
            <a:r>
              <a:rPr sz="2800" spc="-5" dirty="0">
                <a:latin typeface="微软雅黑" panose="020B0503020204020204" charset="-122"/>
                <a:cs typeface="微软雅黑" panose="020B0503020204020204" charset="-122"/>
              </a:rPr>
              <a:t>后人</a:t>
            </a:r>
            <a:r>
              <a:rPr sz="2800" dirty="0">
                <a:latin typeface="微软雅黑" panose="020B0503020204020204" charset="-122"/>
                <a:cs typeface="微软雅黑" panose="020B0503020204020204" charset="-122"/>
              </a:rPr>
              <a:t>与</a:t>
            </a:r>
            <a:r>
              <a:rPr sz="2800" spc="-5" dirty="0">
                <a:latin typeface="微软雅黑" panose="020B0503020204020204" charset="-122"/>
                <a:cs typeface="微软雅黑" panose="020B0503020204020204" charset="-122"/>
              </a:rPr>
              <a:t>人的</a:t>
            </a:r>
            <a:r>
              <a:rPr sz="2800" dirty="0">
                <a:latin typeface="微软雅黑" panose="020B0503020204020204" charset="-122"/>
                <a:cs typeface="微软雅黑" panose="020B0503020204020204" charset="-122"/>
              </a:rPr>
              <a:t>关</a:t>
            </a:r>
            <a:r>
              <a:rPr sz="2800" spc="-5" dirty="0">
                <a:latin typeface="微软雅黑" panose="020B0503020204020204" charset="-122"/>
                <a:cs typeface="微软雅黑" panose="020B0503020204020204" charset="-122"/>
              </a:rPr>
              <a:t>系提</a:t>
            </a:r>
            <a:r>
              <a:rPr sz="2800" dirty="0">
                <a:latin typeface="微软雅黑" panose="020B0503020204020204" charset="-122"/>
                <a:cs typeface="微软雅黑" panose="020B0503020204020204" charset="-122"/>
              </a:rPr>
              <a:t>供</a:t>
            </a:r>
            <a:r>
              <a:rPr sz="2800" spc="-5" dirty="0">
                <a:latin typeface="微软雅黑" panose="020B0503020204020204" charset="-122"/>
                <a:cs typeface="微软雅黑" panose="020B0503020204020204" charset="-122"/>
              </a:rPr>
              <a:t>了理 论依据。</a:t>
            </a:r>
            <a:endParaRPr sz="2800">
              <a:latin typeface="微软雅黑" panose="020B0503020204020204" charset="-122"/>
              <a:cs typeface="微软雅黑" panose="020B0503020204020204" charset="-122"/>
            </a:endParaRPr>
          </a:p>
          <a:p>
            <a:pPr marL="373380" marR="25400" indent="690245">
              <a:lnSpc>
                <a:spcPts val="4030"/>
              </a:lnSpc>
              <a:spcBef>
                <a:spcPts val="245"/>
              </a:spcBef>
            </a:pPr>
            <a:r>
              <a:rPr sz="2800" spc="-10" dirty="0">
                <a:latin typeface="微软雅黑" panose="020B0503020204020204" charset="-122"/>
                <a:cs typeface="微软雅黑" panose="020B0503020204020204" charset="-122"/>
              </a:rPr>
              <a:t>第三，马克思劳动价值论揭示了商</a:t>
            </a:r>
            <a:r>
              <a:rPr sz="2800" dirty="0">
                <a:latin typeface="微软雅黑" panose="020B0503020204020204" charset="-122"/>
                <a:cs typeface="微软雅黑" panose="020B0503020204020204" charset="-122"/>
              </a:rPr>
              <a:t>品</a:t>
            </a:r>
            <a:r>
              <a:rPr sz="2800" spc="-10" dirty="0">
                <a:latin typeface="微软雅黑" panose="020B0503020204020204" charset="-122"/>
                <a:cs typeface="微软雅黑" panose="020B0503020204020204" charset="-122"/>
              </a:rPr>
              <a:t>经济</a:t>
            </a:r>
            <a:r>
              <a:rPr sz="2800"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一般</a:t>
            </a:r>
            <a:r>
              <a:rPr sz="2800" dirty="0">
                <a:latin typeface="微软雅黑" panose="020B0503020204020204" charset="-122"/>
                <a:cs typeface="微软雅黑" panose="020B0503020204020204" charset="-122"/>
              </a:rPr>
              <a:t>规</a:t>
            </a:r>
            <a:r>
              <a:rPr sz="2800" spc="-10" dirty="0">
                <a:latin typeface="微软雅黑" panose="020B0503020204020204" charset="-122"/>
                <a:cs typeface="微软雅黑" panose="020B0503020204020204" charset="-122"/>
              </a:rPr>
              <a:t>律，为 </a:t>
            </a:r>
            <a:r>
              <a:rPr sz="2800" spc="-5" dirty="0">
                <a:latin typeface="微软雅黑" panose="020B0503020204020204" charset="-122"/>
                <a:cs typeface="微软雅黑" panose="020B0503020204020204" charset="-122"/>
              </a:rPr>
              <a:t>社会主义市场经济发展提供了理论</a:t>
            </a:r>
            <a:r>
              <a:rPr sz="2800" dirty="0">
                <a:latin typeface="微软雅黑" panose="020B0503020204020204" charset="-122"/>
                <a:cs typeface="微软雅黑" panose="020B0503020204020204" charset="-122"/>
              </a:rPr>
              <a:t>指</a:t>
            </a:r>
            <a:r>
              <a:rPr sz="2800" spc="-5" dirty="0">
                <a:latin typeface="微软雅黑" panose="020B0503020204020204" charset="-122"/>
                <a:cs typeface="微软雅黑" panose="020B0503020204020204" charset="-122"/>
              </a:rPr>
              <a:t>导。</a:t>
            </a:r>
            <a:endParaRPr sz="2800">
              <a:latin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10" name="内容占位符 9"/>
          <p:cNvSpPr>
            <a:spLocks noGrp="1"/>
          </p:cNvSpPr>
          <p:nvPr>
            <p:ph idx="1"/>
          </p:nvPr>
        </p:nvSpPr>
        <p:spPr>
          <a:xfrm>
            <a:off x="6437948" y="1875473"/>
            <a:ext cx="4167188" cy="381635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chemeClr val="accent1"/>
              </a:buClr>
              <a:buSzPct val="100000"/>
              <a:buFont typeface="Symbol" panose="05050102010706020507" pitchFamily="18" charset="2"/>
              <a:buNone/>
              <a:defRPr/>
            </a:pPr>
            <a:r>
              <a:rPr kumimoji="0" lang="en-US" altLang="zh-CN" sz="2400" b="1" i="0" u="none" strike="noStrike" kern="1200" cap="none" spc="0" normalizeH="0" baseline="0" noProof="0" dirty="0" smtClean="0">
                <a:ln>
                  <a:noFill/>
                </a:ln>
                <a:solidFill>
                  <a:schemeClr val="tx2"/>
                </a:solidFill>
                <a:effectLst/>
                <a:uLnTx/>
                <a:uFillTx/>
                <a:latin typeface="+mn-lt"/>
                <a:ea typeface="+mn-ea"/>
                <a:cs typeface="+mn-cs"/>
              </a:rPr>
              <a:t>1867</a:t>
            </a: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年问世的</a:t>
            </a:r>
            <a:r>
              <a:rPr kumimoji="0" lang="en-US" altLang="zh-CN" sz="2400" b="1" i="0" u="none" strike="noStrike" kern="1200" cap="none" spc="0" normalizeH="0" baseline="0" noProof="0" dirty="0" smtClean="0">
                <a:ln>
                  <a:noFill/>
                </a:ln>
                <a:solidFill>
                  <a:schemeClr val="tx2"/>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资本论</a:t>
            </a:r>
            <a:r>
              <a:rPr kumimoji="0" lang="en-US" altLang="zh-CN" sz="2400" b="1" i="0" u="none" strike="noStrike" kern="1200" cap="none" spc="0" normalizeH="0" baseline="0" noProof="0" dirty="0" smtClean="0">
                <a:ln>
                  <a:noFill/>
                </a:ln>
                <a:solidFill>
                  <a:schemeClr val="tx2"/>
                </a:solidFill>
                <a:effectLst/>
                <a:uLnTx/>
                <a:uFillTx/>
                <a:latin typeface="+mn-lt"/>
                <a:ea typeface="+mn-ea"/>
                <a:cs typeface="+mn-cs"/>
              </a:rPr>
              <a:t>》</a:t>
            </a: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是马克思主义最厚重、最丰富的著作，被誉为“工人阶级的圣经”。</a:t>
            </a:r>
            <a:endParaRPr kumimoji="0" lang="en-US" altLang="zh-CN" sz="24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100000"/>
              <a:buFont typeface="Symbol" panose="05050102010706020507" pitchFamily="18" charset="2"/>
              <a:buNone/>
              <a:defRPr/>
            </a:pP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“我要在本书研究的，是资本主义生产方式以及和它相适应的生产关系和交换关系。”</a:t>
            </a:r>
            <a:endParaRPr kumimoji="0" lang="en-US" altLang="zh-CN" sz="2400" b="1" i="0" u="none" strike="noStrike" kern="1200" cap="none" spc="0" normalizeH="0" baseline="0" noProof="0" dirty="0" smtClean="0">
              <a:ln>
                <a:noFill/>
              </a:ln>
              <a:solidFill>
                <a:schemeClr val="tx2"/>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
                <a:schemeClr val="accent1"/>
              </a:buClr>
              <a:buSzPct val="100000"/>
              <a:buFont typeface="Symbol" panose="05050102010706020507" pitchFamily="18" charset="2"/>
              <a:buNone/>
              <a:defRPr/>
            </a:pPr>
            <a:r>
              <a:rPr kumimoji="0" lang="zh-CN" altLang="en-US" sz="2400" b="1" i="0" u="none" strike="noStrike" kern="1200" cap="none" spc="0" normalizeH="0" baseline="0" noProof="0" dirty="0" smtClean="0">
                <a:ln>
                  <a:noFill/>
                </a:ln>
                <a:solidFill>
                  <a:schemeClr val="tx2"/>
                </a:solidFill>
                <a:effectLst/>
                <a:uLnTx/>
                <a:uFillTx/>
                <a:latin typeface="+mn-lt"/>
                <a:ea typeface="+mn-ea"/>
                <a:cs typeface="+mn-cs"/>
              </a:rPr>
              <a:t>“本书的最终目的就是揭示现代社会的经济运行规律。”</a:t>
            </a:r>
            <a:endParaRPr kumimoji="0" lang="en-US" altLang="zh-CN" sz="2400" b="1" i="0" u="none" strike="noStrike" kern="1200" cap="none" spc="0" normalizeH="0" baseline="0" noProof="0" dirty="0" smtClean="0">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Symbol" panose="05050102010706020507" pitchFamily="18" charset="2"/>
              <a:buChar char=""/>
              <a:defRPr/>
            </a:pPr>
            <a:endParaRPr kumimoji="0" lang="zh-CN" altLang="en-US" sz="2400" b="0" i="0" u="none" strike="noStrike" kern="1200" cap="none" spc="0" normalizeH="0" baseline="0" noProof="0" dirty="0">
              <a:ln>
                <a:noFill/>
              </a:ln>
              <a:solidFill>
                <a:schemeClr val="tx2"/>
              </a:solidFill>
              <a:effectLst/>
              <a:uLnTx/>
              <a:uFillTx/>
              <a:latin typeface="+mn-lt"/>
              <a:ea typeface="+mn-ea"/>
              <a:cs typeface="+mn-cs"/>
            </a:endParaRPr>
          </a:p>
        </p:txBody>
      </p:sp>
      <p:pic>
        <p:nvPicPr>
          <p:cNvPr id="18435" name="Picture 3"/>
          <p:cNvPicPr>
            <a:picLocks noChangeAspect="1"/>
          </p:cNvPicPr>
          <p:nvPr/>
        </p:nvPicPr>
        <p:blipFill>
          <a:blip r:embed="rId2"/>
          <a:stretch>
            <a:fillRect/>
          </a:stretch>
        </p:blipFill>
        <p:spPr>
          <a:xfrm>
            <a:off x="2133283" y="2114233"/>
            <a:ext cx="2786062" cy="3482975"/>
          </a:xfrm>
          <a:prstGeom prst="rect">
            <a:avLst/>
          </a:prstGeom>
          <a:noFill/>
          <a:ln w="9525">
            <a:noFill/>
          </a:ln>
        </p:spPr>
      </p:pic>
      <p:sp>
        <p:nvSpPr>
          <p:cNvPr id="12" name="文本框 11"/>
          <p:cNvSpPr txBox="1"/>
          <p:nvPr/>
        </p:nvSpPr>
        <p:spPr>
          <a:xfrm>
            <a:off x="2580640" y="999490"/>
            <a:ext cx="6791960" cy="645160"/>
          </a:xfrm>
          <a:prstGeom prst="rect">
            <a:avLst/>
          </a:prstGeom>
          <a:noFill/>
        </p:spPr>
        <p:txBody>
          <a:bodyPr wrap="square" rtlCol="0">
            <a:spAutoFit/>
          </a:bodyPr>
          <a:lstStyle/>
          <a:p>
            <a:r>
              <a:rPr lang="zh-CN" altLang="en-US" sz="3600">
                <a:solidFill>
                  <a:schemeClr val="tx2"/>
                </a:solidFill>
                <a:latin typeface="方正粗黑宋简体" panose="02000000000000000000" charset="-122"/>
                <a:ea typeface="方正粗黑宋简体" panose="02000000000000000000" charset="-122"/>
              </a:rPr>
              <a:t>作为经济学家的马克思</a:t>
            </a:r>
            <a:endParaRPr lang="zh-CN" altLang="en-US" sz="3600">
              <a:solidFill>
                <a:schemeClr val="tx2"/>
              </a:solidFill>
              <a:latin typeface="方正粗黑宋简体" panose="02000000000000000000" charset="-122"/>
              <a:ea typeface="方正粗黑宋简体" panose="02000000000000000000"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54273" name="内容占位符 1"/>
          <p:cNvSpPr>
            <a:spLocks noGrp="1"/>
          </p:cNvSpPr>
          <p:nvPr>
            <p:ph idx="1"/>
          </p:nvPr>
        </p:nvSpPr>
        <p:spPr>
          <a:xfrm>
            <a:off x="1070610" y="1666875"/>
            <a:ext cx="8229600" cy="4308475"/>
          </a:xfrm>
        </p:spPr>
        <p:txBody>
          <a:bodyPr anchor="t"/>
          <a:lstStyle/>
          <a:p>
            <a:pPr eaLnBrk="1" hangingPunct="1">
              <a:buChar char="•"/>
            </a:pPr>
            <a:r>
              <a:rPr lang="zh-CN" altLang="en-US" b="1" dirty="0">
                <a:solidFill>
                  <a:srgbClr val="FF0000"/>
                </a:solidFill>
                <a:ea typeface="宋体" panose="02010600030101010101" pitchFamily="2" charset="-122"/>
              </a:rPr>
              <a:t>劳动至上：劳动者的劳动是价值的源泉</a:t>
            </a:r>
            <a:endParaRPr lang="zh-CN" altLang="en-US" b="1" dirty="0">
              <a:solidFill>
                <a:srgbClr val="FF0000"/>
              </a:solidFill>
              <a:ea typeface="宋体" panose="02010600030101010101" pitchFamily="2" charset="-122"/>
            </a:endParaRPr>
          </a:p>
          <a:p>
            <a:pPr eaLnBrk="1" hangingPunct="1">
              <a:buChar char="•"/>
            </a:pPr>
            <a:r>
              <a:rPr lang="zh-CN" altLang="en-US" b="1" dirty="0">
                <a:solidFill>
                  <a:srgbClr val="FF0000"/>
                </a:solidFill>
                <a:ea typeface="宋体" panose="02010600030101010101" pitchFamily="2" charset="-122"/>
              </a:rPr>
              <a:t>防止拜物教、避免消费主义陷阱：</a:t>
            </a:r>
            <a:endParaRPr lang="zh-CN" altLang="en-US" b="1" dirty="0">
              <a:ea typeface="宋体" panose="02010600030101010101" pitchFamily="2" charset="-122"/>
            </a:endParaRPr>
          </a:p>
          <a:p>
            <a:pPr eaLnBrk="1" hangingPunct="1">
              <a:buChar char="•"/>
            </a:pPr>
            <a:r>
              <a:rPr lang="zh-CN" altLang="en-US" b="1" dirty="0">
                <a:solidFill>
                  <a:srgbClr val="FF0000"/>
                </a:solidFill>
                <a:ea typeface="宋体" panose="02010600030101010101" pitchFamily="2" charset="-122"/>
              </a:rPr>
              <a:t>商品拜物教</a:t>
            </a:r>
            <a:r>
              <a:rPr lang="en-US" altLang="zh-CN" b="1" dirty="0">
                <a:solidFill>
                  <a:schemeClr val="tx1"/>
                </a:solidFill>
                <a:ea typeface="宋体" panose="02010600030101010101" pitchFamily="2" charset="-122"/>
              </a:rPr>
              <a:t>---</a:t>
            </a:r>
            <a:r>
              <a:rPr lang="zh-CN" altLang="en-US" b="1" dirty="0">
                <a:solidFill>
                  <a:schemeClr val="tx1"/>
                </a:solidFill>
                <a:ea typeface="宋体" panose="02010600030101010101" pitchFamily="2" charset="-122"/>
              </a:rPr>
              <a:t>商品支配商品生产者</a:t>
            </a:r>
            <a:endParaRPr lang="zh-CN" altLang="en-US" b="1" dirty="0">
              <a:solidFill>
                <a:schemeClr val="tx1"/>
              </a:solidFill>
              <a:ea typeface="宋体" panose="02010600030101010101" pitchFamily="2" charset="-122"/>
            </a:endParaRPr>
          </a:p>
          <a:p>
            <a:pPr eaLnBrk="1" hangingPunct="1">
              <a:buChar char="•"/>
            </a:pPr>
            <a:r>
              <a:rPr lang="zh-CN" altLang="en-US" b="1" dirty="0">
                <a:solidFill>
                  <a:srgbClr val="FF0000"/>
                </a:solidFill>
                <a:ea typeface="宋体" panose="02010600030101010101" pitchFamily="2" charset="-122"/>
              </a:rPr>
              <a:t>货币拜物教</a:t>
            </a:r>
            <a:r>
              <a:rPr lang="en-US" altLang="zh-CN" b="1" dirty="0">
                <a:ea typeface="宋体" panose="02010600030101010101" pitchFamily="2" charset="-122"/>
              </a:rPr>
              <a:t>---</a:t>
            </a:r>
            <a:r>
              <a:rPr lang="zh-CN" altLang="en-US" b="1" dirty="0">
                <a:solidFill>
                  <a:schemeClr val="tx1"/>
                </a:solidFill>
                <a:ea typeface="宋体" panose="02010600030101010101" pitchFamily="2" charset="-122"/>
              </a:rPr>
              <a:t>每个人期待有更多货币购买商品，生产者期待手中的商品转化成货币</a:t>
            </a:r>
            <a:endParaRPr lang="zh-CN" altLang="en-US" b="1" dirty="0">
              <a:solidFill>
                <a:schemeClr val="tx1"/>
              </a:solidFill>
              <a:ea typeface="宋体" panose="02010600030101010101" pitchFamily="2" charset="-122"/>
            </a:endParaRPr>
          </a:p>
          <a:p>
            <a:pPr eaLnBrk="1" hangingPunct="1">
              <a:buChar char="•"/>
            </a:pPr>
            <a:r>
              <a:rPr lang="zh-CN" altLang="en-US" b="1" dirty="0">
                <a:solidFill>
                  <a:srgbClr val="FF0000"/>
                </a:solidFill>
                <a:ea typeface="宋体" panose="02010600030101010101" pitchFamily="2" charset="-122"/>
              </a:rPr>
              <a:t>资本拜物教</a:t>
            </a:r>
            <a:r>
              <a:rPr lang="en-US" altLang="zh-CN" b="1" dirty="0">
                <a:solidFill>
                  <a:schemeClr val="tx1"/>
                </a:solidFill>
                <a:ea typeface="宋体" panose="02010600030101010101" pitchFamily="2" charset="-122"/>
              </a:rPr>
              <a:t>---</a:t>
            </a:r>
            <a:r>
              <a:rPr lang="zh-CN" altLang="en-US" b="1" dirty="0">
                <a:solidFill>
                  <a:schemeClr val="tx1"/>
                </a:solidFill>
                <a:ea typeface="宋体" panose="02010600030101010101" pitchFamily="2" charset="-122"/>
              </a:rPr>
              <a:t>商品不仅要卖出去，而且全部商品需要卖出去。资本能否实现增殖构成了资本主义生产的关键部分。</a:t>
            </a:r>
            <a:endParaRPr lang="zh-CN" altLang="en-US" b="1" dirty="0">
              <a:solidFill>
                <a:schemeClr val="tx1"/>
              </a:solidFill>
              <a:ea typeface="宋体" panose="02010600030101010101" pitchFamily="2" charset="-122"/>
            </a:endParaRPr>
          </a:p>
          <a:p>
            <a:pPr eaLnBrk="1" hangingPunct="1">
              <a:buChar char="•"/>
            </a:pPr>
            <a:r>
              <a:rPr lang="zh-CN" altLang="en-US" b="1" dirty="0">
                <a:solidFill>
                  <a:schemeClr val="tx1"/>
                </a:solidFill>
                <a:ea typeface="宋体" panose="02010600030101010101" pitchFamily="2" charset="-122"/>
              </a:rPr>
              <a:t>拜物教的发展是以物为中心的发展，而不是以人为中心，更不是以人民为中心的发展。</a:t>
            </a:r>
            <a:endParaRPr lang="zh-CN" altLang="en-US" b="1" dirty="0">
              <a:solidFill>
                <a:schemeClr val="tx1"/>
              </a:solidFill>
              <a:ea typeface="宋体" panose="02010600030101010101" pitchFamily="2" charset="-122"/>
            </a:endParaRPr>
          </a:p>
        </p:txBody>
      </p:sp>
      <p:sp>
        <p:nvSpPr>
          <p:cNvPr id="54274" name="标题 3"/>
          <p:cNvSpPr>
            <a:spLocks noGrp="1"/>
          </p:cNvSpPr>
          <p:nvPr>
            <p:ph type="title"/>
          </p:nvPr>
        </p:nvSpPr>
        <p:spPr>
          <a:xfrm>
            <a:off x="2494915" y="879951"/>
            <a:ext cx="3443288" cy="553720"/>
          </a:xfrm>
        </p:spPr>
        <p:txBody>
          <a:bodyPr anchor="ctr"/>
          <a:lstStyle/>
          <a:p>
            <a:r>
              <a:rPr lang="zh-CN" altLang="en-US">
                <a:ea typeface="华文新魏" pitchFamily="2" charset="-122"/>
              </a:rPr>
              <a:t>现实意义</a:t>
            </a:r>
            <a:endParaRPr lang="zh-CN" altLang="en-US">
              <a:ea typeface="华文新魏" pitchFamily="2" charset="-122"/>
            </a:endParaRPr>
          </a:p>
        </p:txBody>
      </p:sp>
      <p:pic>
        <p:nvPicPr>
          <p:cNvPr id="54275" name="图片 4"/>
          <p:cNvPicPr>
            <a:picLocks noChangeAspect="1"/>
          </p:cNvPicPr>
          <p:nvPr/>
        </p:nvPicPr>
        <p:blipFill>
          <a:blip r:embed="rId2"/>
          <a:stretch>
            <a:fillRect/>
          </a:stretch>
        </p:blipFill>
        <p:spPr>
          <a:xfrm>
            <a:off x="9300210" y="798513"/>
            <a:ext cx="2827338" cy="1589087"/>
          </a:xfrm>
          <a:prstGeom prst="rect">
            <a:avLst/>
          </a:prstGeom>
          <a:noFill/>
          <a:ln w="9525">
            <a:noFill/>
          </a:ln>
        </p:spPr>
      </p:pic>
      <p:pic>
        <p:nvPicPr>
          <p:cNvPr id="54276" name="图片 5"/>
          <p:cNvPicPr>
            <a:picLocks noChangeAspect="1"/>
          </p:cNvPicPr>
          <p:nvPr/>
        </p:nvPicPr>
        <p:blipFill>
          <a:blip r:embed="rId3"/>
          <a:stretch>
            <a:fillRect/>
          </a:stretch>
        </p:blipFill>
        <p:spPr>
          <a:xfrm>
            <a:off x="9744710" y="2468563"/>
            <a:ext cx="2235200" cy="1570037"/>
          </a:xfrm>
          <a:prstGeom prst="rect">
            <a:avLst/>
          </a:prstGeom>
          <a:noFill/>
          <a:ln w="9525">
            <a:noFill/>
          </a:ln>
        </p:spPr>
      </p:pic>
      <p:pic>
        <p:nvPicPr>
          <p:cNvPr id="54277" name="图片 6"/>
          <p:cNvPicPr>
            <a:picLocks noChangeAspect="1"/>
          </p:cNvPicPr>
          <p:nvPr/>
        </p:nvPicPr>
        <p:blipFill>
          <a:blip r:embed="rId4"/>
          <a:stretch>
            <a:fillRect/>
          </a:stretch>
        </p:blipFill>
        <p:spPr>
          <a:xfrm>
            <a:off x="9299893" y="4630420"/>
            <a:ext cx="2876550" cy="1830388"/>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134262" y="1142441"/>
            <a:ext cx="9627235" cy="384937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（二）深化对马克思劳</a:t>
            </a:r>
            <a:r>
              <a:rPr sz="3200" b="1" spc="-15" dirty="0">
                <a:solidFill>
                  <a:srgbClr val="AA454A"/>
                </a:solidFill>
                <a:latin typeface="微软雅黑" panose="020B0503020204020204" charset="-122"/>
                <a:cs typeface="微软雅黑" panose="020B0503020204020204" charset="-122"/>
              </a:rPr>
              <a:t>动</a:t>
            </a:r>
            <a:r>
              <a:rPr sz="3200" b="1" dirty="0">
                <a:solidFill>
                  <a:srgbClr val="AA454A"/>
                </a:solidFill>
                <a:latin typeface="微软雅黑" panose="020B0503020204020204" charset="-122"/>
                <a:cs typeface="微软雅黑" panose="020B0503020204020204" charset="-122"/>
              </a:rPr>
              <a:t>价值</a:t>
            </a:r>
            <a:r>
              <a:rPr sz="3200" b="1" spc="-15" dirty="0">
                <a:solidFill>
                  <a:srgbClr val="AA454A"/>
                </a:solidFill>
                <a:latin typeface="微软雅黑" panose="020B0503020204020204" charset="-122"/>
                <a:cs typeface="微软雅黑" panose="020B0503020204020204" charset="-122"/>
              </a:rPr>
              <a:t>论</a:t>
            </a:r>
            <a:r>
              <a:rPr sz="3200" b="1" dirty="0">
                <a:solidFill>
                  <a:srgbClr val="AA454A"/>
                </a:solidFill>
                <a:latin typeface="微软雅黑" panose="020B0503020204020204" charset="-122"/>
                <a:cs typeface="微软雅黑" panose="020B0503020204020204" charset="-122"/>
              </a:rPr>
              <a:t>的认识</a:t>
            </a:r>
            <a:endParaRPr sz="3200">
              <a:latin typeface="微软雅黑" panose="020B0503020204020204" charset="-122"/>
              <a:cs typeface="微软雅黑" panose="020B0503020204020204" charset="-122"/>
            </a:endParaRPr>
          </a:p>
          <a:p>
            <a:pPr marL="372745">
              <a:lnSpc>
                <a:spcPct val="100000"/>
              </a:lnSpc>
              <a:spcBef>
                <a:spcPts val="2740"/>
              </a:spcBef>
            </a:pPr>
            <a:r>
              <a:rPr sz="2800" spc="-5" dirty="0">
                <a:latin typeface="微软雅黑" panose="020B0503020204020204" charset="-122"/>
                <a:cs typeface="微软雅黑" panose="020B0503020204020204" charset="-122"/>
              </a:rPr>
              <a:t>当今时代的新特点：</a:t>
            </a:r>
            <a:endParaRPr sz="2800">
              <a:latin typeface="微软雅黑" panose="020B0503020204020204" charset="-122"/>
              <a:cs typeface="微软雅黑" panose="020B0503020204020204" charset="-122"/>
            </a:endParaRPr>
          </a:p>
          <a:p>
            <a:pPr marL="372745" marR="444500" indent="630555">
              <a:lnSpc>
                <a:spcPct val="120000"/>
              </a:lnSpc>
            </a:pPr>
            <a:r>
              <a:rPr sz="2800" spc="-5" dirty="0">
                <a:latin typeface="微软雅黑" panose="020B0503020204020204" charset="-122"/>
                <a:cs typeface="微软雅黑" panose="020B0503020204020204" charset="-122"/>
              </a:rPr>
              <a:t>第一，科学技术的发展，导致了</a:t>
            </a:r>
            <a:r>
              <a:rPr sz="2800" spc="-5" dirty="0">
                <a:solidFill>
                  <a:srgbClr val="FF0000"/>
                </a:solidFill>
                <a:latin typeface="微软雅黑" panose="020B0503020204020204" charset="-122"/>
                <a:cs typeface="微软雅黑" panose="020B0503020204020204" charset="-122"/>
              </a:rPr>
              <a:t>产</a:t>
            </a:r>
            <a:r>
              <a:rPr sz="2800" dirty="0">
                <a:solidFill>
                  <a:srgbClr val="FF0000"/>
                </a:solidFill>
                <a:latin typeface="微软雅黑" panose="020B0503020204020204" charset="-122"/>
                <a:cs typeface="微软雅黑" panose="020B0503020204020204" charset="-122"/>
              </a:rPr>
              <a:t>业</a:t>
            </a:r>
            <a:r>
              <a:rPr sz="2800" spc="-5" dirty="0">
                <a:solidFill>
                  <a:srgbClr val="FF0000"/>
                </a:solidFill>
                <a:latin typeface="微软雅黑" panose="020B0503020204020204" charset="-122"/>
                <a:cs typeface="微软雅黑" panose="020B0503020204020204" charset="-122"/>
              </a:rPr>
              <a:t>结构</a:t>
            </a:r>
            <a:r>
              <a:rPr sz="2800" dirty="0">
                <a:solidFill>
                  <a:srgbClr val="FF0000"/>
                </a:solidFill>
                <a:latin typeface="微软雅黑" panose="020B0503020204020204" charset="-122"/>
                <a:cs typeface="微软雅黑" panose="020B0503020204020204" charset="-122"/>
              </a:rPr>
              <a:t>的</a:t>
            </a:r>
            <a:r>
              <a:rPr sz="2800" spc="-5" dirty="0">
                <a:solidFill>
                  <a:srgbClr val="FF0000"/>
                </a:solidFill>
                <a:latin typeface="微软雅黑" panose="020B0503020204020204" charset="-122"/>
                <a:cs typeface="微软雅黑" panose="020B0503020204020204" charset="-122"/>
              </a:rPr>
              <a:t>变化</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劳 </a:t>
            </a:r>
            <a:r>
              <a:rPr sz="2800" spc="-10" dirty="0">
                <a:latin typeface="微软雅黑" panose="020B0503020204020204" charset="-122"/>
                <a:cs typeface="微软雅黑" panose="020B0503020204020204" charset="-122"/>
              </a:rPr>
              <a:t>动向其他领域延伸。</a:t>
            </a:r>
            <a:endParaRPr sz="2800">
              <a:latin typeface="微软雅黑" panose="020B0503020204020204" charset="-122"/>
              <a:cs typeface="微软雅黑" panose="020B0503020204020204" charset="-122"/>
            </a:endParaRPr>
          </a:p>
          <a:p>
            <a:pPr marL="1003300">
              <a:lnSpc>
                <a:spcPct val="100000"/>
              </a:lnSpc>
              <a:spcBef>
                <a:spcPts val="675"/>
              </a:spcBef>
            </a:pPr>
            <a:r>
              <a:rPr sz="2800" spc="-5" dirty="0">
                <a:latin typeface="微软雅黑" panose="020B0503020204020204" charset="-122"/>
                <a:cs typeface="微软雅黑" panose="020B0503020204020204" charset="-122"/>
              </a:rPr>
              <a:t>第二，科学技术的发展，使</a:t>
            </a:r>
            <a:r>
              <a:rPr sz="2800" spc="-5" dirty="0">
                <a:solidFill>
                  <a:srgbClr val="FF0000"/>
                </a:solidFill>
                <a:latin typeface="微软雅黑" panose="020B0503020204020204" charset="-122"/>
                <a:cs typeface="微软雅黑" panose="020B0503020204020204" charset="-122"/>
              </a:rPr>
              <a:t>劳动分</a:t>
            </a:r>
            <a:r>
              <a:rPr sz="2800" dirty="0">
                <a:solidFill>
                  <a:srgbClr val="FF0000"/>
                </a:solidFill>
                <a:latin typeface="微软雅黑" panose="020B0503020204020204" charset="-122"/>
                <a:cs typeface="微软雅黑" panose="020B0503020204020204" charset="-122"/>
              </a:rPr>
              <a:t>工</a:t>
            </a:r>
            <a:r>
              <a:rPr sz="2800" spc="-5" dirty="0">
                <a:latin typeface="微软雅黑" panose="020B0503020204020204" charset="-122"/>
                <a:cs typeface="微软雅黑" panose="020B0503020204020204" charset="-122"/>
              </a:rPr>
              <a:t>越来</a:t>
            </a:r>
            <a:r>
              <a:rPr sz="2800" dirty="0">
                <a:latin typeface="微软雅黑" panose="020B0503020204020204" charset="-122"/>
                <a:cs typeface="微软雅黑" panose="020B0503020204020204" charset="-122"/>
              </a:rPr>
              <a:t>越</a:t>
            </a:r>
            <a:r>
              <a:rPr sz="2800" spc="-5" dirty="0">
                <a:latin typeface="微软雅黑" panose="020B0503020204020204" charset="-122"/>
                <a:cs typeface="微软雅黑" panose="020B0503020204020204" charset="-122"/>
              </a:rPr>
              <a:t>细。</a:t>
            </a:r>
            <a:endParaRPr sz="2800">
              <a:latin typeface="微软雅黑" panose="020B0503020204020204" charset="-122"/>
              <a:cs typeface="微软雅黑" panose="020B0503020204020204" charset="-122"/>
            </a:endParaRPr>
          </a:p>
          <a:p>
            <a:pPr marL="372745" marR="5080" indent="630555">
              <a:lnSpc>
                <a:spcPct val="120000"/>
              </a:lnSpc>
            </a:pPr>
            <a:r>
              <a:rPr sz="2800" spc="-5" dirty="0">
                <a:latin typeface="微软雅黑" panose="020B0503020204020204" charset="-122"/>
                <a:cs typeface="微软雅黑" panose="020B0503020204020204" charset="-122"/>
              </a:rPr>
              <a:t>第三，科学技术的发展，使</a:t>
            </a:r>
            <a:r>
              <a:rPr sz="2800" spc="-5" dirty="0">
                <a:solidFill>
                  <a:srgbClr val="FF0000"/>
                </a:solidFill>
                <a:latin typeface="微软雅黑" panose="020B0503020204020204" charset="-122"/>
                <a:cs typeface="微软雅黑" panose="020B0503020204020204" charset="-122"/>
              </a:rPr>
              <a:t>劳动的</a:t>
            </a:r>
            <a:r>
              <a:rPr sz="2800" dirty="0">
                <a:solidFill>
                  <a:srgbClr val="FF0000"/>
                </a:solidFill>
                <a:latin typeface="微软雅黑" panose="020B0503020204020204" charset="-122"/>
                <a:cs typeface="微软雅黑" panose="020B0503020204020204" charset="-122"/>
              </a:rPr>
              <a:t>创</a:t>
            </a:r>
            <a:r>
              <a:rPr sz="2800" spc="-5" dirty="0">
                <a:solidFill>
                  <a:srgbClr val="FF0000"/>
                </a:solidFill>
                <a:latin typeface="微软雅黑" panose="020B0503020204020204" charset="-122"/>
                <a:cs typeface="微软雅黑" panose="020B0503020204020204" charset="-122"/>
              </a:rPr>
              <a:t>造性</a:t>
            </a:r>
            <a:r>
              <a:rPr sz="2800" dirty="0">
                <a:solidFill>
                  <a:srgbClr val="FF0000"/>
                </a:solidFill>
                <a:latin typeface="微软雅黑" panose="020B0503020204020204" charset="-122"/>
                <a:cs typeface="微软雅黑" panose="020B0503020204020204" charset="-122"/>
              </a:rPr>
              <a:t>、</a:t>
            </a:r>
            <a:r>
              <a:rPr sz="2800" spc="-5" dirty="0">
                <a:solidFill>
                  <a:srgbClr val="FF0000"/>
                </a:solidFill>
                <a:latin typeface="微软雅黑" panose="020B0503020204020204" charset="-122"/>
                <a:cs typeface="微软雅黑" panose="020B0503020204020204" charset="-122"/>
              </a:rPr>
              <a:t>智能</a:t>
            </a:r>
            <a:r>
              <a:rPr sz="2800" dirty="0">
                <a:solidFill>
                  <a:srgbClr val="FF0000"/>
                </a:solidFill>
                <a:latin typeface="微软雅黑" panose="020B0503020204020204" charset="-122"/>
                <a:cs typeface="微软雅黑" panose="020B0503020204020204" charset="-122"/>
              </a:rPr>
              <a:t>化</a:t>
            </a:r>
            <a:r>
              <a:rPr sz="2800" spc="-5" dirty="0">
                <a:latin typeface="微软雅黑" panose="020B0503020204020204" charset="-122"/>
                <a:cs typeface="微软雅黑" panose="020B0503020204020204" charset="-122"/>
              </a:rPr>
              <a:t>大 大加强，劳动正由以体力劳动为主</a:t>
            </a:r>
            <a:r>
              <a:rPr sz="2800" dirty="0">
                <a:latin typeface="微软雅黑" panose="020B0503020204020204" charset="-122"/>
                <a:cs typeface="微软雅黑" panose="020B0503020204020204" charset="-122"/>
              </a:rPr>
              <a:t>向</a:t>
            </a:r>
            <a:r>
              <a:rPr sz="2800" spc="-5" dirty="0">
                <a:latin typeface="微软雅黑" panose="020B0503020204020204" charset="-122"/>
                <a:cs typeface="微软雅黑" panose="020B0503020204020204" charset="-122"/>
              </a:rPr>
              <a:t>以脑力劳动为主转变。</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64325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四、科学认识马克思劳</a:t>
            </a:r>
            <a:r>
              <a:rPr sz="3200" spc="-15" dirty="0">
                <a:solidFill>
                  <a:srgbClr val="FFFFFF"/>
                </a:solidFill>
              </a:rPr>
              <a:t>动</a:t>
            </a:r>
            <a:r>
              <a:rPr sz="3200" dirty="0">
                <a:solidFill>
                  <a:srgbClr val="FFFFFF"/>
                </a:solidFill>
              </a:rPr>
              <a:t>价值论</a:t>
            </a:r>
            <a:endParaRPr sz="32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58721" y="1144167"/>
            <a:ext cx="8550910" cy="4363085"/>
          </a:xfrm>
          <a:prstGeom prst="rect">
            <a:avLst/>
          </a:prstGeom>
        </p:spPr>
        <p:txBody>
          <a:bodyPr vert="horz" wrap="square" lIns="0" tIns="140335" rIns="0" bIns="0" rtlCol="0">
            <a:spAutoFit/>
          </a:bodyPr>
          <a:lstStyle/>
          <a:p>
            <a:pPr marL="12700">
              <a:lnSpc>
                <a:spcPct val="100000"/>
              </a:lnSpc>
              <a:spcBef>
                <a:spcPts val="1105"/>
              </a:spcBef>
            </a:pPr>
            <a:r>
              <a:rPr sz="2800" b="1" spc="-5" dirty="0">
                <a:latin typeface="微软雅黑" panose="020B0503020204020204" charset="-122"/>
                <a:cs typeface="微软雅黑" panose="020B0503020204020204" charset="-122"/>
              </a:rPr>
              <a:t>如何深化对马克思劳动价值论的认</a:t>
            </a:r>
            <a:r>
              <a:rPr sz="2800" b="1" dirty="0">
                <a:latin typeface="微软雅黑" panose="020B0503020204020204" charset="-122"/>
                <a:cs typeface="微软雅黑" panose="020B0503020204020204" charset="-122"/>
              </a:rPr>
              <a:t>识</a:t>
            </a:r>
            <a:r>
              <a:rPr sz="2800" b="1" spc="-5" dirty="0">
                <a:latin typeface="微软雅黑" panose="020B0503020204020204" charset="-122"/>
                <a:cs typeface="微软雅黑" panose="020B0503020204020204" charset="-122"/>
              </a:rPr>
              <a:t>？</a:t>
            </a:r>
            <a:endParaRPr sz="2800" dirty="0">
              <a:latin typeface="微软雅黑" panose="020B0503020204020204" charset="-122"/>
              <a:cs typeface="微软雅黑" panose="020B0503020204020204" charset="-122"/>
            </a:endParaRPr>
          </a:p>
          <a:p>
            <a:pPr marL="12700" marR="5080">
              <a:lnSpc>
                <a:spcPts val="4370"/>
              </a:lnSpc>
              <a:spcBef>
                <a:spcPts val="315"/>
              </a:spcBef>
            </a:pPr>
            <a:r>
              <a:rPr sz="2800" spc="-5" dirty="0">
                <a:latin typeface="微软雅黑" panose="020B0503020204020204" charset="-122"/>
                <a:cs typeface="微软雅黑" panose="020B0503020204020204" charset="-122"/>
              </a:rPr>
              <a:t>第一，深化对创造价值的劳动的认</a:t>
            </a:r>
            <a:r>
              <a:rPr sz="2800" dirty="0">
                <a:latin typeface="微软雅黑" panose="020B0503020204020204" charset="-122"/>
                <a:cs typeface="微软雅黑" panose="020B0503020204020204" charset="-122"/>
              </a:rPr>
              <a:t>识</a:t>
            </a:r>
            <a:r>
              <a:rPr sz="2800" spc="-5" dirty="0">
                <a:latin typeface="微软雅黑" panose="020B0503020204020204" charset="-122"/>
                <a:cs typeface="微软雅黑" panose="020B0503020204020204" charset="-122"/>
              </a:rPr>
              <a:t>，对</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产性</a:t>
            </a:r>
            <a:r>
              <a:rPr sz="2800" dirty="0">
                <a:latin typeface="微软雅黑" panose="020B0503020204020204" charset="-122"/>
                <a:cs typeface="微软雅黑" panose="020B0503020204020204" charset="-122"/>
              </a:rPr>
              <a:t>劳</a:t>
            </a:r>
            <a:r>
              <a:rPr sz="2800" spc="-5" dirty="0">
                <a:latin typeface="微软雅黑" panose="020B0503020204020204" charset="-122"/>
                <a:cs typeface="微软雅黑" panose="020B0503020204020204" charset="-122"/>
              </a:rPr>
              <a:t>动作 出新的界定。</a:t>
            </a:r>
            <a:endParaRPr sz="2800" dirty="0">
              <a:latin typeface="微软雅黑" panose="020B0503020204020204" charset="-122"/>
              <a:cs typeface="微软雅黑" panose="020B0503020204020204" charset="-122"/>
            </a:endParaRPr>
          </a:p>
          <a:p>
            <a:pPr marL="12700">
              <a:lnSpc>
                <a:spcPct val="100000"/>
              </a:lnSpc>
              <a:spcBef>
                <a:spcPts val="695"/>
              </a:spcBef>
            </a:pPr>
            <a:r>
              <a:rPr sz="2800" spc="-5" dirty="0">
                <a:latin typeface="微软雅黑" panose="020B0503020204020204" charset="-122"/>
                <a:cs typeface="微软雅黑" panose="020B0503020204020204" charset="-122"/>
              </a:rPr>
              <a:t>第二，深化对科技人员、经营管理</a:t>
            </a:r>
            <a:r>
              <a:rPr sz="2800" dirty="0">
                <a:latin typeface="微软雅黑" panose="020B0503020204020204" charset="-122"/>
                <a:cs typeface="微软雅黑" panose="020B0503020204020204" charset="-122"/>
              </a:rPr>
              <a:t>人</a:t>
            </a:r>
            <a:r>
              <a:rPr sz="2800" spc="-5" dirty="0">
                <a:latin typeface="微软雅黑" panose="020B0503020204020204" charset="-122"/>
                <a:cs typeface="微软雅黑" panose="020B0503020204020204" charset="-122"/>
              </a:rPr>
              <a:t>员在</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会生</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和价</a:t>
            </a:r>
            <a:endParaRPr sz="2800" dirty="0">
              <a:latin typeface="微软雅黑" panose="020B0503020204020204" charset="-122"/>
              <a:cs typeface="微软雅黑" panose="020B0503020204020204" charset="-122"/>
            </a:endParaRPr>
          </a:p>
          <a:p>
            <a:pPr marL="12700">
              <a:lnSpc>
                <a:spcPct val="100000"/>
              </a:lnSpc>
              <a:spcBef>
                <a:spcPts val="1005"/>
              </a:spcBef>
            </a:pPr>
            <a:r>
              <a:rPr sz="2800" spc="-10" dirty="0">
                <a:latin typeface="微软雅黑" panose="020B0503020204020204" charset="-122"/>
                <a:cs typeface="微软雅黑" panose="020B0503020204020204" charset="-122"/>
              </a:rPr>
              <a:t>值创造中所起作用的认识。</a:t>
            </a:r>
            <a:endParaRPr sz="2800" spc="-10" dirty="0">
              <a:latin typeface="微软雅黑" panose="020B0503020204020204" charset="-122"/>
              <a:cs typeface="微软雅黑" panose="020B0503020204020204" charset="-122"/>
            </a:endParaRPr>
          </a:p>
          <a:p>
            <a:pPr marL="12700">
              <a:lnSpc>
                <a:spcPct val="100000"/>
              </a:lnSpc>
              <a:spcBef>
                <a:spcPts val="1005"/>
              </a:spcBef>
            </a:pPr>
            <a:r>
              <a:rPr lang="zh-CN" altLang="en-US" sz="2800" b="1" dirty="0">
                <a:latin typeface="楷体_GB2312" pitchFamily="1" charset="-122"/>
                <a:ea typeface="楷体_GB2312" pitchFamily="1" charset="-122"/>
                <a:sym typeface="+mn-ea"/>
              </a:rPr>
              <a:t>第三，深化对科技、知识、信息等新的生产要素在财富和价值创造中作用的认识。 </a:t>
            </a:r>
            <a:endParaRPr sz="2800" b="1" dirty="0">
              <a:latin typeface="微软雅黑" panose="020B0503020204020204" charset="-122"/>
              <a:cs typeface="微软雅黑" panose="020B0503020204020204" charset="-122"/>
            </a:endParaRPr>
          </a:p>
          <a:p>
            <a:pPr marL="12700">
              <a:lnSpc>
                <a:spcPct val="100000"/>
              </a:lnSpc>
              <a:spcBef>
                <a:spcPts val="1010"/>
              </a:spcBef>
            </a:pPr>
            <a:r>
              <a:rPr sz="2800" spc="-5" dirty="0">
                <a:latin typeface="微软雅黑" panose="020B0503020204020204" charset="-122"/>
                <a:cs typeface="微软雅黑" panose="020B0503020204020204" charset="-122"/>
              </a:rPr>
              <a:t>第</a:t>
            </a:r>
            <a:r>
              <a:rPr lang="zh-CN" sz="2800" spc="-5" dirty="0">
                <a:latin typeface="微软雅黑" panose="020B0503020204020204" charset="-122"/>
                <a:cs typeface="微软雅黑" panose="020B0503020204020204" charset="-122"/>
              </a:rPr>
              <a:t>四</a:t>
            </a:r>
            <a:r>
              <a:rPr sz="2800" spc="-5" dirty="0">
                <a:latin typeface="微软雅黑" panose="020B0503020204020204" charset="-122"/>
                <a:cs typeface="微软雅黑" panose="020B0503020204020204" charset="-122"/>
              </a:rPr>
              <a:t>，深化对价值创造与价值分配</a:t>
            </a:r>
            <a:r>
              <a:rPr sz="2800" dirty="0">
                <a:latin typeface="微软雅黑" panose="020B0503020204020204" charset="-122"/>
                <a:cs typeface="微软雅黑" panose="020B0503020204020204" charset="-122"/>
              </a:rPr>
              <a:t>关</a:t>
            </a:r>
            <a:r>
              <a:rPr sz="2800" spc="-5" dirty="0">
                <a:latin typeface="微软雅黑" panose="020B0503020204020204" charset="-122"/>
                <a:cs typeface="微软雅黑" panose="020B0503020204020204" charset="-122"/>
              </a:rPr>
              <a:t>系的</a:t>
            </a:r>
            <a:r>
              <a:rPr sz="2800" dirty="0">
                <a:latin typeface="微软雅黑" panose="020B0503020204020204" charset="-122"/>
                <a:cs typeface="微软雅黑" panose="020B0503020204020204" charset="-122"/>
              </a:rPr>
              <a:t>认</a:t>
            </a:r>
            <a:r>
              <a:rPr sz="2800" spc="-5" dirty="0">
                <a:latin typeface="微软雅黑" panose="020B0503020204020204" charset="-122"/>
                <a:cs typeface="微软雅黑" panose="020B0503020204020204" charset="-122"/>
              </a:rPr>
              <a:t>识。</a:t>
            </a:r>
            <a:endParaRPr sz="2800" dirty="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636016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四、科学认识马克思劳</a:t>
            </a:r>
            <a:r>
              <a:rPr sz="3200" spc="-15" dirty="0">
                <a:solidFill>
                  <a:srgbClr val="FFFFFF"/>
                </a:solidFill>
              </a:rPr>
              <a:t>动</a:t>
            </a:r>
            <a:r>
              <a:rPr sz="3200" dirty="0">
                <a:solidFill>
                  <a:srgbClr val="FFFFFF"/>
                </a:solidFill>
              </a:rPr>
              <a:t>价值论</a:t>
            </a:r>
            <a:endParaRPr sz="3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446C70"/>
          </a:solidFill>
        </p:spPr>
        <p:txBody>
          <a:bodyPr wrap="square" lIns="0" tIns="0" rIns="0" bIns="0" rtlCol="0"/>
          <a:lstStyle/>
          <a:p/>
        </p:txBody>
      </p:sp>
      <p:sp>
        <p:nvSpPr>
          <p:cNvPr id="3" name="object 3"/>
          <p:cNvSpPr/>
          <p:nvPr/>
        </p:nvSpPr>
        <p:spPr>
          <a:xfrm>
            <a:off x="290322" y="0"/>
            <a:ext cx="0" cy="688975"/>
          </a:xfrm>
          <a:custGeom>
            <a:avLst/>
            <a:gdLst/>
            <a:ahLst/>
            <a:cxnLst/>
            <a:rect l="l" t="t" r="r" b="b"/>
            <a:pathLst>
              <a:path h="688975">
                <a:moveTo>
                  <a:pt x="0" y="0"/>
                </a:moveTo>
                <a:lnTo>
                  <a:pt x="0" y="688848"/>
                </a:lnTo>
              </a:path>
            </a:pathLst>
          </a:custGeom>
          <a:ln w="44196">
            <a:solidFill>
              <a:srgbClr val="446C70"/>
            </a:solidFill>
          </a:ln>
        </p:spPr>
        <p:txBody>
          <a:bodyPr wrap="square" lIns="0" tIns="0" rIns="0" bIns="0" rtlCol="0"/>
          <a:lstStyle/>
          <a:p/>
        </p:txBody>
      </p:sp>
      <p:sp>
        <p:nvSpPr>
          <p:cNvPr id="4" name="object 4"/>
          <p:cNvSpPr/>
          <p:nvPr/>
        </p:nvSpPr>
        <p:spPr>
          <a:xfrm>
            <a:off x="463295" y="0"/>
            <a:ext cx="6209030" cy="688975"/>
          </a:xfrm>
          <a:custGeom>
            <a:avLst/>
            <a:gdLst/>
            <a:ahLst/>
            <a:cxnLst/>
            <a:rect l="l" t="t" r="r" b="b"/>
            <a:pathLst>
              <a:path w="6209030" h="688975">
                <a:moveTo>
                  <a:pt x="0" y="688848"/>
                </a:moveTo>
                <a:lnTo>
                  <a:pt x="6208776" y="688848"/>
                </a:lnTo>
                <a:lnTo>
                  <a:pt x="6208776" y="0"/>
                </a:lnTo>
                <a:lnTo>
                  <a:pt x="0" y="0"/>
                </a:lnTo>
                <a:lnTo>
                  <a:pt x="0" y="688848"/>
                </a:lnTo>
                <a:close/>
              </a:path>
            </a:pathLst>
          </a:custGeom>
          <a:solidFill>
            <a:srgbClr val="446C70"/>
          </a:solidFill>
        </p:spPr>
        <p:txBody>
          <a:bodyPr wrap="square" lIns="0" tIns="0" rIns="0" bIns="0" rtlCol="0"/>
          <a:lstStyle/>
          <a:p/>
        </p:txBody>
      </p:sp>
      <p:sp>
        <p:nvSpPr>
          <p:cNvPr id="5" name="object 5"/>
          <p:cNvSpPr/>
          <p:nvPr/>
        </p:nvSpPr>
        <p:spPr>
          <a:xfrm>
            <a:off x="62484" y="0"/>
            <a:ext cx="0" cy="688975"/>
          </a:xfrm>
          <a:custGeom>
            <a:avLst/>
            <a:gdLst/>
            <a:ahLst/>
            <a:cxnLst/>
            <a:rect l="l" t="t" r="r" b="b"/>
            <a:pathLst>
              <a:path h="688975">
                <a:moveTo>
                  <a:pt x="0" y="0"/>
                </a:moveTo>
                <a:lnTo>
                  <a:pt x="0" y="688848"/>
                </a:lnTo>
              </a:path>
            </a:pathLst>
          </a:custGeom>
          <a:ln w="45720">
            <a:solidFill>
              <a:srgbClr val="446C70"/>
            </a:solidFill>
          </a:ln>
        </p:spPr>
        <p:txBody>
          <a:bodyPr wrap="square" lIns="0" tIns="0" rIns="0" bIns="0" rtlCol="0"/>
          <a:lstStyle/>
          <a:p/>
        </p:txBody>
      </p:sp>
      <p:sp>
        <p:nvSpPr>
          <p:cNvPr id="6" name="object 6"/>
          <p:cNvSpPr/>
          <p:nvPr/>
        </p:nvSpPr>
        <p:spPr>
          <a:xfrm>
            <a:off x="9777983" y="3739896"/>
            <a:ext cx="1542415" cy="1544320"/>
          </a:xfrm>
          <a:custGeom>
            <a:avLst/>
            <a:gdLst/>
            <a:ahLst/>
            <a:cxnLst/>
            <a:rect l="l" t="t" r="r" b="b"/>
            <a:pathLst>
              <a:path w="1542415" h="1544320">
                <a:moveTo>
                  <a:pt x="771144" y="0"/>
                </a:moveTo>
                <a:lnTo>
                  <a:pt x="722382" y="1518"/>
                </a:lnTo>
                <a:lnTo>
                  <a:pt x="674425" y="6013"/>
                </a:lnTo>
                <a:lnTo>
                  <a:pt x="627363" y="13395"/>
                </a:lnTo>
                <a:lnTo>
                  <a:pt x="581288" y="23573"/>
                </a:lnTo>
                <a:lnTo>
                  <a:pt x="536288" y="36456"/>
                </a:lnTo>
                <a:lnTo>
                  <a:pt x="492455" y="51954"/>
                </a:lnTo>
                <a:lnTo>
                  <a:pt x="449880" y="69977"/>
                </a:lnTo>
                <a:lnTo>
                  <a:pt x="408651" y="90435"/>
                </a:lnTo>
                <a:lnTo>
                  <a:pt x="368861" y="113237"/>
                </a:lnTo>
                <a:lnTo>
                  <a:pt x="330599" y="138292"/>
                </a:lnTo>
                <a:lnTo>
                  <a:pt x="293955" y="165510"/>
                </a:lnTo>
                <a:lnTo>
                  <a:pt x="259020" y="194802"/>
                </a:lnTo>
                <a:lnTo>
                  <a:pt x="225885" y="226075"/>
                </a:lnTo>
                <a:lnTo>
                  <a:pt x="194639" y="259241"/>
                </a:lnTo>
                <a:lnTo>
                  <a:pt x="165374" y="294209"/>
                </a:lnTo>
                <a:lnTo>
                  <a:pt x="138179" y="330887"/>
                </a:lnTo>
                <a:lnTo>
                  <a:pt x="113145" y="369187"/>
                </a:lnTo>
                <a:lnTo>
                  <a:pt x="90363" y="409017"/>
                </a:lnTo>
                <a:lnTo>
                  <a:pt x="69922" y="450287"/>
                </a:lnTo>
                <a:lnTo>
                  <a:pt x="51914" y="492906"/>
                </a:lnTo>
                <a:lnTo>
                  <a:pt x="36428" y="536785"/>
                </a:lnTo>
                <a:lnTo>
                  <a:pt x="23555" y="581833"/>
                </a:lnTo>
                <a:lnTo>
                  <a:pt x="13385" y="627959"/>
                </a:lnTo>
                <a:lnTo>
                  <a:pt x="6009" y="675074"/>
                </a:lnTo>
                <a:lnTo>
                  <a:pt x="1517" y="723086"/>
                </a:lnTo>
                <a:lnTo>
                  <a:pt x="0" y="771905"/>
                </a:lnTo>
                <a:lnTo>
                  <a:pt x="1517" y="820725"/>
                </a:lnTo>
                <a:lnTo>
                  <a:pt x="6009" y="868737"/>
                </a:lnTo>
                <a:lnTo>
                  <a:pt x="13385" y="915852"/>
                </a:lnTo>
                <a:lnTo>
                  <a:pt x="23555" y="961978"/>
                </a:lnTo>
                <a:lnTo>
                  <a:pt x="36428" y="1007026"/>
                </a:lnTo>
                <a:lnTo>
                  <a:pt x="51914" y="1050905"/>
                </a:lnTo>
                <a:lnTo>
                  <a:pt x="69922" y="1093524"/>
                </a:lnTo>
                <a:lnTo>
                  <a:pt x="90363" y="1134794"/>
                </a:lnTo>
                <a:lnTo>
                  <a:pt x="113145" y="1174624"/>
                </a:lnTo>
                <a:lnTo>
                  <a:pt x="138179" y="1212924"/>
                </a:lnTo>
                <a:lnTo>
                  <a:pt x="165374" y="1249602"/>
                </a:lnTo>
                <a:lnTo>
                  <a:pt x="194639" y="1284570"/>
                </a:lnTo>
                <a:lnTo>
                  <a:pt x="225885" y="1317736"/>
                </a:lnTo>
                <a:lnTo>
                  <a:pt x="259020" y="1349009"/>
                </a:lnTo>
                <a:lnTo>
                  <a:pt x="293955" y="1378301"/>
                </a:lnTo>
                <a:lnTo>
                  <a:pt x="330599" y="1405519"/>
                </a:lnTo>
                <a:lnTo>
                  <a:pt x="368861" y="1430574"/>
                </a:lnTo>
                <a:lnTo>
                  <a:pt x="408651" y="1453376"/>
                </a:lnTo>
                <a:lnTo>
                  <a:pt x="449880" y="1473834"/>
                </a:lnTo>
                <a:lnTo>
                  <a:pt x="492455" y="1491857"/>
                </a:lnTo>
                <a:lnTo>
                  <a:pt x="536288" y="1507355"/>
                </a:lnTo>
                <a:lnTo>
                  <a:pt x="581288" y="1520238"/>
                </a:lnTo>
                <a:lnTo>
                  <a:pt x="627363" y="1530416"/>
                </a:lnTo>
                <a:lnTo>
                  <a:pt x="674425" y="1537798"/>
                </a:lnTo>
                <a:lnTo>
                  <a:pt x="722382" y="1542293"/>
                </a:lnTo>
                <a:lnTo>
                  <a:pt x="771144" y="1543811"/>
                </a:lnTo>
                <a:lnTo>
                  <a:pt x="819905" y="1542293"/>
                </a:lnTo>
                <a:lnTo>
                  <a:pt x="867862" y="1537798"/>
                </a:lnTo>
                <a:lnTo>
                  <a:pt x="914924" y="1530416"/>
                </a:lnTo>
                <a:lnTo>
                  <a:pt x="960999" y="1520238"/>
                </a:lnTo>
                <a:lnTo>
                  <a:pt x="1005999" y="1507355"/>
                </a:lnTo>
                <a:lnTo>
                  <a:pt x="1049832" y="1491857"/>
                </a:lnTo>
                <a:lnTo>
                  <a:pt x="1092407" y="1473834"/>
                </a:lnTo>
                <a:lnTo>
                  <a:pt x="1133636" y="1453376"/>
                </a:lnTo>
                <a:lnTo>
                  <a:pt x="1173426" y="1430574"/>
                </a:lnTo>
                <a:lnTo>
                  <a:pt x="1211688" y="1405519"/>
                </a:lnTo>
                <a:lnTo>
                  <a:pt x="1248332" y="1378301"/>
                </a:lnTo>
                <a:lnTo>
                  <a:pt x="1283267" y="1349009"/>
                </a:lnTo>
                <a:lnTo>
                  <a:pt x="1316402" y="1317736"/>
                </a:lnTo>
                <a:lnTo>
                  <a:pt x="1347648" y="1284570"/>
                </a:lnTo>
                <a:lnTo>
                  <a:pt x="1376913" y="1249602"/>
                </a:lnTo>
                <a:lnTo>
                  <a:pt x="1404108" y="1212924"/>
                </a:lnTo>
                <a:lnTo>
                  <a:pt x="1429142" y="1174624"/>
                </a:lnTo>
                <a:lnTo>
                  <a:pt x="1451924" y="1134794"/>
                </a:lnTo>
                <a:lnTo>
                  <a:pt x="1472365" y="1093524"/>
                </a:lnTo>
                <a:lnTo>
                  <a:pt x="1490373" y="1050905"/>
                </a:lnTo>
                <a:lnTo>
                  <a:pt x="1505859" y="1007026"/>
                </a:lnTo>
                <a:lnTo>
                  <a:pt x="1518732" y="961978"/>
                </a:lnTo>
                <a:lnTo>
                  <a:pt x="1528902" y="915852"/>
                </a:lnTo>
                <a:lnTo>
                  <a:pt x="1536278" y="868737"/>
                </a:lnTo>
                <a:lnTo>
                  <a:pt x="1540770" y="820725"/>
                </a:lnTo>
                <a:lnTo>
                  <a:pt x="1542288" y="771905"/>
                </a:lnTo>
                <a:lnTo>
                  <a:pt x="1540770" y="723086"/>
                </a:lnTo>
                <a:lnTo>
                  <a:pt x="1536278" y="675074"/>
                </a:lnTo>
                <a:lnTo>
                  <a:pt x="1528902" y="627959"/>
                </a:lnTo>
                <a:lnTo>
                  <a:pt x="1518732" y="581833"/>
                </a:lnTo>
                <a:lnTo>
                  <a:pt x="1505859" y="536785"/>
                </a:lnTo>
                <a:lnTo>
                  <a:pt x="1490373" y="492906"/>
                </a:lnTo>
                <a:lnTo>
                  <a:pt x="1472365" y="450287"/>
                </a:lnTo>
                <a:lnTo>
                  <a:pt x="1451924" y="409017"/>
                </a:lnTo>
                <a:lnTo>
                  <a:pt x="1429142" y="369187"/>
                </a:lnTo>
                <a:lnTo>
                  <a:pt x="1404108" y="330887"/>
                </a:lnTo>
                <a:lnTo>
                  <a:pt x="1376913" y="294209"/>
                </a:lnTo>
                <a:lnTo>
                  <a:pt x="1347648" y="259241"/>
                </a:lnTo>
                <a:lnTo>
                  <a:pt x="1316402" y="226075"/>
                </a:lnTo>
                <a:lnTo>
                  <a:pt x="1283267" y="194802"/>
                </a:lnTo>
                <a:lnTo>
                  <a:pt x="1248332" y="165510"/>
                </a:lnTo>
                <a:lnTo>
                  <a:pt x="1211688" y="138292"/>
                </a:lnTo>
                <a:lnTo>
                  <a:pt x="1173426" y="113237"/>
                </a:lnTo>
                <a:lnTo>
                  <a:pt x="1133636" y="90435"/>
                </a:lnTo>
                <a:lnTo>
                  <a:pt x="1092407" y="69977"/>
                </a:lnTo>
                <a:lnTo>
                  <a:pt x="1049832" y="51954"/>
                </a:lnTo>
                <a:lnTo>
                  <a:pt x="1005999" y="36456"/>
                </a:lnTo>
                <a:lnTo>
                  <a:pt x="960999" y="23573"/>
                </a:lnTo>
                <a:lnTo>
                  <a:pt x="914924" y="13395"/>
                </a:lnTo>
                <a:lnTo>
                  <a:pt x="867862" y="6013"/>
                </a:lnTo>
                <a:lnTo>
                  <a:pt x="819905" y="1518"/>
                </a:lnTo>
                <a:lnTo>
                  <a:pt x="771144" y="0"/>
                </a:lnTo>
                <a:close/>
              </a:path>
            </a:pathLst>
          </a:custGeom>
          <a:solidFill>
            <a:srgbClr val="278696">
              <a:alpha val="79998"/>
            </a:srgbClr>
          </a:solidFill>
        </p:spPr>
        <p:txBody>
          <a:bodyPr wrap="square" lIns="0" tIns="0" rIns="0" bIns="0" rtlCol="0"/>
          <a:lstStyle/>
          <a:p/>
        </p:txBody>
      </p:sp>
      <p:sp>
        <p:nvSpPr>
          <p:cNvPr id="7" name="object 7"/>
          <p:cNvSpPr/>
          <p:nvPr/>
        </p:nvSpPr>
        <p:spPr>
          <a:xfrm>
            <a:off x="9799319" y="5023103"/>
            <a:ext cx="1024255" cy="1022985"/>
          </a:xfrm>
          <a:custGeom>
            <a:avLst/>
            <a:gdLst/>
            <a:ahLst/>
            <a:cxnLst/>
            <a:rect l="l" t="t" r="r" b="b"/>
            <a:pathLst>
              <a:path w="1024254" h="1022985">
                <a:moveTo>
                  <a:pt x="512063" y="0"/>
                </a:moveTo>
                <a:lnTo>
                  <a:pt x="465452" y="2090"/>
                </a:lnTo>
                <a:lnTo>
                  <a:pt x="420013" y="8239"/>
                </a:lnTo>
                <a:lnTo>
                  <a:pt x="375928" y="18268"/>
                </a:lnTo>
                <a:lnTo>
                  <a:pt x="333378" y="31995"/>
                </a:lnTo>
                <a:lnTo>
                  <a:pt x="292543" y="49240"/>
                </a:lnTo>
                <a:lnTo>
                  <a:pt x="253604" y="69821"/>
                </a:lnTo>
                <a:lnTo>
                  <a:pt x="216742" y="93559"/>
                </a:lnTo>
                <a:lnTo>
                  <a:pt x="182137" y="120272"/>
                </a:lnTo>
                <a:lnTo>
                  <a:pt x="149971" y="149780"/>
                </a:lnTo>
                <a:lnTo>
                  <a:pt x="120423" y="181902"/>
                </a:lnTo>
                <a:lnTo>
                  <a:pt x="93674" y="216458"/>
                </a:lnTo>
                <a:lnTo>
                  <a:pt x="69906" y="253266"/>
                </a:lnTo>
                <a:lnTo>
                  <a:pt x="49299" y="292146"/>
                </a:lnTo>
                <a:lnTo>
                  <a:pt x="32033" y="332917"/>
                </a:lnTo>
                <a:lnTo>
                  <a:pt x="18289" y="375399"/>
                </a:lnTo>
                <a:lnTo>
                  <a:pt x="8249" y="419411"/>
                </a:lnTo>
                <a:lnTo>
                  <a:pt x="2092" y="464772"/>
                </a:lnTo>
                <a:lnTo>
                  <a:pt x="0" y="511302"/>
                </a:lnTo>
                <a:lnTo>
                  <a:pt x="2092" y="557840"/>
                </a:lnTo>
                <a:lnTo>
                  <a:pt x="8249" y="603209"/>
                </a:lnTo>
                <a:lnTo>
                  <a:pt x="18289" y="647226"/>
                </a:lnTo>
                <a:lnTo>
                  <a:pt x="32033" y="689711"/>
                </a:lnTo>
                <a:lnTo>
                  <a:pt x="49299" y="730485"/>
                </a:lnTo>
                <a:lnTo>
                  <a:pt x="69906" y="769366"/>
                </a:lnTo>
                <a:lnTo>
                  <a:pt x="93674" y="806173"/>
                </a:lnTo>
                <a:lnTo>
                  <a:pt x="120423" y="840727"/>
                </a:lnTo>
                <a:lnTo>
                  <a:pt x="149971" y="872847"/>
                </a:lnTo>
                <a:lnTo>
                  <a:pt x="182137" y="902352"/>
                </a:lnTo>
                <a:lnTo>
                  <a:pt x="216742" y="929062"/>
                </a:lnTo>
                <a:lnTo>
                  <a:pt x="253604" y="952796"/>
                </a:lnTo>
                <a:lnTo>
                  <a:pt x="292543" y="973374"/>
                </a:lnTo>
                <a:lnTo>
                  <a:pt x="333378" y="990615"/>
                </a:lnTo>
                <a:lnTo>
                  <a:pt x="375928" y="1004339"/>
                </a:lnTo>
                <a:lnTo>
                  <a:pt x="420013" y="1014366"/>
                </a:lnTo>
                <a:lnTo>
                  <a:pt x="465452" y="1020514"/>
                </a:lnTo>
                <a:lnTo>
                  <a:pt x="512063" y="1022604"/>
                </a:lnTo>
                <a:lnTo>
                  <a:pt x="558675" y="1020514"/>
                </a:lnTo>
                <a:lnTo>
                  <a:pt x="604114" y="1014366"/>
                </a:lnTo>
                <a:lnTo>
                  <a:pt x="648199" y="1004339"/>
                </a:lnTo>
                <a:lnTo>
                  <a:pt x="690749" y="990615"/>
                </a:lnTo>
                <a:lnTo>
                  <a:pt x="731584" y="973374"/>
                </a:lnTo>
                <a:lnTo>
                  <a:pt x="770523" y="952796"/>
                </a:lnTo>
                <a:lnTo>
                  <a:pt x="807385" y="929062"/>
                </a:lnTo>
                <a:lnTo>
                  <a:pt x="841990" y="902352"/>
                </a:lnTo>
                <a:lnTo>
                  <a:pt x="874156" y="872847"/>
                </a:lnTo>
                <a:lnTo>
                  <a:pt x="903704" y="840727"/>
                </a:lnTo>
                <a:lnTo>
                  <a:pt x="930453" y="806173"/>
                </a:lnTo>
                <a:lnTo>
                  <a:pt x="954221" y="769366"/>
                </a:lnTo>
                <a:lnTo>
                  <a:pt x="974828" y="730485"/>
                </a:lnTo>
                <a:lnTo>
                  <a:pt x="992094" y="689711"/>
                </a:lnTo>
                <a:lnTo>
                  <a:pt x="1005838" y="647226"/>
                </a:lnTo>
                <a:lnTo>
                  <a:pt x="1015878" y="603209"/>
                </a:lnTo>
                <a:lnTo>
                  <a:pt x="1022035" y="557840"/>
                </a:lnTo>
                <a:lnTo>
                  <a:pt x="1024127" y="511302"/>
                </a:lnTo>
                <a:lnTo>
                  <a:pt x="1022035" y="464772"/>
                </a:lnTo>
                <a:lnTo>
                  <a:pt x="1015878" y="419411"/>
                </a:lnTo>
                <a:lnTo>
                  <a:pt x="1005838" y="375399"/>
                </a:lnTo>
                <a:lnTo>
                  <a:pt x="992094" y="332917"/>
                </a:lnTo>
                <a:lnTo>
                  <a:pt x="974828" y="292146"/>
                </a:lnTo>
                <a:lnTo>
                  <a:pt x="954221" y="253266"/>
                </a:lnTo>
                <a:lnTo>
                  <a:pt x="930453" y="216458"/>
                </a:lnTo>
                <a:lnTo>
                  <a:pt x="903704" y="181902"/>
                </a:lnTo>
                <a:lnTo>
                  <a:pt x="874156" y="149780"/>
                </a:lnTo>
                <a:lnTo>
                  <a:pt x="841990" y="120272"/>
                </a:lnTo>
                <a:lnTo>
                  <a:pt x="807385" y="93559"/>
                </a:lnTo>
                <a:lnTo>
                  <a:pt x="770523" y="69821"/>
                </a:lnTo>
                <a:lnTo>
                  <a:pt x="731584" y="49240"/>
                </a:lnTo>
                <a:lnTo>
                  <a:pt x="690749" y="31995"/>
                </a:lnTo>
                <a:lnTo>
                  <a:pt x="648199" y="18268"/>
                </a:lnTo>
                <a:lnTo>
                  <a:pt x="604114" y="8239"/>
                </a:lnTo>
                <a:lnTo>
                  <a:pt x="558675" y="2090"/>
                </a:lnTo>
                <a:lnTo>
                  <a:pt x="512063" y="0"/>
                </a:lnTo>
                <a:close/>
              </a:path>
            </a:pathLst>
          </a:custGeom>
          <a:solidFill>
            <a:srgbClr val="E6AE00">
              <a:alpha val="79998"/>
            </a:srgbClr>
          </a:solidFill>
        </p:spPr>
        <p:txBody>
          <a:bodyPr wrap="square" lIns="0" tIns="0" rIns="0" bIns="0" rtlCol="0"/>
          <a:lstStyle/>
          <a:p/>
        </p:txBody>
      </p:sp>
      <p:sp>
        <p:nvSpPr>
          <p:cNvPr id="8" name="object 8"/>
          <p:cNvSpPr/>
          <p:nvPr/>
        </p:nvSpPr>
        <p:spPr>
          <a:xfrm>
            <a:off x="10875264" y="3689603"/>
            <a:ext cx="472440" cy="469900"/>
          </a:xfrm>
          <a:custGeom>
            <a:avLst/>
            <a:gdLst/>
            <a:ahLst/>
            <a:cxnLst/>
            <a:rect l="l" t="t" r="r" b="b"/>
            <a:pathLst>
              <a:path w="472440" h="469900">
                <a:moveTo>
                  <a:pt x="236219" y="0"/>
                </a:moveTo>
                <a:lnTo>
                  <a:pt x="188622" y="4766"/>
                </a:lnTo>
                <a:lnTo>
                  <a:pt x="144285" y="18436"/>
                </a:lnTo>
                <a:lnTo>
                  <a:pt x="104161" y="40069"/>
                </a:lnTo>
                <a:lnTo>
                  <a:pt x="69199" y="68722"/>
                </a:lnTo>
                <a:lnTo>
                  <a:pt x="40351" y="103454"/>
                </a:lnTo>
                <a:lnTo>
                  <a:pt x="18567" y="143321"/>
                </a:lnTo>
                <a:lnTo>
                  <a:pt x="4800" y="187382"/>
                </a:lnTo>
                <a:lnTo>
                  <a:pt x="0" y="234696"/>
                </a:lnTo>
                <a:lnTo>
                  <a:pt x="4800" y="282009"/>
                </a:lnTo>
                <a:lnTo>
                  <a:pt x="18567" y="326070"/>
                </a:lnTo>
                <a:lnTo>
                  <a:pt x="40351" y="365937"/>
                </a:lnTo>
                <a:lnTo>
                  <a:pt x="69199" y="400669"/>
                </a:lnTo>
                <a:lnTo>
                  <a:pt x="104161" y="429322"/>
                </a:lnTo>
                <a:lnTo>
                  <a:pt x="144285" y="450955"/>
                </a:lnTo>
                <a:lnTo>
                  <a:pt x="188622" y="464625"/>
                </a:lnTo>
                <a:lnTo>
                  <a:pt x="236219" y="469392"/>
                </a:lnTo>
                <a:lnTo>
                  <a:pt x="283817" y="464625"/>
                </a:lnTo>
                <a:lnTo>
                  <a:pt x="328154" y="450955"/>
                </a:lnTo>
                <a:lnTo>
                  <a:pt x="368278" y="429322"/>
                </a:lnTo>
                <a:lnTo>
                  <a:pt x="403240" y="400669"/>
                </a:lnTo>
                <a:lnTo>
                  <a:pt x="432088" y="365937"/>
                </a:lnTo>
                <a:lnTo>
                  <a:pt x="453872" y="326070"/>
                </a:lnTo>
                <a:lnTo>
                  <a:pt x="467639" y="282009"/>
                </a:lnTo>
                <a:lnTo>
                  <a:pt x="472439" y="234696"/>
                </a:lnTo>
                <a:lnTo>
                  <a:pt x="467639" y="187382"/>
                </a:lnTo>
                <a:lnTo>
                  <a:pt x="453872" y="143321"/>
                </a:lnTo>
                <a:lnTo>
                  <a:pt x="432088" y="103454"/>
                </a:lnTo>
                <a:lnTo>
                  <a:pt x="403240" y="68722"/>
                </a:lnTo>
                <a:lnTo>
                  <a:pt x="368278" y="40069"/>
                </a:lnTo>
                <a:lnTo>
                  <a:pt x="328154" y="18436"/>
                </a:lnTo>
                <a:lnTo>
                  <a:pt x="283817" y="4766"/>
                </a:lnTo>
                <a:lnTo>
                  <a:pt x="236219" y="0"/>
                </a:lnTo>
                <a:close/>
              </a:path>
            </a:pathLst>
          </a:custGeom>
          <a:solidFill>
            <a:srgbClr val="427441">
              <a:alpha val="58822"/>
            </a:srgbClr>
          </a:solidFill>
        </p:spPr>
        <p:txBody>
          <a:bodyPr wrap="square" lIns="0" tIns="0" rIns="0" bIns="0" rtlCol="0"/>
          <a:lstStyle/>
          <a:p/>
        </p:txBody>
      </p:sp>
      <p:sp>
        <p:nvSpPr>
          <p:cNvPr id="9" name="object 9"/>
          <p:cNvSpPr/>
          <p:nvPr/>
        </p:nvSpPr>
        <p:spPr>
          <a:xfrm>
            <a:off x="9261347" y="4347971"/>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3E44">
              <a:alpha val="79998"/>
            </a:srgbClr>
          </a:solidFill>
        </p:spPr>
        <p:txBody>
          <a:bodyPr wrap="square" lIns="0" tIns="0" rIns="0" bIns="0" rtlCol="0"/>
          <a:lstStyle/>
          <a:p/>
        </p:txBody>
      </p:sp>
      <p:sp>
        <p:nvSpPr>
          <p:cNvPr id="10" name="object 10"/>
          <p:cNvSpPr/>
          <p:nvPr/>
        </p:nvSpPr>
        <p:spPr>
          <a:xfrm>
            <a:off x="8436467" y="6347459"/>
            <a:ext cx="1267460" cy="510540"/>
          </a:xfrm>
          <a:custGeom>
            <a:avLst/>
            <a:gdLst/>
            <a:ahLst/>
            <a:cxnLst/>
            <a:rect l="l" t="t" r="r" b="b"/>
            <a:pathLst>
              <a:path w="1267459" h="510540">
                <a:moveTo>
                  <a:pt x="633617" y="0"/>
                </a:moveTo>
                <a:lnTo>
                  <a:pt x="585221" y="1778"/>
                </a:lnTo>
                <a:lnTo>
                  <a:pt x="537791" y="7030"/>
                </a:lnTo>
                <a:lnTo>
                  <a:pt x="491453" y="15631"/>
                </a:lnTo>
                <a:lnTo>
                  <a:pt x="446331" y="27454"/>
                </a:lnTo>
                <a:lnTo>
                  <a:pt x="402552" y="42375"/>
                </a:lnTo>
                <a:lnTo>
                  <a:pt x="360240" y="60268"/>
                </a:lnTo>
                <a:lnTo>
                  <a:pt x="319521" y="81008"/>
                </a:lnTo>
                <a:lnTo>
                  <a:pt x="280521" y="104470"/>
                </a:lnTo>
                <a:lnTo>
                  <a:pt x="243364" y="130527"/>
                </a:lnTo>
                <a:lnTo>
                  <a:pt x="208177" y="159055"/>
                </a:lnTo>
                <a:lnTo>
                  <a:pt x="175084" y="189928"/>
                </a:lnTo>
                <a:lnTo>
                  <a:pt x="144210" y="223021"/>
                </a:lnTo>
                <a:lnTo>
                  <a:pt x="115683" y="258209"/>
                </a:lnTo>
                <a:lnTo>
                  <a:pt x="89625" y="295365"/>
                </a:lnTo>
                <a:lnTo>
                  <a:pt x="66164" y="334366"/>
                </a:lnTo>
                <a:lnTo>
                  <a:pt x="45424" y="375084"/>
                </a:lnTo>
                <a:lnTo>
                  <a:pt x="27531" y="417396"/>
                </a:lnTo>
                <a:lnTo>
                  <a:pt x="12610" y="461176"/>
                </a:lnTo>
                <a:lnTo>
                  <a:pt x="787" y="506297"/>
                </a:lnTo>
                <a:lnTo>
                  <a:pt x="0" y="510538"/>
                </a:lnTo>
                <a:lnTo>
                  <a:pt x="1267235" y="510538"/>
                </a:lnTo>
                <a:lnTo>
                  <a:pt x="1254624" y="461176"/>
                </a:lnTo>
                <a:lnTo>
                  <a:pt x="1239703" y="417396"/>
                </a:lnTo>
                <a:lnTo>
                  <a:pt x="1221810" y="375084"/>
                </a:lnTo>
                <a:lnTo>
                  <a:pt x="1201070" y="334366"/>
                </a:lnTo>
                <a:lnTo>
                  <a:pt x="1177609" y="295365"/>
                </a:lnTo>
                <a:lnTo>
                  <a:pt x="1151552" y="258209"/>
                </a:lnTo>
                <a:lnTo>
                  <a:pt x="1123024" y="223021"/>
                </a:lnTo>
                <a:lnTo>
                  <a:pt x="1092151" y="189928"/>
                </a:lnTo>
                <a:lnTo>
                  <a:pt x="1059058" y="159055"/>
                </a:lnTo>
                <a:lnTo>
                  <a:pt x="1023870" y="130527"/>
                </a:lnTo>
                <a:lnTo>
                  <a:pt x="986713" y="104470"/>
                </a:lnTo>
                <a:lnTo>
                  <a:pt x="947713" y="81008"/>
                </a:lnTo>
                <a:lnTo>
                  <a:pt x="906994" y="60268"/>
                </a:lnTo>
                <a:lnTo>
                  <a:pt x="864682" y="42375"/>
                </a:lnTo>
                <a:lnTo>
                  <a:pt x="820903" y="27454"/>
                </a:lnTo>
                <a:lnTo>
                  <a:pt x="775782" y="15631"/>
                </a:lnTo>
                <a:lnTo>
                  <a:pt x="729443" y="7030"/>
                </a:lnTo>
                <a:lnTo>
                  <a:pt x="682013" y="1778"/>
                </a:lnTo>
                <a:lnTo>
                  <a:pt x="633617" y="0"/>
                </a:lnTo>
                <a:close/>
              </a:path>
            </a:pathLst>
          </a:custGeom>
          <a:solidFill>
            <a:srgbClr val="278696">
              <a:alpha val="79998"/>
            </a:srgbClr>
          </a:solidFill>
        </p:spPr>
        <p:txBody>
          <a:bodyPr wrap="square" lIns="0" tIns="0" rIns="0" bIns="0" rtlCol="0"/>
          <a:lstStyle/>
          <a:p/>
        </p:txBody>
      </p:sp>
      <p:sp>
        <p:nvSpPr>
          <p:cNvPr id="11" name="object 11"/>
          <p:cNvSpPr/>
          <p:nvPr/>
        </p:nvSpPr>
        <p:spPr>
          <a:xfrm>
            <a:off x="9422892" y="6358128"/>
            <a:ext cx="553720" cy="500380"/>
          </a:xfrm>
          <a:custGeom>
            <a:avLst/>
            <a:gdLst/>
            <a:ahLst/>
            <a:cxnLst/>
            <a:rect l="l" t="t" r="r" b="b"/>
            <a:pathLst>
              <a:path w="553720" h="500379">
                <a:moveTo>
                  <a:pt x="276605" y="0"/>
                </a:moveTo>
                <a:lnTo>
                  <a:pt x="226881" y="4431"/>
                </a:lnTo>
                <a:lnTo>
                  <a:pt x="180082" y="17209"/>
                </a:lnTo>
                <a:lnTo>
                  <a:pt x="136990" y="37555"/>
                </a:lnTo>
                <a:lnTo>
                  <a:pt x="98385" y="64693"/>
                </a:lnTo>
                <a:lnTo>
                  <a:pt x="65049" y="97847"/>
                </a:lnTo>
                <a:lnTo>
                  <a:pt x="37761" y="136239"/>
                </a:lnTo>
                <a:lnTo>
                  <a:pt x="17303" y="179094"/>
                </a:lnTo>
                <a:lnTo>
                  <a:pt x="4455" y="225633"/>
                </a:lnTo>
                <a:lnTo>
                  <a:pt x="0" y="275082"/>
                </a:lnTo>
                <a:lnTo>
                  <a:pt x="4455" y="324528"/>
                </a:lnTo>
                <a:lnTo>
                  <a:pt x="17303" y="371067"/>
                </a:lnTo>
                <a:lnTo>
                  <a:pt x="37761" y="413921"/>
                </a:lnTo>
                <a:lnTo>
                  <a:pt x="65049" y="452313"/>
                </a:lnTo>
                <a:lnTo>
                  <a:pt x="98385" y="485468"/>
                </a:lnTo>
                <a:lnTo>
                  <a:pt x="118872" y="499870"/>
                </a:lnTo>
                <a:lnTo>
                  <a:pt x="434339" y="499870"/>
                </a:lnTo>
                <a:lnTo>
                  <a:pt x="488162" y="452313"/>
                </a:lnTo>
                <a:lnTo>
                  <a:pt x="515450" y="413921"/>
                </a:lnTo>
                <a:lnTo>
                  <a:pt x="535908" y="371067"/>
                </a:lnTo>
                <a:lnTo>
                  <a:pt x="548756" y="324528"/>
                </a:lnTo>
                <a:lnTo>
                  <a:pt x="553211" y="275082"/>
                </a:lnTo>
                <a:lnTo>
                  <a:pt x="548756" y="225633"/>
                </a:lnTo>
                <a:lnTo>
                  <a:pt x="535908" y="179094"/>
                </a:lnTo>
                <a:lnTo>
                  <a:pt x="515450" y="136239"/>
                </a:lnTo>
                <a:lnTo>
                  <a:pt x="488162" y="97847"/>
                </a:lnTo>
                <a:lnTo>
                  <a:pt x="454826" y="64693"/>
                </a:lnTo>
                <a:lnTo>
                  <a:pt x="416221" y="37555"/>
                </a:lnTo>
                <a:lnTo>
                  <a:pt x="373129" y="17209"/>
                </a:lnTo>
                <a:lnTo>
                  <a:pt x="326330" y="4431"/>
                </a:lnTo>
                <a:lnTo>
                  <a:pt x="276605" y="0"/>
                </a:lnTo>
                <a:close/>
              </a:path>
            </a:pathLst>
          </a:custGeom>
          <a:solidFill>
            <a:srgbClr val="AA454A">
              <a:alpha val="58822"/>
            </a:srgbClr>
          </a:solidFill>
        </p:spPr>
        <p:txBody>
          <a:bodyPr wrap="square" lIns="0" tIns="0" rIns="0" bIns="0" rtlCol="0"/>
          <a:lstStyle/>
          <a:p/>
        </p:txBody>
      </p:sp>
      <p:sp>
        <p:nvSpPr>
          <p:cNvPr id="12" name="object 12"/>
          <p:cNvSpPr/>
          <p:nvPr/>
        </p:nvSpPr>
        <p:spPr>
          <a:xfrm>
            <a:off x="7449311" y="379475"/>
            <a:ext cx="426720" cy="425450"/>
          </a:xfrm>
          <a:custGeom>
            <a:avLst/>
            <a:gdLst/>
            <a:ahLst/>
            <a:cxnLst/>
            <a:rect l="l" t="t" r="r" b="b"/>
            <a:pathLst>
              <a:path w="426720" h="425450">
                <a:moveTo>
                  <a:pt x="213360" y="0"/>
                </a:moveTo>
                <a:lnTo>
                  <a:pt x="164432" y="5611"/>
                </a:lnTo>
                <a:lnTo>
                  <a:pt x="119520" y="21598"/>
                </a:lnTo>
                <a:lnTo>
                  <a:pt x="79905" y="46686"/>
                </a:lnTo>
                <a:lnTo>
                  <a:pt x="46866" y="79603"/>
                </a:lnTo>
                <a:lnTo>
                  <a:pt x="21682" y="119076"/>
                </a:lnTo>
                <a:lnTo>
                  <a:pt x="5633" y="163832"/>
                </a:lnTo>
                <a:lnTo>
                  <a:pt x="0" y="212598"/>
                </a:lnTo>
                <a:lnTo>
                  <a:pt x="5633" y="261363"/>
                </a:lnTo>
                <a:lnTo>
                  <a:pt x="21682" y="306119"/>
                </a:lnTo>
                <a:lnTo>
                  <a:pt x="46866" y="345592"/>
                </a:lnTo>
                <a:lnTo>
                  <a:pt x="79905" y="378509"/>
                </a:lnTo>
                <a:lnTo>
                  <a:pt x="119520" y="403597"/>
                </a:lnTo>
                <a:lnTo>
                  <a:pt x="164432" y="419584"/>
                </a:lnTo>
                <a:lnTo>
                  <a:pt x="213360" y="425196"/>
                </a:lnTo>
                <a:lnTo>
                  <a:pt x="262287" y="419584"/>
                </a:lnTo>
                <a:lnTo>
                  <a:pt x="307199" y="403597"/>
                </a:lnTo>
                <a:lnTo>
                  <a:pt x="346814" y="378509"/>
                </a:lnTo>
                <a:lnTo>
                  <a:pt x="379853" y="345592"/>
                </a:lnTo>
                <a:lnTo>
                  <a:pt x="405037" y="306119"/>
                </a:lnTo>
                <a:lnTo>
                  <a:pt x="421086" y="261363"/>
                </a:lnTo>
                <a:lnTo>
                  <a:pt x="426720" y="212598"/>
                </a:lnTo>
                <a:lnTo>
                  <a:pt x="421086" y="163832"/>
                </a:lnTo>
                <a:lnTo>
                  <a:pt x="405037" y="119076"/>
                </a:lnTo>
                <a:lnTo>
                  <a:pt x="379853" y="79603"/>
                </a:lnTo>
                <a:lnTo>
                  <a:pt x="346814" y="46686"/>
                </a:lnTo>
                <a:lnTo>
                  <a:pt x="307199" y="21598"/>
                </a:lnTo>
                <a:lnTo>
                  <a:pt x="262287" y="5611"/>
                </a:lnTo>
                <a:lnTo>
                  <a:pt x="213360" y="0"/>
                </a:lnTo>
                <a:close/>
              </a:path>
            </a:pathLst>
          </a:custGeom>
          <a:solidFill>
            <a:srgbClr val="427441">
              <a:alpha val="58822"/>
            </a:srgbClr>
          </a:solidFill>
        </p:spPr>
        <p:txBody>
          <a:bodyPr wrap="square" lIns="0" tIns="0" rIns="0" bIns="0" rtlCol="0"/>
          <a:lstStyle/>
          <a:p/>
        </p:txBody>
      </p:sp>
      <p:sp>
        <p:nvSpPr>
          <p:cNvPr id="13" name="object 13"/>
          <p:cNvSpPr/>
          <p:nvPr/>
        </p:nvSpPr>
        <p:spPr>
          <a:xfrm>
            <a:off x="7327392" y="1127760"/>
            <a:ext cx="1321435" cy="1321435"/>
          </a:xfrm>
          <a:custGeom>
            <a:avLst/>
            <a:gdLst/>
            <a:ahLst/>
            <a:cxnLst/>
            <a:rect l="l" t="t" r="r" b="b"/>
            <a:pathLst>
              <a:path w="1321434" h="1321435">
                <a:moveTo>
                  <a:pt x="660653" y="0"/>
                </a:moveTo>
                <a:lnTo>
                  <a:pt x="613472" y="1658"/>
                </a:lnTo>
                <a:lnTo>
                  <a:pt x="567186" y="6560"/>
                </a:lnTo>
                <a:lnTo>
                  <a:pt x="521907" y="14593"/>
                </a:lnTo>
                <a:lnTo>
                  <a:pt x="477747" y="25646"/>
                </a:lnTo>
                <a:lnTo>
                  <a:pt x="434818" y="39606"/>
                </a:lnTo>
                <a:lnTo>
                  <a:pt x="393232" y="56362"/>
                </a:lnTo>
                <a:lnTo>
                  <a:pt x="353100" y="75802"/>
                </a:lnTo>
                <a:lnTo>
                  <a:pt x="314534" y="97814"/>
                </a:lnTo>
                <a:lnTo>
                  <a:pt x="277645" y="122287"/>
                </a:lnTo>
                <a:lnTo>
                  <a:pt x="242547" y="149108"/>
                </a:lnTo>
                <a:lnTo>
                  <a:pt x="209350" y="178167"/>
                </a:lnTo>
                <a:lnTo>
                  <a:pt x="178167" y="209350"/>
                </a:lnTo>
                <a:lnTo>
                  <a:pt x="149108" y="242547"/>
                </a:lnTo>
                <a:lnTo>
                  <a:pt x="122287" y="277645"/>
                </a:lnTo>
                <a:lnTo>
                  <a:pt x="97814" y="314534"/>
                </a:lnTo>
                <a:lnTo>
                  <a:pt x="75802" y="353100"/>
                </a:lnTo>
                <a:lnTo>
                  <a:pt x="56362" y="393232"/>
                </a:lnTo>
                <a:lnTo>
                  <a:pt x="39606" y="434818"/>
                </a:lnTo>
                <a:lnTo>
                  <a:pt x="25646" y="477747"/>
                </a:lnTo>
                <a:lnTo>
                  <a:pt x="14593" y="521907"/>
                </a:lnTo>
                <a:lnTo>
                  <a:pt x="6560" y="567186"/>
                </a:lnTo>
                <a:lnTo>
                  <a:pt x="1658" y="613472"/>
                </a:lnTo>
                <a:lnTo>
                  <a:pt x="0" y="660653"/>
                </a:lnTo>
                <a:lnTo>
                  <a:pt x="1658" y="707835"/>
                </a:lnTo>
                <a:lnTo>
                  <a:pt x="6560" y="754121"/>
                </a:lnTo>
                <a:lnTo>
                  <a:pt x="14593" y="799400"/>
                </a:lnTo>
                <a:lnTo>
                  <a:pt x="25646" y="843560"/>
                </a:lnTo>
                <a:lnTo>
                  <a:pt x="39606" y="886489"/>
                </a:lnTo>
                <a:lnTo>
                  <a:pt x="56362" y="928075"/>
                </a:lnTo>
                <a:lnTo>
                  <a:pt x="75802" y="968207"/>
                </a:lnTo>
                <a:lnTo>
                  <a:pt x="97814" y="1006773"/>
                </a:lnTo>
                <a:lnTo>
                  <a:pt x="122287" y="1043662"/>
                </a:lnTo>
                <a:lnTo>
                  <a:pt x="149108" y="1078760"/>
                </a:lnTo>
                <a:lnTo>
                  <a:pt x="178167" y="1111957"/>
                </a:lnTo>
                <a:lnTo>
                  <a:pt x="209350" y="1143140"/>
                </a:lnTo>
                <a:lnTo>
                  <a:pt x="242547" y="1172199"/>
                </a:lnTo>
                <a:lnTo>
                  <a:pt x="277645" y="1199020"/>
                </a:lnTo>
                <a:lnTo>
                  <a:pt x="314534" y="1223493"/>
                </a:lnTo>
                <a:lnTo>
                  <a:pt x="353100" y="1245505"/>
                </a:lnTo>
                <a:lnTo>
                  <a:pt x="393232" y="1264945"/>
                </a:lnTo>
                <a:lnTo>
                  <a:pt x="434818" y="1281701"/>
                </a:lnTo>
                <a:lnTo>
                  <a:pt x="477747" y="1295661"/>
                </a:lnTo>
                <a:lnTo>
                  <a:pt x="521907" y="1306714"/>
                </a:lnTo>
                <a:lnTo>
                  <a:pt x="567186" y="1314747"/>
                </a:lnTo>
                <a:lnTo>
                  <a:pt x="613472" y="1319649"/>
                </a:lnTo>
                <a:lnTo>
                  <a:pt x="660653" y="1321307"/>
                </a:lnTo>
                <a:lnTo>
                  <a:pt x="707835" y="1319649"/>
                </a:lnTo>
                <a:lnTo>
                  <a:pt x="754121" y="1314747"/>
                </a:lnTo>
                <a:lnTo>
                  <a:pt x="799400" y="1306714"/>
                </a:lnTo>
                <a:lnTo>
                  <a:pt x="843560" y="1295661"/>
                </a:lnTo>
                <a:lnTo>
                  <a:pt x="886489" y="1281701"/>
                </a:lnTo>
                <a:lnTo>
                  <a:pt x="928075" y="1264945"/>
                </a:lnTo>
                <a:lnTo>
                  <a:pt x="968207" y="1245505"/>
                </a:lnTo>
                <a:lnTo>
                  <a:pt x="1006773" y="1223493"/>
                </a:lnTo>
                <a:lnTo>
                  <a:pt x="1043662" y="1199020"/>
                </a:lnTo>
                <a:lnTo>
                  <a:pt x="1078760" y="1172199"/>
                </a:lnTo>
                <a:lnTo>
                  <a:pt x="1111957" y="1143140"/>
                </a:lnTo>
                <a:lnTo>
                  <a:pt x="1143140" y="1111957"/>
                </a:lnTo>
                <a:lnTo>
                  <a:pt x="1172199" y="1078760"/>
                </a:lnTo>
                <a:lnTo>
                  <a:pt x="1199020" y="1043662"/>
                </a:lnTo>
                <a:lnTo>
                  <a:pt x="1223493" y="1006773"/>
                </a:lnTo>
                <a:lnTo>
                  <a:pt x="1245505" y="968207"/>
                </a:lnTo>
                <a:lnTo>
                  <a:pt x="1264945" y="928075"/>
                </a:lnTo>
                <a:lnTo>
                  <a:pt x="1281701" y="886489"/>
                </a:lnTo>
                <a:lnTo>
                  <a:pt x="1295661" y="843560"/>
                </a:lnTo>
                <a:lnTo>
                  <a:pt x="1306714" y="799400"/>
                </a:lnTo>
                <a:lnTo>
                  <a:pt x="1314747" y="754121"/>
                </a:lnTo>
                <a:lnTo>
                  <a:pt x="1319649" y="707835"/>
                </a:lnTo>
                <a:lnTo>
                  <a:pt x="1321307" y="660653"/>
                </a:lnTo>
                <a:lnTo>
                  <a:pt x="1319649" y="613472"/>
                </a:lnTo>
                <a:lnTo>
                  <a:pt x="1314747" y="567186"/>
                </a:lnTo>
                <a:lnTo>
                  <a:pt x="1306714" y="521907"/>
                </a:lnTo>
                <a:lnTo>
                  <a:pt x="1295661" y="477747"/>
                </a:lnTo>
                <a:lnTo>
                  <a:pt x="1281701" y="434818"/>
                </a:lnTo>
                <a:lnTo>
                  <a:pt x="1264945" y="393232"/>
                </a:lnTo>
                <a:lnTo>
                  <a:pt x="1245505" y="353100"/>
                </a:lnTo>
                <a:lnTo>
                  <a:pt x="1223493" y="314534"/>
                </a:lnTo>
                <a:lnTo>
                  <a:pt x="1199020" y="277645"/>
                </a:lnTo>
                <a:lnTo>
                  <a:pt x="1172199" y="242547"/>
                </a:lnTo>
                <a:lnTo>
                  <a:pt x="1143140" y="209350"/>
                </a:lnTo>
                <a:lnTo>
                  <a:pt x="1111957" y="178167"/>
                </a:lnTo>
                <a:lnTo>
                  <a:pt x="1078760" y="149108"/>
                </a:lnTo>
                <a:lnTo>
                  <a:pt x="1043662" y="122287"/>
                </a:lnTo>
                <a:lnTo>
                  <a:pt x="1006773" y="97814"/>
                </a:lnTo>
                <a:lnTo>
                  <a:pt x="968207" y="75802"/>
                </a:lnTo>
                <a:lnTo>
                  <a:pt x="928075" y="56362"/>
                </a:lnTo>
                <a:lnTo>
                  <a:pt x="886489" y="39606"/>
                </a:lnTo>
                <a:lnTo>
                  <a:pt x="843560" y="25646"/>
                </a:lnTo>
                <a:lnTo>
                  <a:pt x="799400" y="14593"/>
                </a:lnTo>
                <a:lnTo>
                  <a:pt x="754121" y="6560"/>
                </a:lnTo>
                <a:lnTo>
                  <a:pt x="707835" y="1658"/>
                </a:lnTo>
                <a:lnTo>
                  <a:pt x="660653" y="0"/>
                </a:lnTo>
                <a:close/>
              </a:path>
            </a:pathLst>
          </a:custGeom>
          <a:solidFill>
            <a:srgbClr val="AA454A">
              <a:alpha val="58822"/>
            </a:srgbClr>
          </a:solidFill>
        </p:spPr>
        <p:txBody>
          <a:bodyPr wrap="square" lIns="0" tIns="0" rIns="0" bIns="0" rtlCol="0"/>
          <a:lstStyle/>
          <a:p/>
        </p:txBody>
      </p:sp>
      <p:sp>
        <p:nvSpPr>
          <p:cNvPr id="14" name="object 14"/>
          <p:cNvSpPr/>
          <p:nvPr/>
        </p:nvSpPr>
        <p:spPr>
          <a:xfrm>
            <a:off x="7516368" y="2214372"/>
            <a:ext cx="472440" cy="469900"/>
          </a:xfrm>
          <a:custGeom>
            <a:avLst/>
            <a:gdLst/>
            <a:ahLst/>
            <a:cxnLst/>
            <a:rect l="l" t="t" r="r" b="b"/>
            <a:pathLst>
              <a:path w="472440" h="469900">
                <a:moveTo>
                  <a:pt x="236220" y="0"/>
                </a:moveTo>
                <a:lnTo>
                  <a:pt x="188622" y="4766"/>
                </a:lnTo>
                <a:lnTo>
                  <a:pt x="144285" y="18436"/>
                </a:lnTo>
                <a:lnTo>
                  <a:pt x="104161" y="40069"/>
                </a:lnTo>
                <a:lnTo>
                  <a:pt x="69199" y="68722"/>
                </a:lnTo>
                <a:lnTo>
                  <a:pt x="40351" y="103454"/>
                </a:lnTo>
                <a:lnTo>
                  <a:pt x="18567" y="143321"/>
                </a:lnTo>
                <a:lnTo>
                  <a:pt x="4800" y="187382"/>
                </a:lnTo>
                <a:lnTo>
                  <a:pt x="0" y="234695"/>
                </a:lnTo>
                <a:lnTo>
                  <a:pt x="4800" y="282009"/>
                </a:lnTo>
                <a:lnTo>
                  <a:pt x="18567" y="326070"/>
                </a:lnTo>
                <a:lnTo>
                  <a:pt x="40351" y="365937"/>
                </a:lnTo>
                <a:lnTo>
                  <a:pt x="69199" y="400669"/>
                </a:lnTo>
                <a:lnTo>
                  <a:pt x="104161" y="429322"/>
                </a:lnTo>
                <a:lnTo>
                  <a:pt x="144285" y="450955"/>
                </a:lnTo>
                <a:lnTo>
                  <a:pt x="188622" y="464625"/>
                </a:lnTo>
                <a:lnTo>
                  <a:pt x="236220" y="469391"/>
                </a:lnTo>
                <a:lnTo>
                  <a:pt x="283817" y="464625"/>
                </a:lnTo>
                <a:lnTo>
                  <a:pt x="328154" y="450955"/>
                </a:lnTo>
                <a:lnTo>
                  <a:pt x="368278" y="429322"/>
                </a:lnTo>
                <a:lnTo>
                  <a:pt x="403240" y="400669"/>
                </a:lnTo>
                <a:lnTo>
                  <a:pt x="432088" y="365937"/>
                </a:lnTo>
                <a:lnTo>
                  <a:pt x="453872" y="326070"/>
                </a:lnTo>
                <a:lnTo>
                  <a:pt x="467639" y="282009"/>
                </a:lnTo>
                <a:lnTo>
                  <a:pt x="472439" y="234695"/>
                </a:lnTo>
                <a:lnTo>
                  <a:pt x="467639" y="187382"/>
                </a:lnTo>
                <a:lnTo>
                  <a:pt x="453872" y="143321"/>
                </a:lnTo>
                <a:lnTo>
                  <a:pt x="432088" y="103454"/>
                </a:lnTo>
                <a:lnTo>
                  <a:pt x="403240" y="68722"/>
                </a:lnTo>
                <a:lnTo>
                  <a:pt x="368278" y="40069"/>
                </a:lnTo>
                <a:lnTo>
                  <a:pt x="328154" y="18436"/>
                </a:lnTo>
                <a:lnTo>
                  <a:pt x="283817" y="4766"/>
                </a:lnTo>
                <a:lnTo>
                  <a:pt x="236220" y="0"/>
                </a:lnTo>
                <a:close/>
              </a:path>
            </a:pathLst>
          </a:custGeom>
          <a:solidFill>
            <a:srgbClr val="427441">
              <a:alpha val="58822"/>
            </a:srgbClr>
          </a:solidFill>
        </p:spPr>
        <p:txBody>
          <a:bodyPr wrap="square" lIns="0" tIns="0" rIns="0" bIns="0" rtlCol="0"/>
          <a:lstStyle/>
          <a:p/>
        </p:txBody>
      </p:sp>
      <p:sp>
        <p:nvSpPr>
          <p:cNvPr id="16" name="object 16"/>
          <p:cNvSpPr/>
          <p:nvPr/>
        </p:nvSpPr>
        <p:spPr>
          <a:xfrm>
            <a:off x="7159752" y="658368"/>
            <a:ext cx="716280" cy="715010"/>
          </a:xfrm>
          <a:custGeom>
            <a:avLst/>
            <a:gdLst/>
            <a:ahLst/>
            <a:cxnLst/>
            <a:rect l="l" t="t" r="r" b="b"/>
            <a:pathLst>
              <a:path w="716279" h="715010">
                <a:moveTo>
                  <a:pt x="358140" y="0"/>
                </a:moveTo>
                <a:lnTo>
                  <a:pt x="309554" y="3262"/>
                </a:lnTo>
                <a:lnTo>
                  <a:pt x="262951" y="12767"/>
                </a:lnTo>
                <a:lnTo>
                  <a:pt x="218759" y="28086"/>
                </a:lnTo>
                <a:lnTo>
                  <a:pt x="177404" y="48796"/>
                </a:lnTo>
                <a:lnTo>
                  <a:pt x="139315" y="74469"/>
                </a:lnTo>
                <a:lnTo>
                  <a:pt x="104917" y="104679"/>
                </a:lnTo>
                <a:lnTo>
                  <a:pt x="74640" y="139001"/>
                </a:lnTo>
                <a:lnTo>
                  <a:pt x="48909" y="177009"/>
                </a:lnTo>
                <a:lnTo>
                  <a:pt x="28152" y="218277"/>
                </a:lnTo>
                <a:lnTo>
                  <a:pt x="12797" y="262378"/>
                </a:lnTo>
                <a:lnTo>
                  <a:pt x="3270" y="308887"/>
                </a:lnTo>
                <a:lnTo>
                  <a:pt x="0" y="357378"/>
                </a:lnTo>
                <a:lnTo>
                  <a:pt x="3270" y="405868"/>
                </a:lnTo>
                <a:lnTo>
                  <a:pt x="12797" y="452377"/>
                </a:lnTo>
                <a:lnTo>
                  <a:pt x="28152" y="496478"/>
                </a:lnTo>
                <a:lnTo>
                  <a:pt x="48909" y="537746"/>
                </a:lnTo>
                <a:lnTo>
                  <a:pt x="74640" y="575754"/>
                </a:lnTo>
                <a:lnTo>
                  <a:pt x="104917" y="610076"/>
                </a:lnTo>
                <a:lnTo>
                  <a:pt x="139315" y="640286"/>
                </a:lnTo>
                <a:lnTo>
                  <a:pt x="177404" y="665959"/>
                </a:lnTo>
                <a:lnTo>
                  <a:pt x="218759" y="686669"/>
                </a:lnTo>
                <a:lnTo>
                  <a:pt x="262951" y="701988"/>
                </a:lnTo>
                <a:lnTo>
                  <a:pt x="309554" y="711493"/>
                </a:lnTo>
                <a:lnTo>
                  <a:pt x="358140" y="714756"/>
                </a:lnTo>
                <a:lnTo>
                  <a:pt x="406725" y="711493"/>
                </a:lnTo>
                <a:lnTo>
                  <a:pt x="453328" y="701988"/>
                </a:lnTo>
                <a:lnTo>
                  <a:pt x="497520" y="686669"/>
                </a:lnTo>
                <a:lnTo>
                  <a:pt x="538875" y="665959"/>
                </a:lnTo>
                <a:lnTo>
                  <a:pt x="576964" y="640286"/>
                </a:lnTo>
                <a:lnTo>
                  <a:pt x="611362" y="610076"/>
                </a:lnTo>
                <a:lnTo>
                  <a:pt x="641639" y="575754"/>
                </a:lnTo>
                <a:lnTo>
                  <a:pt x="667370" y="537746"/>
                </a:lnTo>
                <a:lnTo>
                  <a:pt x="688127" y="496478"/>
                </a:lnTo>
                <a:lnTo>
                  <a:pt x="703482" y="452377"/>
                </a:lnTo>
                <a:lnTo>
                  <a:pt x="713009" y="405868"/>
                </a:lnTo>
                <a:lnTo>
                  <a:pt x="716279" y="357378"/>
                </a:lnTo>
                <a:lnTo>
                  <a:pt x="713009" y="308887"/>
                </a:lnTo>
                <a:lnTo>
                  <a:pt x="703482" y="262378"/>
                </a:lnTo>
                <a:lnTo>
                  <a:pt x="688127" y="218277"/>
                </a:lnTo>
                <a:lnTo>
                  <a:pt x="667370" y="177009"/>
                </a:lnTo>
                <a:lnTo>
                  <a:pt x="641639" y="139001"/>
                </a:lnTo>
                <a:lnTo>
                  <a:pt x="611362" y="104679"/>
                </a:lnTo>
                <a:lnTo>
                  <a:pt x="576964" y="74469"/>
                </a:lnTo>
                <a:lnTo>
                  <a:pt x="538875" y="48796"/>
                </a:lnTo>
                <a:lnTo>
                  <a:pt x="497520" y="28086"/>
                </a:lnTo>
                <a:lnTo>
                  <a:pt x="453328" y="12767"/>
                </a:lnTo>
                <a:lnTo>
                  <a:pt x="406725" y="3262"/>
                </a:lnTo>
                <a:lnTo>
                  <a:pt x="358140" y="0"/>
                </a:lnTo>
                <a:close/>
              </a:path>
            </a:pathLst>
          </a:custGeom>
          <a:solidFill>
            <a:srgbClr val="E6AE00">
              <a:alpha val="79998"/>
            </a:srgbClr>
          </a:solidFill>
        </p:spPr>
        <p:txBody>
          <a:bodyPr wrap="square" lIns="0" tIns="0" rIns="0" bIns="0" rtlCol="0"/>
          <a:lstStyle/>
          <a:p/>
        </p:txBody>
      </p:sp>
      <p:sp>
        <p:nvSpPr>
          <p:cNvPr id="17" name="object 17"/>
          <p:cNvSpPr/>
          <p:nvPr/>
        </p:nvSpPr>
        <p:spPr>
          <a:xfrm>
            <a:off x="7933943" y="0"/>
            <a:ext cx="887094" cy="462280"/>
          </a:xfrm>
          <a:custGeom>
            <a:avLst/>
            <a:gdLst/>
            <a:ahLst/>
            <a:cxnLst/>
            <a:rect l="l" t="t" r="r" b="b"/>
            <a:pathLst>
              <a:path w="887095" h="462280">
                <a:moveTo>
                  <a:pt x="882036" y="0"/>
                </a:moveTo>
                <a:lnTo>
                  <a:pt x="4931" y="0"/>
                </a:lnTo>
                <a:lnTo>
                  <a:pt x="2601" y="13052"/>
                </a:lnTo>
                <a:lnTo>
                  <a:pt x="0" y="57150"/>
                </a:lnTo>
                <a:lnTo>
                  <a:pt x="2601" y="101247"/>
                </a:lnTo>
                <a:lnTo>
                  <a:pt x="10226" y="143966"/>
                </a:lnTo>
                <a:lnTo>
                  <a:pt x="22603" y="185062"/>
                </a:lnTo>
                <a:lnTo>
                  <a:pt x="39464" y="224286"/>
                </a:lnTo>
                <a:lnTo>
                  <a:pt x="60536" y="261394"/>
                </a:lnTo>
                <a:lnTo>
                  <a:pt x="85551" y="296137"/>
                </a:lnTo>
                <a:lnTo>
                  <a:pt x="114237" y="328270"/>
                </a:lnTo>
                <a:lnTo>
                  <a:pt x="146325" y="357546"/>
                </a:lnTo>
                <a:lnTo>
                  <a:pt x="181544" y="383718"/>
                </a:lnTo>
                <a:lnTo>
                  <a:pt x="219625" y="406541"/>
                </a:lnTo>
                <a:lnTo>
                  <a:pt x="260296" y="425766"/>
                </a:lnTo>
                <a:lnTo>
                  <a:pt x="303288" y="441149"/>
                </a:lnTo>
                <a:lnTo>
                  <a:pt x="348330" y="452441"/>
                </a:lnTo>
                <a:lnTo>
                  <a:pt x="395152" y="459398"/>
                </a:lnTo>
                <a:lnTo>
                  <a:pt x="443483" y="461772"/>
                </a:lnTo>
                <a:lnTo>
                  <a:pt x="491815" y="459398"/>
                </a:lnTo>
                <a:lnTo>
                  <a:pt x="538637" y="452441"/>
                </a:lnTo>
                <a:lnTo>
                  <a:pt x="583679" y="441149"/>
                </a:lnTo>
                <a:lnTo>
                  <a:pt x="626671" y="425766"/>
                </a:lnTo>
                <a:lnTo>
                  <a:pt x="667342" y="406541"/>
                </a:lnTo>
                <a:lnTo>
                  <a:pt x="705423" y="383718"/>
                </a:lnTo>
                <a:lnTo>
                  <a:pt x="740642" y="357546"/>
                </a:lnTo>
                <a:lnTo>
                  <a:pt x="772730" y="328270"/>
                </a:lnTo>
                <a:lnTo>
                  <a:pt x="801416" y="296137"/>
                </a:lnTo>
                <a:lnTo>
                  <a:pt x="826431" y="261394"/>
                </a:lnTo>
                <a:lnTo>
                  <a:pt x="847503" y="224286"/>
                </a:lnTo>
                <a:lnTo>
                  <a:pt x="864364" y="185062"/>
                </a:lnTo>
                <a:lnTo>
                  <a:pt x="876741" y="143966"/>
                </a:lnTo>
                <a:lnTo>
                  <a:pt x="884366" y="101247"/>
                </a:lnTo>
                <a:lnTo>
                  <a:pt x="886967" y="57150"/>
                </a:lnTo>
                <a:lnTo>
                  <a:pt x="884366" y="13052"/>
                </a:lnTo>
                <a:lnTo>
                  <a:pt x="882036" y="0"/>
                </a:lnTo>
                <a:close/>
              </a:path>
            </a:pathLst>
          </a:custGeom>
          <a:solidFill>
            <a:srgbClr val="093E44">
              <a:alpha val="79998"/>
            </a:srgbClr>
          </a:solidFill>
        </p:spPr>
        <p:txBody>
          <a:bodyPr wrap="square" lIns="0" tIns="0" rIns="0" bIns="0" rtlCol="0"/>
          <a:lstStyle/>
          <a:p/>
        </p:txBody>
      </p:sp>
      <p:sp>
        <p:nvSpPr>
          <p:cNvPr id="18" name="object 18"/>
          <p:cNvSpPr/>
          <p:nvPr/>
        </p:nvSpPr>
        <p:spPr>
          <a:xfrm>
            <a:off x="7190231" y="0"/>
            <a:ext cx="326390" cy="166370"/>
          </a:xfrm>
          <a:custGeom>
            <a:avLst/>
            <a:gdLst/>
            <a:ahLst/>
            <a:cxnLst/>
            <a:rect l="l" t="t" r="r" b="b"/>
            <a:pathLst>
              <a:path w="326390" h="166370">
                <a:moveTo>
                  <a:pt x="325726" y="0"/>
                </a:moveTo>
                <a:lnTo>
                  <a:pt x="409" y="0"/>
                </a:lnTo>
                <a:lnTo>
                  <a:pt x="0" y="3048"/>
                </a:lnTo>
                <a:lnTo>
                  <a:pt x="5826" y="46392"/>
                </a:lnTo>
                <a:lnTo>
                  <a:pt x="22267" y="85344"/>
                </a:lnTo>
                <a:lnTo>
                  <a:pt x="47767" y="118348"/>
                </a:lnTo>
                <a:lnTo>
                  <a:pt x="80772" y="143848"/>
                </a:lnTo>
                <a:lnTo>
                  <a:pt x="119723" y="160289"/>
                </a:lnTo>
                <a:lnTo>
                  <a:pt x="163068" y="166116"/>
                </a:lnTo>
                <a:lnTo>
                  <a:pt x="206412" y="160289"/>
                </a:lnTo>
                <a:lnTo>
                  <a:pt x="245364" y="143848"/>
                </a:lnTo>
                <a:lnTo>
                  <a:pt x="278368" y="118348"/>
                </a:lnTo>
                <a:lnTo>
                  <a:pt x="303868" y="85344"/>
                </a:lnTo>
                <a:lnTo>
                  <a:pt x="320309" y="46392"/>
                </a:lnTo>
                <a:lnTo>
                  <a:pt x="326136" y="3048"/>
                </a:lnTo>
                <a:lnTo>
                  <a:pt x="325726" y="0"/>
                </a:lnTo>
                <a:close/>
              </a:path>
            </a:pathLst>
          </a:custGeom>
          <a:solidFill>
            <a:srgbClr val="AA454A">
              <a:alpha val="79998"/>
            </a:srgbClr>
          </a:solidFill>
        </p:spPr>
        <p:txBody>
          <a:bodyPr wrap="square" lIns="0" tIns="0" rIns="0" bIns="0" rtlCol="0"/>
          <a:lstStyle/>
          <a:p/>
        </p:txBody>
      </p:sp>
      <p:sp>
        <p:nvSpPr>
          <p:cNvPr id="20" name="object 20"/>
          <p:cNvSpPr txBox="1">
            <a:spLocks noGrp="1"/>
          </p:cNvSpPr>
          <p:nvPr>
            <p:ph type="title"/>
          </p:nvPr>
        </p:nvSpPr>
        <p:spPr>
          <a:xfrm>
            <a:off x="615315" y="60325"/>
            <a:ext cx="5554980" cy="442595"/>
          </a:xfrm>
          <a:prstGeom prst="rect">
            <a:avLst/>
          </a:prstGeom>
        </p:spPr>
        <p:txBody>
          <a:bodyPr vert="horz" wrap="square" lIns="0" tIns="12065" rIns="0" bIns="0" rtlCol="0">
            <a:spAutoFit/>
          </a:bodyPr>
          <a:lstStyle/>
          <a:p>
            <a:pPr marL="12700">
              <a:lnSpc>
                <a:spcPct val="100000"/>
              </a:lnSpc>
              <a:spcBef>
                <a:spcPts val="95"/>
              </a:spcBef>
              <a:tabLst>
                <a:tab pos="1292225" algn="l"/>
              </a:tabLst>
            </a:pPr>
            <a:r>
              <a:rPr sz="2800" spc="-5" dirty="0">
                <a:solidFill>
                  <a:srgbClr val="FFFFFF"/>
                </a:solidFill>
              </a:rPr>
              <a:t>第二节	资本主义经济制度的本质</a:t>
            </a:r>
            <a:endParaRPr sz="2800"/>
          </a:p>
        </p:txBody>
      </p:sp>
      <p:sp>
        <p:nvSpPr>
          <p:cNvPr id="21" name="object 21"/>
          <p:cNvSpPr txBox="1"/>
          <p:nvPr/>
        </p:nvSpPr>
        <p:spPr>
          <a:xfrm>
            <a:off x="377825" y="1665605"/>
            <a:ext cx="9160510" cy="3704590"/>
          </a:xfrm>
          <a:prstGeom prst="rect">
            <a:avLst/>
          </a:prstGeom>
        </p:spPr>
        <p:txBody>
          <a:bodyPr vert="horz" wrap="square" lIns="0" tIns="257175" rIns="0" bIns="0" rtlCol="0">
            <a:spAutoFit/>
          </a:bodyPr>
          <a:lstStyle/>
          <a:p>
            <a:pPr marL="12700">
              <a:lnSpc>
                <a:spcPct val="100000"/>
              </a:lnSpc>
              <a:spcBef>
                <a:spcPts val="2025"/>
              </a:spcBef>
            </a:pPr>
            <a:r>
              <a:rPr sz="3200" b="1" spc="5" dirty="0">
                <a:solidFill>
                  <a:srgbClr val="C00000"/>
                </a:solidFill>
                <a:latin typeface="Microsoft JhengHei" panose="020B0604030504040204" charset="-120"/>
                <a:cs typeface="Microsoft JhengHei" panose="020B0604030504040204" charset="-120"/>
              </a:rPr>
              <a:t>一、资本主义经济制度</a:t>
            </a:r>
            <a:r>
              <a:rPr sz="3200" b="1" spc="-10" dirty="0">
                <a:solidFill>
                  <a:srgbClr val="C00000"/>
                </a:solidFill>
                <a:latin typeface="Microsoft JhengHei" panose="020B0604030504040204" charset="-120"/>
                <a:cs typeface="Microsoft JhengHei" panose="020B0604030504040204" charset="-120"/>
              </a:rPr>
              <a:t>的</a:t>
            </a:r>
            <a:r>
              <a:rPr sz="3200" b="1" spc="5" dirty="0">
                <a:solidFill>
                  <a:srgbClr val="C00000"/>
                </a:solidFill>
                <a:latin typeface="Microsoft JhengHei" panose="020B0604030504040204" charset="-120"/>
                <a:cs typeface="Microsoft JhengHei" panose="020B0604030504040204" charset="-120"/>
              </a:rPr>
              <a:t>产生</a:t>
            </a:r>
            <a:endParaRPr sz="3200">
              <a:latin typeface="Microsoft JhengHei" panose="020B0604030504040204" charset="-120"/>
              <a:cs typeface="Microsoft JhengHei" panose="020B0604030504040204" charset="-120"/>
            </a:endParaRPr>
          </a:p>
          <a:p>
            <a:pPr marL="12700" marR="5080">
              <a:lnSpc>
                <a:spcPct val="150000"/>
              </a:lnSpc>
            </a:pPr>
            <a:r>
              <a:rPr sz="3200" b="1" dirty="0">
                <a:solidFill>
                  <a:srgbClr val="C00000"/>
                </a:solidFill>
                <a:latin typeface="Microsoft JhengHei" panose="020B0604030504040204" charset="-120"/>
                <a:cs typeface="Microsoft JhengHei" panose="020B0604030504040204" charset="-120"/>
              </a:rPr>
              <a:t>二、劳动力成为商品与</a:t>
            </a:r>
            <a:r>
              <a:rPr sz="3200" b="1" spc="-15" dirty="0">
                <a:solidFill>
                  <a:srgbClr val="C00000"/>
                </a:solidFill>
                <a:latin typeface="Microsoft JhengHei" panose="020B0604030504040204" charset="-120"/>
                <a:cs typeface="Microsoft JhengHei" panose="020B0604030504040204" charset="-120"/>
              </a:rPr>
              <a:t>货</a:t>
            </a:r>
            <a:r>
              <a:rPr sz="3200" b="1" dirty="0">
                <a:solidFill>
                  <a:srgbClr val="C00000"/>
                </a:solidFill>
                <a:latin typeface="Microsoft JhengHei" panose="020B0604030504040204" charset="-120"/>
                <a:cs typeface="Microsoft JhengHei" panose="020B0604030504040204" charset="-120"/>
              </a:rPr>
              <a:t>币转</a:t>
            </a:r>
            <a:r>
              <a:rPr sz="3200" b="1" spc="-15" dirty="0">
                <a:solidFill>
                  <a:srgbClr val="C00000"/>
                </a:solidFill>
                <a:latin typeface="Microsoft JhengHei" panose="020B0604030504040204" charset="-120"/>
                <a:cs typeface="Microsoft JhengHei" panose="020B0604030504040204" charset="-120"/>
              </a:rPr>
              <a:t>化</a:t>
            </a:r>
            <a:r>
              <a:rPr sz="3200" b="1" dirty="0">
                <a:solidFill>
                  <a:srgbClr val="C00000"/>
                </a:solidFill>
                <a:latin typeface="Microsoft JhengHei" panose="020B0604030504040204" charset="-120"/>
                <a:cs typeface="Microsoft JhengHei" panose="020B0604030504040204" charset="-120"/>
              </a:rPr>
              <a:t>为资本 </a:t>
            </a:r>
            <a:endParaRPr sz="3200" b="1" dirty="0">
              <a:solidFill>
                <a:srgbClr val="C00000"/>
              </a:solidFill>
              <a:latin typeface="Microsoft JhengHei" panose="020B0604030504040204" charset="-120"/>
              <a:cs typeface="Microsoft JhengHei" panose="020B0604030504040204" charset="-120"/>
            </a:endParaRPr>
          </a:p>
          <a:p>
            <a:pPr marL="12700" marR="5080">
              <a:lnSpc>
                <a:spcPct val="150000"/>
              </a:lnSpc>
            </a:pPr>
            <a:r>
              <a:rPr sz="3200" b="1" spc="5" dirty="0">
                <a:solidFill>
                  <a:srgbClr val="C00000"/>
                </a:solidFill>
                <a:latin typeface="Microsoft JhengHei" panose="020B0604030504040204" charset="-120"/>
                <a:cs typeface="Microsoft JhengHei" panose="020B0604030504040204" charset="-120"/>
              </a:rPr>
              <a:t>三、资本主义所有制</a:t>
            </a:r>
            <a:endParaRPr sz="3200">
              <a:latin typeface="Microsoft JhengHei" panose="020B0604030504040204" charset="-120"/>
              <a:cs typeface="Microsoft JhengHei" panose="020B0604030504040204" charset="-120"/>
            </a:endParaRPr>
          </a:p>
          <a:p>
            <a:pPr marL="12700" marR="5080">
              <a:lnSpc>
                <a:spcPct val="150000"/>
              </a:lnSpc>
              <a:spcBef>
                <a:spcPts val="5"/>
              </a:spcBef>
            </a:pPr>
            <a:r>
              <a:rPr sz="3200" b="1" dirty="0">
                <a:solidFill>
                  <a:srgbClr val="C00000"/>
                </a:solidFill>
                <a:latin typeface="Microsoft JhengHei" panose="020B0604030504040204" charset="-120"/>
                <a:cs typeface="Microsoft JhengHei" panose="020B0604030504040204" charset="-120"/>
              </a:rPr>
              <a:t>四、生产剩余价值是资</a:t>
            </a:r>
            <a:r>
              <a:rPr sz="3200" b="1" spc="-15" dirty="0">
                <a:solidFill>
                  <a:srgbClr val="C00000"/>
                </a:solidFill>
                <a:latin typeface="Microsoft JhengHei" panose="020B0604030504040204" charset="-120"/>
                <a:cs typeface="Microsoft JhengHei" panose="020B0604030504040204" charset="-120"/>
              </a:rPr>
              <a:t>本</a:t>
            </a:r>
            <a:r>
              <a:rPr sz="3200" b="1" dirty="0">
                <a:solidFill>
                  <a:srgbClr val="C00000"/>
                </a:solidFill>
                <a:latin typeface="Microsoft JhengHei" panose="020B0604030504040204" charset="-120"/>
                <a:cs typeface="Microsoft JhengHei" panose="020B0604030504040204" charset="-120"/>
              </a:rPr>
              <a:t>主义</a:t>
            </a:r>
            <a:r>
              <a:rPr sz="3200" b="1" spc="-15" dirty="0">
                <a:solidFill>
                  <a:srgbClr val="C00000"/>
                </a:solidFill>
                <a:latin typeface="Microsoft JhengHei" panose="020B0604030504040204" charset="-120"/>
                <a:cs typeface="Microsoft JhengHei" panose="020B0604030504040204" charset="-120"/>
              </a:rPr>
              <a:t>生</a:t>
            </a:r>
            <a:r>
              <a:rPr sz="3200" b="1" dirty="0">
                <a:solidFill>
                  <a:srgbClr val="C00000"/>
                </a:solidFill>
                <a:latin typeface="Microsoft JhengHei" panose="020B0604030504040204" charset="-120"/>
                <a:cs typeface="Microsoft JhengHei" panose="020B0604030504040204" charset="-120"/>
              </a:rPr>
              <a:t>产方式 </a:t>
            </a:r>
            <a:r>
              <a:rPr sz="3200" b="1" spc="5" dirty="0">
                <a:solidFill>
                  <a:srgbClr val="C00000"/>
                </a:solidFill>
                <a:latin typeface="Microsoft JhengHei" panose="020B0604030504040204" charset="-120"/>
                <a:cs typeface="Microsoft JhengHei" panose="020B0604030504040204" charset="-120"/>
              </a:rPr>
              <a:t>的绝对规律</a:t>
            </a:r>
            <a:endParaRPr sz="3200">
              <a:latin typeface="Microsoft JhengHei" panose="020B0604030504040204" charset="-120"/>
              <a:cs typeface="Microsoft JhengHei" panose="020B0604030504040204" charset="-120"/>
            </a:endParaRPr>
          </a:p>
          <a:p>
            <a:pPr marL="12700">
              <a:lnSpc>
                <a:spcPct val="100000"/>
              </a:lnSpc>
              <a:spcBef>
                <a:spcPts val="1920"/>
              </a:spcBef>
            </a:pPr>
            <a:r>
              <a:rPr sz="3200" b="1" dirty="0">
                <a:solidFill>
                  <a:srgbClr val="C00000"/>
                </a:solidFill>
                <a:latin typeface="Microsoft JhengHei" panose="020B0604030504040204" charset="-120"/>
                <a:cs typeface="Microsoft JhengHei" panose="020B0604030504040204" charset="-120"/>
              </a:rPr>
              <a:t>五、资本主义的基本矛</a:t>
            </a:r>
            <a:r>
              <a:rPr sz="3200" b="1" spc="-15" dirty="0">
                <a:solidFill>
                  <a:srgbClr val="C00000"/>
                </a:solidFill>
                <a:latin typeface="Microsoft JhengHei" panose="020B0604030504040204" charset="-120"/>
                <a:cs typeface="Microsoft JhengHei" panose="020B0604030504040204" charset="-120"/>
              </a:rPr>
              <a:t>盾</a:t>
            </a:r>
            <a:r>
              <a:rPr sz="3200" b="1" dirty="0">
                <a:solidFill>
                  <a:srgbClr val="C00000"/>
                </a:solidFill>
                <a:latin typeface="Microsoft JhengHei" panose="020B0604030504040204" charset="-120"/>
                <a:cs typeface="Microsoft JhengHei" panose="020B0604030504040204" charset="-120"/>
              </a:rPr>
              <a:t>与经</a:t>
            </a:r>
            <a:r>
              <a:rPr sz="3200" b="1" spc="-15" dirty="0">
                <a:solidFill>
                  <a:srgbClr val="C00000"/>
                </a:solidFill>
                <a:latin typeface="Microsoft JhengHei" panose="020B0604030504040204" charset="-120"/>
                <a:cs typeface="Microsoft JhengHei" panose="020B0604030504040204" charset="-120"/>
              </a:rPr>
              <a:t>济</a:t>
            </a:r>
            <a:r>
              <a:rPr sz="3200" b="1" dirty="0">
                <a:solidFill>
                  <a:srgbClr val="C00000"/>
                </a:solidFill>
                <a:latin typeface="Microsoft JhengHei" panose="020B0604030504040204" charset="-120"/>
                <a:cs typeface="Microsoft JhengHei" panose="020B0604030504040204" charset="-120"/>
              </a:rPr>
              <a:t>危机</a:t>
            </a:r>
            <a:endParaRPr sz="3200">
              <a:latin typeface="Microsoft JhengHei" panose="020B0604030504040204" charset="-120"/>
              <a:cs typeface="Microsoft JhengHei" panose="020B0604030504040204" charset="-12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69432" y="2182738"/>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9" descr="16_100630092612_1"/>
          <p:cNvPicPr>
            <a:picLocks noChangeAspect="1"/>
          </p:cNvPicPr>
          <p:nvPr/>
        </p:nvPicPr>
        <p:blipFill>
          <a:blip r:embed="rId2"/>
          <a:stretch>
            <a:fillRect/>
          </a:stretch>
        </p:blipFill>
        <p:spPr>
          <a:xfrm>
            <a:off x="10219690" y="0"/>
            <a:ext cx="1986915" cy="233743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87424" y="2276855"/>
            <a:ext cx="615950" cy="2735580"/>
          </a:xfrm>
          <a:prstGeom prst="rect">
            <a:avLst/>
          </a:prstGeom>
          <a:solidFill>
            <a:srgbClr val="0000FF"/>
          </a:solidFill>
        </p:spPr>
        <p:txBody>
          <a:bodyPr vert="horz" wrap="square" lIns="0" tIns="250190" rIns="0" bIns="0" rtlCol="0">
            <a:spAutoFit/>
          </a:bodyPr>
          <a:lstStyle/>
          <a:p>
            <a:pPr marL="127000" marR="125095" algn="just">
              <a:lnSpc>
                <a:spcPct val="82000"/>
              </a:lnSpc>
              <a:spcBef>
                <a:spcPts val="1970"/>
              </a:spcBef>
            </a:pPr>
            <a:r>
              <a:rPr sz="2800" b="1" spc="-5" dirty="0">
                <a:solidFill>
                  <a:srgbClr val="FFFF00"/>
                </a:solidFill>
                <a:latin typeface="Microsoft JhengHei" panose="020B0604030504040204" charset="-120"/>
                <a:cs typeface="Microsoft JhengHei" panose="020B0604030504040204" charset="-120"/>
              </a:rPr>
              <a:t>生 产 力 的 发 展</a:t>
            </a:r>
            <a:endParaRPr sz="2800">
              <a:latin typeface="Microsoft JhengHei" panose="020B0604030504040204" charset="-120"/>
              <a:cs typeface="Microsoft JhengHei" panose="020B0604030504040204" charset="-120"/>
            </a:endParaRPr>
          </a:p>
        </p:txBody>
      </p:sp>
      <p:sp>
        <p:nvSpPr>
          <p:cNvPr id="6" name="object 6"/>
          <p:cNvSpPr txBox="1"/>
          <p:nvPr/>
        </p:nvSpPr>
        <p:spPr>
          <a:xfrm>
            <a:off x="10096500" y="2001011"/>
            <a:ext cx="615950" cy="3383279"/>
          </a:xfrm>
          <a:prstGeom prst="rect">
            <a:avLst/>
          </a:prstGeom>
          <a:solidFill>
            <a:srgbClr val="0000FF"/>
          </a:solidFill>
        </p:spPr>
        <p:txBody>
          <a:bodyPr vert="horz" wrap="square" lIns="0" tIns="1905" rIns="0" bIns="0" rtlCol="0">
            <a:spAutoFit/>
          </a:bodyPr>
          <a:lstStyle/>
          <a:p>
            <a:pPr>
              <a:lnSpc>
                <a:spcPct val="100000"/>
              </a:lnSpc>
              <a:spcBef>
                <a:spcPts val="15"/>
              </a:spcBef>
            </a:pPr>
            <a:endParaRPr sz="2900">
              <a:latin typeface="Times New Roman" panose="02020603050405020304"/>
              <a:cs typeface="Times New Roman" panose="02020603050405020304"/>
            </a:endParaRPr>
          </a:p>
          <a:p>
            <a:pPr marL="128270" marR="124460" algn="just">
              <a:lnSpc>
                <a:spcPct val="82000"/>
              </a:lnSpc>
            </a:pPr>
            <a:r>
              <a:rPr sz="2800" b="1" spc="-5" dirty="0">
                <a:solidFill>
                  <a:srgbClr val="FFFF00"/>
                </a:solidFill>
                <a:latin typeface="Microsoft JhengHei" panose="020B0604030504040204" charset="-120"/>
                <a:cs typeface="Microsoft JhengHei" panose="020B0604030504040204" charset="-120"/>
              </a:rPr>
              <a:t>社 会 形 态 的 变 革</a:t>
            </a:r>
            <a:endParaRPr sz="2800">
              <a:latin typeface="Microsoft JhengHei" panose="020B0604030504040204" charset="-120"/>
              <a:cs typeface="Microsoft JhengHei" panose="020B0604030504040204" charset="-120"/>
            </a:endParaRPr>
          </a:p>
        </p:txBody>
      </p:sp>
      <p:sp>
        <p:nvSpPr>
          <p:cNvPr id="7" name="object 7"/>
          <p:cNvSpPr/>
          <p:nvPr/>
        </p:nvSpPr>
        <p:spPr>
          <a:xfrm>
            <a:off x="3048000" y="2002535"/>
            <a:ext cx="1931035" cy="579120"/>
          </a:xfrm>
          <a:custGeom>
            <a:avLst/>
            <a:gdLst/>
            <a:ahLst/>
            <a:cxnLst/>
            <a:rect l="l" t="t" r="r" b="b"/>
            <a:pathLst>
              <a:path w="1931035" h="579119">
                <a:moveTo>
                  <a:pt x="0" y="579120"/>
                </a:moveTo>
                <a:lnTo>
                  <a:pt x="1930907" y="579120"/>
                </a:lnTo>
                <a:lnTo>
                  <a:pt x="1930907" y="0"/>
                </a:lnTo>
                <a:lnTo>
                  <a:pt x="0" y="0"/>
                </a:lnTo>
                <a:lnTo>
                  <a:pt x="0" y="579120"/>
                </a:lnTo>
                <a:close/>
              </a:path>
            </a:pathLst>
          </a:custGeom>
          <a:solidFill>
            <a:srgbClr val="FF0066"/>
          </a:solidFill>
        </p:spPr>
        <p:txBody>
          <a:bodyPr wrap="square" lIns="0" tIns="0" rIns="0" bIns="0" rtlCol="0"/>
          <a:lstStyle/>
          <a:p/>
        </p:txBody>
      </p:sp>
      <p:sp>
        <p:nvSpPr>
          <p:cNvPr id="8" name="object 8"/>
          <p:cNvSpPr/>
          <p:nvPr/>
        </p:nvSpPr>
        <p:spPr>
          <a:xfrm>
            <a:off x="5893308" y="2002535"/>
            <a:ext cx="2438400" cy="579120"/>
          </a:xfrm>
          <a:custGeom>
            <a:avLst/>
            <a:gdLst/>
            <a:ahLst/>
            <a:cxnLst/>
            <a:rect l="l" t="t" r="r" b="b"/>
            <a:pathLst>
              <a:path w="2438400" h="579119">
                <a:moveTo>
                  <a:pt x="0" y="579120"/>
                </a:moveTo>
                <a:lnTo>
                  <a:pt x="2438399" y="579120"/>
                </a:lnTo>
                <a:lnTo>
                  <a:pt x="2438399" y="0"/>
                </a:lnTo>
                <a:lnTo>
                  <a:pt x="0" y="0"/>
                </a:lnTo>
                <a:lnTo>
                  <a:pt x="0" y="579120"/>
                </a:lnTo>
                <a:close/>
              </a:path>
            </a:pathLst>
          </a:custGeom>
          <a:solidFill>
            <a:srgbClr val="FF0066"/>
          </a:solidFill>
        </p:spPr>
        <p:txBody>
          <a:bodyPr wrap="square" lIns="0" tIns="0" rIns="0" bIns="0" rtlCol="0"/>
          <a:lstStyle/>
          <a:p/>
        </p:txBody>
      </p:sp>
      <p:sp>
        <p:nvSpPr>
          <p:cNvPr id="9" name="object 9"/>
          <p:cNvSpPr/>
          <p:nvPr/>
        </p:nvSpPr>
        <p:spPr>
          <a:xfrm>
            <a:off x="9659111" y="1988820"/>
            <a:ext cx="173990" cy="3505200"/>
          </a:xfrm>
          <a:custGeom>
            <a:avLst/>
            <a:gdLst/>
            <a:ahLst/>
            <a:cxnLst/>
            <a:rect l="l" t="t" r="r" b="b"/>
            <a:pathLst>
              <a:path w="173990" h="3505200">
                <a:moveTo>
                  <a:pt x="57912" y="3331464"/>
                </a:moveTo>
                <a:lnTo>
                  <a:pt x="0" y="3331464"/>
                </a:lnTo>
                <a:lnTo>
                  <a:pt x="86868" y="3505200"/>
                </a:lnTo>
                <a:lnTo>
                  <a:pt x="159258" y="3360419"/>
                </a:lnTo>
                <a:lnTo>
                  <a:pt x="57912" y="3360419"/>
                </a:lnTo>
                <a:lnTo>
                  <a:pt x="57912" y="3331464"/>
                </a:lnTo>
                <a:close/>
              </a:path>
              <a:path w="173990" h="3505200">
                <a:moveTo>
                  <a:pt x="115824" y="0"/>
                </a:moveTo>
                <a:lnTo>
                  <a:pt x="57912" y="0"/>
                </a:lnTo>
                <a:lnTo>
                  <a:pt x="57912" y="3360419"/>
                </a:lnTo>
                <a:lnTo>
                  <a:pt x="115824" y="3360419"/>
                </a:lnTo>
                <a:lnTo>
                  <a:pt x="115824" y="0"/>
                </a:lnTo>
                <a:close/>
              </a:path>
              <a:path w="173990" h="3505200">
                <a:moveTo>
                  <a:pt x="173736" y="3331464"/>
                </a:moveTo>
                <a:lnTo>
                  <a:pt x="115824" y="3331464"/>
                </a:lnTo>
                <a:lnTo>
                  <a:pt x="115824" y="3360419"/>
                </a:lnTo>
                <a:lnTo>
                  <a:pt x="159258" y="3360419"/>
                </a:lnTo>
                <a:lnTo>
                  <a:pt x="173736" y="3331464"/>
                </a:lnTo>
                <a:close/>
              </a:path>
            </a:pathLst>
          </a:custGeom>
          <a:solidFill>
            <a:srgbClr val="FF3300"/>
          </a:solidFill>
        </p:spPr>
        <p:txBody>
          <a:bodyPr wrap="square" lIns="0" tIns="0" rIns="0" bIns="0" rtlCol="0"/>
          <a:lstStyle/>
          <a:p/>
        </p:txBody>
      </p:sp>
      <p:graphicFrame>
        <p:nvGraphicFramePr>
          <p:cNvPr id="10" name="object 10"/>
          <p:cNvGraphicFramePr>
            <a:graphicFrameLocks noGrp="1"/>
          </p:cNvGraphicFramePr>
          <p:nvPr/>
        </p:nvGraphicFramePr>
        <p:xfrm>
          <a:off x="2727960" y="1981200"/>
          <a:ext cx="6704965" cy="3428999"/>
        </p:xfrm>
        <a:graphic>
          <a:graphicData uri="http://schemas.openxmlformats.org/drawingml/2006/table">
            <a:tbl>
              <a:tblPr firstRow="1" bandRow="1">
                <a:tableStyleId>{2D5ABB26-0587-4C30-8999-92F81FD0307C}</a:tableStyleId>
              </a:tblPr>
              <a:tblGrid>
                <a:gridCol w="2843530"/>
                <a:gridCol w="3861435"/>
              </a:tblGrid>
              <a:tr h="762000">
                <a:tc>
                  <a:txBody>
                    <a:bodyPr/>
                    <a:lstStyle/>
                    <a:p>
                      <a:pPr marL="403225">
                        <a:lnSpc>
                          <a:spcPct val="100000"/>
                        </a:lnSpc>
                        <a:spcBef>
                          <a:spcPts val="395"/>
                        </a:spcBef>
                      </a:pPr>
                      <a:r>
                        <a:rPr sz="3200" dirty="0">
                          <a:solidFill>
                            <a:srgbClr val="FFFF00"/>
                          </a:solidFill>
                          <a:latin typeface="宋体" panose="02010600030101010101" pitchFamily="2" charset="-122"/>
                          <a:cs typeface="宋体" panose="02010600030101010101" pitchFamily="2" charset="-122"/>
                        </a:rPr>
                        <a:t>生产力</a:t>
                      </a:r>
                      <a:endParaRPr sz="3200">
                        <a:latin typeface="宋体" panose="02010600030101010101" pitchFamily="2" charset="-122"/>
                        <a:cs typeface="宋体" panose="02010600030101010101" pitchFamily="2" charset="-122"/>
                      </a:endParaRPr>
                    </a:p>
                  </a:txBody>
                  <a:tcPr marL="0" marR="0" marT="5016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a:txBody>
                    <a:bodyPr/>
                    <a:lstStyle/>
                    <a:p>
                      <a:pPr marL="404495">
                        <a:lnSpc>
                          <a:spcPct val="100000"/>
                        </a:lnSpc>
                        <a:spcBef>
                          <a:spcPts val="395"/>
                        </a:spcBef>
                      </a:pPr>
                      <a:r>
                        <a:rPr sz="3200" dirty="0">
                          <a:solidFill>
                            <a:srgbClr val="FFFF00"/>
                          </a:solidFill>
                          <a:latin typeface="宋体" panose="02010600030101010101" pitchFamily="2" charset="-122"/>
                          <a:cs typeface="宋体" panose="02010600030101010101" pitchFamily="2" charset="-122"/>
                        </a:rPr>
                        <a:t>社会形态</a:t>
                      </a:r>
                      <a:endParaRPr sz="3200">
                        <a:latin typeface="宋体" panose="02010600030101010101" pitchFamily="2" charset="-122"/>
                        <a:cs typeface="宋体" panose="02010600030101010101" pitchFamily="2" charset="-122"/>
                      </a:endParaRPr>
                    </a:p>
                  </a:txBody>
                  <a:tcPr marL="0" marR="0" marT="5016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685800">
                <a:tc>
                  <a:txBody>
                    <a:bodyPr/>
                    <a:lstStyle/>
                    <a:p>
                      <a:pPr marL="354965">
                        <a:lnSpc>
                          <a:spcPct val="100000"/>
                        </a:lnSpc>
                        <a:spcBef>
                          <a:spcPts val="525"/>
                        </a:spcBef>
                      </a:pPr>
                      <a:r>
                        <a:rPr sz="3200" dirty="0">
                          <a:latin typeface="宋体" panose="02010600030101010101" pitchFamily="2" charset="-122"/>
                          <a:cs typeface="宋体" panose="02010600030101010101" pitchFamily="2" charset="-122"/>
                        </a:rPr>
                        <a:t>石器</a:t>
                      </a:r>
                      <a:endParaRPr sz="3200">
                        <a:latin typeface="宋体" panose="02010600030101010101" pitchFamily="2" charset="-122"/>
                        <a:cs typeface="宋体" panose="02010600030101010101" pitchFamily="2" charset="-122"/>
                      </a:endParaRPr>
                    </a:p>
                  </a:txBody>
                  <a:tcPr marL="0" marR="0" marT="6667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a:txBody>
                    <a:bodyPr/>
                    <a:lstStyle/>
                    <a:p>
                      <a:pPr marL="404495">
                        <a:lnSpc>
                          <a:spcPct val="100000"/>
                        </a:lnSpc>
                        <a:spcBef>
                          <a:spcPts val="155"/>
                        </a:spcBef>
                      </a:pPr>
                      <a:r>
                        <a:rPr sz="3200" dirty="0">
                          <a:latin typeface="宋体" panose="02010600030101010101" pitchFamily="2" charset="-122"/>
                          <a:cs typeface="宋体" panose="02010600030101010101" pitchFamily="2" charset="-122"/>
                        </a:rPr>
                        <a:t>原始社会</a:t>
                      </a:r>
                      <a:endParaRPr sz="3200">
                        <a:latin typeface="宋体" panose="02010600030101010101" pitchFamily="2" charset="-122"/>
                        <a:cs typeface="宋体" panose="02010600030101010101" pitchFamily="2" charset="-122"/>
                      </a:endParaRPr>
                    </a:p>
                  </a:txBody>
                  <a:tcPr marL="0" marR="0" marT="1968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609599">
                <a:tc>
                  <a:txBody>
                    <a:bodyPr/>
                    <a:lstStyle/>
                    <a:p>
                      <a:pPr marL="354965">
                        <a:lnSpc>
                          <a:spcPct val="100000"/>
                        </a:lnSpc>
                        <a:spcBef>
                          <a:spcPts val="230"/>
                        </a:spcBef>
                      </a:pPr>
                      <a:r>
                        <a:rPr sz="3200" dirty="0">
                          <a:latin typeface="宋体" panose="02010600030101010101" pitchFamily="2" charset="-122"/>
                          <a:cs typeface="宋体" panose="02010600030101010101" pitchFamily="2" charset="-122"/>
                        </a:rPr>
                        <a:t>青铜器</a:t>
                      </a:r>
                      <a:endParaRPr sz="3200">
                        <a:latin typeface="宋体" panose="02010600030101010101" pitchFamily="2" charset="-122"/>
                        <a:cs typeface="宋体" panose="02010600030101010101" pitchFamily="2" charset="-122"/>
                      </a:endParaRPr>
                    </a:p>
                  </a:txBody>
                  <a:tcPr marL="0" marR="0" marT="29209"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a:txBody>
                    <a:bodyPr/>
                    <a:lstStyle/>
                    <a:p>
                      <a:pPr marL="391795">
                        <a:lnSpc>
                          <a:spcPct val="100000"/>
                        </a:lnSpc>
                        <a:spcBef>
                          <a:spcPts val="230"/>
                        </a:spcBef>
                      </a:pPr>
                      <a:r>
                        <a:rPr sz="3200" dirty="0">
                          <a:latin typeface="宋体" panose="02010600030101010101" pitchFamily="2" charset="-122"/>
                          <a:cs typeface="宋体" panose="02010600030101010101" pitchFamily="2" charset="-122"/>
                        </a:rPr>
                        <a:t>奴隶社会</a:t>
                      </a:r>
                      <a:endParaRPr sz="3200">
                        <a:latin typeface="宋体" panose="02010600030101010101" pitchFamily="2" charset="-122"/>
                        <a:cs typeface="宋体" panose="02010600030101010101" pitchFamily="2" charset="-122"/>
                      </a:endParaRPr>
                    </a:p>
                  </a:txBody>
                  <a:tcPr marL="0" marR="0" marT="29209"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685800">
                <a:tc>
                  <a:txBody>
                    <a:bodyPr/>
                    <a:lstStyle/>
                    <a:p>
                      <a:pPr marL="354965">
                        <a:lnSpc>
                          <a:spcPct val="100000"/>
                        </a:lnSpc>
                        <a:spcBef>
                          <a:spcPts val="1100"/>
                        </a:spcBef>
                      </a:pPr>
                      <a:r>
                        <a:rPr sz="3200" dirty="0">
                          <a:latin typeface="宋体" panose="02010600030101010101" pitchFamily="2" charset="-122"/>
                          <a:cs typeface="宋体" panose="02010600030101010101" pitchFamily="2" charset="-122"/>
                        </a:rPr>
                        <a:t>铁器</a:t>
                      </a:r>
                      <a:endParaRPr sz="3200">
                        <a:latin typeface="宋体" panose="02010600030101010101" pitchFamily="2" charset="-122"/>
                        <a:cs typeface="宋体" panose="02010600030101010101" pitchFamily="2" charset="-122"/>
                      </a:endParaRPr>
                    </a:p>
                  </a:txBody>
                  <a:tcPr marL="0" marR="0" marT="13970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a:txBody>
                    <a:bodyPr/>
                    <a:lstStyle/>
                    <a:p>
                      <a:pPr marL="391795">
                        <a:lnSpc>
                          <a:spcPct val="100000"/>
                        </a:lnSpc>
                        <a:spcBef>
                          <a:spcPts val="535"/>
                        </a:spcBef>
                      </a:pPr>
                      <a:r>
                        <a:rPr sz="3200" dirty="0">
                          <a:latin typeface="宋体" panose="02010600030101010101" pitchFamily="2" charset="-122"/>
                          <a:cs typeface="宋体" panose="02010600030101010101" pitchFamily="2" charset="-122"/>
                        </a:rPr>
                        <a:t>封建社会</a:t>
                      </a:r>
                      <a:endParaRPr sz="3200">
                        <a:latin typeface="宋体" panose="02010600030101010101" pitchFamily="2" charset="-122"/>
                        <a:cs typeface="宋体" panose="02010600030101010101" pitchFamily="2" charset="-122"/>
                      </a:endParaRPr>
                    </a:p>
                  </a:txBody>
                  <a:tcPr marL="0" marR="0" marT="67945"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r h="685800">
                <a:tc>
                  <a:txBody>
                    <a:bodyPr/>
                    <a:lstStyle/>
                    <a:p>
                      <a:pPr marL="354965">
                        <a:lnSpc>
                          <a:spcPct val="100000"/>
                        </a:lnSpc>
                        <a:spcBef>
                          <a:spcPts val="810"/>
                        </a:spcBef>
                      </a:pPr>
                      <a:r>
                        <a:rPr sz="3200" dirty="0">
                          <a:solidFill>
                            <a:srgbClr val="FF0000"/>
                          </a:solidFill>
                          <a:latin typeface="宋体" panose="02010600030101010101" pitchFamily="2" charset="-122"/>
                          <a:cs typeface="宋体" panose="02010600030101010101" pitchFamily="2" charset="-122"/>
                        </a:rPr>
                        <a:t>机器</a:t>
                      </a:r>
                      <a:r>
                        <a:rPr lang="zh-CN" sz="3200" dirty="0">
                          <a:solidFill>
                            <a:srgbClr val="FF0000"/>
                          </a:solidFill>
                          <a:latin typeface="宋体" panose="02010600030101010101" pitchFamily="2" charset="-122"/>
                          <a:cs typeface="宋体" panose="02010600030101010101" pitchFamily="2" charset="-122"/>
                        </a:rPr>
                        <a:t>大</a:t>
                      </a:r>
                      <a:r>
                        <a:rPr sz="3200" dirty="0">
                          <a:solidFill>
                            <a:srgbClr val="FF0000"/>
                          </a:solidFill>
                          <a:latin typeface="宋体" panose="02010600030101010101" pitchFamily="2" charset="-122"/>
                          <a:cs typeface="宋体" panose="02010600030101010101" pitchFamily="2" charset="-122"/>
                        </a:rPr>
                        <a:t>工业</a:t>
                      </a:r>
                      <a:endParaRPr sz="3200" dirty="0">
                        <a:solidFill>
                          <a:srgbClr val="FF0000"/>
                        </a:solidFill>
                        <a:latin typeface="宋体" panose="02010600030101010101" pitchFamily="2" charset="-122"/>
                        <a:cs typeface="宋体" panose="02010600030101010101" pitchFamily="2" charset="-122"/>
                      </a:endParaRPr>
                    </a:p>
                  </a:txBody>
                  <a:tcPr marL="0" marR="0" marT="10287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c>
                  <a:txBody>
                    <a:bodyPr/>
                    <a:lstStyle/>
                    <a:p>
                      <a:pPr marL="391795">
                        <a:lnSpc>
                          <a:spcPct val="100000"/>
                        </a:lnSpc>
                        <a:spcBef>
                          <a:spcPts val="810"/>
                        </a:spcBef>
                      </a:pPr>
                      <a:r>
                        <a:rPr sz="3200" dirty="0">
                          <a:solidFill>
                            <a:srgbClr val="FF0000"/>
                          </a:solidFill>
                          <a:latin typeface="宋体" panose="02010600030101010101" pitchFamily="2" charset="-122"/>
                          <a:cs typeface="宋体" panose="02010600030101010101" pitchFamily="2" charset="-122"/>
                        </a:rPr>
                        <a:t>资本主义社会</a:t>
                      </a:r>
                      <a:endParaRPr sz="3200" dirty="0">
                        <a:solidFill>
                          <a:srgbClr val="FF0000"/>
                        </a:solidFill>
                        <a:latin typeface="宋体" panose="02010600030101010101" pitchFamily="2" charset="-122"/>
                        <a:cs typeface="宋体" panose="02010600030101010101" pitchFamily="2" charset="-122"/>
                      </a:endParaRPr>
                    </a:p>
                  </a:txBody>
                  <a:tcPr marL="0" marR="0" marT="102870" marB="0">
                    <a:lnL w="19050">
                      <a:solidFill>
                        <a:srgbClr val="FF0000"/>
                      </a:solidFill>
                      <a:prstDash val="solid"/>
                    </a:lnL>
                    <a:lnR w="19050">
                      <a:solidFill>
                        <a:srgbClr val="FF0000"/>
                      </a:solidFill>
                      <a:prstDash val="solid"/>
                    </a:lnR>
                    <a:lnT w="19050">
                      <a:solidFill>
                        <a:srgbClr val="FF0000"/>
                      </a:solidFill>
                      <a:prstDash val="solid"/>
                    </a:lnT>
                    <a:lnB w="19050">
                      <a:solidFill>
                        <a:srgbClr val="FF0000"/>
                      </a:solidFill>
                      <a:prstDash val="solid"/>
                    </a:lnB>
                  </a:tcPr>
                </a:tc>
              </a:tr>
            </a:tbl>
          </a:graphicData>
        </a:graphic>
      </p:graphicFrame>
      <p:sp>
        <p:nvSpPr>
          <p:cNvPr id="11" name="object 11"/>
          <p:cNvSpPr/>
          <p:nvPr/>
        </p:nvSpPr>
        <p:spPr>
          <a:xfrm>
            <a:off x="2359151" y="1988820"/>
            <a:ext cx="173990" cy="3505200"/>
          </a:xfrm>
          <a:custGeom>
            <a:avLst/>
            <a:gdLst/>
            <a:ahLst/>
            <a:cxnLst/>
            <a:rect l="l" t="t" r="r" b="b"/>
            <a:pathLst>
              <a:path w="173989" h="3505200">
                <a:moveTo>
                  <a:pt x="57912" y="3331464"/>
                </a:moveTo>
                <a:lnTo>
                  <a:pt x="0" y="3331464"/>
                </a:lnTo>
                <a:lnTo>
                  <a:pt x="86868" y="3505200"/>
                </a:lnTo>
                <a:lnTo>
                  <a:pt x="159257" y="3360419"/>
                </a:lnTo>
                <a:lnTo>
                  <a:pt x="57912" y="3360419"/>
                </a:lnTo>
                <a:lnTo>
                  <a:pt x="57912" y="3331464"/>
                </a:lnTo>
                <a:close/>
              </a:path>
              <a:path w="173989" h="3505200">
                <a:moveTo>
                  <a:pt x="115824" y="0"/>
                </a:moveTo>
                <a:lnTo>
                  <a:pt x="57912" y="0"/>
                </a:lnTo>
                <a:lnTo>
                  <a:pt x="57912" y="3360419"/>
                </a:lnTo>
                <a:lnTo>
                  <a:pt x="115824" y="3360419"/>
                </a:lnTo>
                <a:lnTo>
                  <a:pt x="115824" y="0"/>
                </a:lnTo>
                <a:close/>
              </a:path>
              <a:path w="173989" h="3505200">
                <a:moveTo>
                  <a:pt x="173736" y="3331464"/>
                </a:moveTo>
                <a:lnTo>
                  <a:pt x="115824" y="3331464"/>
                </a:lnTo>
                <a:lnTo>
                  <a:pt x="115824" y="3360419"/>
                </a:lnTo>
                <a:lnTo>
                  <a:pt x="159257" y="3360419"/>
                </a:lnTo>
                <a:lnTo>
                  <a:pt x="173736" y="3331464"/>
                </a:lnTo>
                <a:close/>
              </a:path>
            </a:pathLst>
          </a:custGeom>
          <a:solidFill>
            <a:srgbClr val="FF3300"/>
          </a:solidFill>
        </p:spPr>
        <p:txBody>
          <a:bodyPr wrap="square" lIns="0" tIns="0" rIns="0" bIns="0" rtlCol="0"/>
          <a:lstStyle/>
          <a:p/>
        </p:txBody>
      </p:sp>
      <p:sp>
        <p:nvSpPr>
          <p:cNvPr id="12" name="object 12"/>
          <p:cNvSpPr txBox="1">
            <a:spLocks noGrp="1"/>
          </p:cNvSpPr>
          <p:nvPr>
            <p:ph type="title"/>
          </p:nvPr>
        </p:nvSpPr>
        <p:spPr>
          <a:xfrm>
            <a:off x="615315" y="63500"/>
            <a:ext cx="572770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一、资本主义经济制度</a:t>
            </a:r>
            <a:r>
              <a:rPr sz="3200" spc="-15" dirty="0">
                <a:solidFill>
                  <a:srgbClr val="FFFFFF"/>
                </a:solidFill>
              </a:rPr>
              <a:t>的</a:t>
            </a:r>
            <a:r>
              <a:rPr sz="3200" dirty="0">
                <a:solidFill>
                  <a:srgbClr val="FFFFFF"/>
                </a:solidFill>
              </a:rPr>
              <a:t>产生</a:t>
            </a:r>
            <a:endParaRPr sz="3200"/>
          </a:p>
        </p:txBody>
      </p:sp>
      <p:sp>
        <p:nvSpPr>
          <p:cNvPr id="14" name="object 14"/>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5" name="object 15"/>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3" name="object 13"/>
          <p:cNvSpPr txBox="1"/>
          <p:nvPr/>
        </p:nvSpPr>
        <p:spPr>
          <a:xfrm>
            <a:off x="990600" y="1070610"/>
            <a:ext cx="7992745" cy="50546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（一）前资本主义社会</a:t>
            </a:r>
            <a:r>
              <a:rPr sz="3200" b="1" spc="-15" dirty="0">
                <a:solidFill>
                  <a:srgbClr val="AA454A"/>
                </a:solidFill>
                <a:latin typeface="微软雅黑" panose="020B0503020204020204" charset="-122"/>
                <a:cs typeface="微软雅黑" panose="020B0503020204020204" charset="-122"/>
              </a:rPr>
              <a:t>形</a:t>
            </a:r>
            <a:r>
              <a:rPr sz="3200" b="1" dirty="0">
                <a:solidFill>
                  <a:srgbClr val="AA454A"/>
                </a:solidFill>
                <a:latin typeface="微软雅黑" panose="020B0503020204020204" charset="-122"/>
                <a:cs typeface="微软雅黑" panose="020B0503020204020204" charset="-122"/>
              </a:rPr>
              <a:t>态的</a:t>
            </a:r>
            <a:r>
              <a:rPr sz="3200" b="1" spc="-15" dirty="0">
                <a:solidFill>
                  <a:srgbClr val="AA454A"/>
                </a:solidFill>
                <a:latin typeface="微软雅黑" panose="020B0503020204020204" charset="-122"/>
                <a:cs typeface="微软雅黑" panose="020B0503020204020204" charset="-122"/>
              </a:rPr>
              <a:t>演</a:t>
            </a:r>
            <a:r>
              <a:rPr sz="3200" b="1" dirty="0">
                <a:solidFill>
                  <a:srgbClr val="AA454A"/>
                </a:solidFill>
                <a:latin typeface="微软雅黑" panose="020B0503020204020204" charset="-122"/>
                <a:cs typeface="微软雅黑" panose="020B0503020204020204" charset="-122"/>
              </a:rPr>
              <a:t>进和</a:t>
            </a:r>
            <a:r>
              <a:rPr sz="3200" b="1" spc="-15" dirty="0">
                <a:solidFill>
                  <a:srgbClr val="AA454A"/>
                </a:solidFill>
                <a:latin typeface="微软雅黑" panose="020B0503020204020204" charset="-122"/>
                <a:cs typeface="微软雅黑" panose="020B0503020204020204" charset="-122"/>
              </a:rPr>
              <a:t>更</a:t>
            </a:r>
            <a:r>
              <a:rPr sz="3200" b="1" dirty="0">
                <a:solidFill>
                  <a:srgbClr val="AA454A"/>
                </a:solidFill>
                <a:latin typeface="微软雅黑" panose="020B0503020204020204" charset="-122"/>
                <a:cs typeface="微软雅黑" panose="020B0503020204020204" charset="-122"/>
              </a:rPr>
              <a:t>替</a:t>
            </a:r>
            <a:endParaRPr sz="3200">
              <a:latin typeface="微软雅黑" panose="020B0503020204020204" charset="-122"/>
              <a:cs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94536" y="1287018"/>
            <a:ext cx="8470900" cy="224790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（二）</a:t>
            </a:r>
            <a:r>
              <a:rPr lang="zh-CN" sz="3200" b="1" dirty="0">
                <a:solidFill>
                  <a:srgbClr val="AA454A"/>
                </a:solidFill>
                <a:latin typeface="微软雅黑" panose="020B0503020204020204" charset="-122"/>
                <a:cs typeface="微软雅黑" panose="020B0503020204020204" charset="-122"/>
              </a:rPr>
              <a:t>万物商品化：</a:t>
            </a:r>
            <a:r>
              <a:rPr sz="3200" b="1" dirty="0">
                <a:solidFill>
                  <a:srgbClr val="AA454A"/>
                </a:solidFill>
                <a:latin typeface="微软雅黑" panose="020B0503020204020204" charset="-122"/>
                <a:cs typeface="微软雅黑" panose="020B0503020204020204" charset="-122"/>
              </a:rPr>
              <a:t>资本主义生产关</a:t>
            </a:r>
            <a:r>
              <a:rPr sz="3200" b="1" spc="-15" dirty="0">
                <a:solidFill>
                  <a:srgbClr val="AA454A"/>
                </a:solidFill>
                <a:latin typeface="微软雅黑" panose="020B0503020204020204" charset="-122"/>
                <a:cs typeface="微软雅黑" panose="020B0503020204020204" charset="-122"/>
              </a:rPr>
              <a:t>系</a:t>
            </a:r>
            <a:r>
              <a:rPr sz="3200" b="1" dirty="0">
                <a:solidFill>
                  <a:srgbClr val="AA454A"/>
                </a:solidFill>
                <a:latin typeface="微软雅黑" panose="020B0503020204020204" charset="-122"/>
                <a:cs typeface="微软雅黑" panose="020B0503020204020204" charset="-122"/>
              </a:rPr>
              <a:t>的产生</a:t>
            </a:r>
            <a:endParaRPr sz="3200">
              <a:latin typeface="微软雅黑" panose="020B0503020204020204" charset="-122"/>
              <a:cs typeface="微软雅黑" panose="020B0503020204020204" charset="-122"/>
            </a:endParaRPr>
          </a:p>
          <a:p>
            <a:pPr marL="516255" marR="5080" indent="713105">
              <a:lnSpc>
                <a:spcPct val="120000"/>
              </a:lnSpc>
              <a:spcBef>
                <a:spcPts val="1495"/>
              </a:spcBef>
            </a:pPr>
            <a:r>
              <a:rPr sz="2800" spc="-5" dirty="0">
                <a:latin typeface="微软雅黑" panose="020B0503020204020204" charset="-122"/>
                <a:cs typeface="微软雅黑" panose="020B0503020204020204" charset="-122"/>
              </a:rPr>
              <a:t>资本主义生产关系的萌芽，最早于14世纪</a:t>
            </a:r>
            <a:r>
              <a:rPr sz="2800" spc="-10" dirty="0">
                <a:latin typeface="微软雅黑" panose="020B0503020204020204" charset="-122"/>
                <a:cs typeface="微软雅黑" panose="020B0503020204020204" charset="-122"/>
              </a:rPr>
              <a:t>末</a:t>
            </a:r>
            <a:r>
              <a:rPr sz="2800" spc="-5" dirty="0">
                <a:latin typeface="微软雅黑" panose="020B0503020204020204" charset="-122"/>
                <a:cs typeface="微软雅黑" panose="020B0503020204020204" charset="-122"/>
              </a:rPr>
              <a:t>15 </a:t>
            </a:r>
            <a:r>
              <a:rPr sz="2800" spc="-10" dirty="0">
                <a:latin typeface="微软雅黑" panose="020B0503020204020204" charset="-122"/>
                <a:cs typeface="微软雅黑" panose="020B0503020204020204" charset="-122"/>
              </a:rPr>
              <a:t>世纪初，在地中海沿岸的威尼斯、</a:t>
            </a:r>
            <a:r>
              <a:rPr sz="2800" dirty="0">
                <a:latin typeface="微软雅黑" panose="020B0503020204020204" charset="-122"/>
                <a:cs typeface="微软雅黑" panose="020B0503020204020204" charset="-122"/>
              </a:rPr>
              <a:t>佛</a:t>
            </a:r>
            <a:r>
              <a:rPr sz="2800" spc="-10" dirty="0">
                <a:latin typeface="微软雅黑" panose="020B0503020204020204" charset="-122"/>
                <a:cs typeface="微软雅黑" panose="020B0503020204020204" charset="-122"/>
              </a:rPr>
              <a:t>罗伦</a:t>
            </a:r>
            <a:r>
              <a:rPr sz="2800" dirty="0">
                <a:latin typeface="微软雅黑" panose="020B0503020204020204" charset="-122"/>
                <a:cs typeface="微软雅黑" panose="020B0503020204020204" charset="-122"/>
              </a:rPr>
              <a:t>萨</a:t>
            </a:r>
            <a:r>
              <a:rPr sz="2800" spc="-10" dirty="0">
                <a:latin typeface="微软雅黑" panose="020B0503020204020204" charset="-122"/>
                <a:cs typeface="微软雅黑" panose="020B0503020204020204" charset="-122"/>
              </a:rPr>
              <a:t>和西北 </a:t>
            </a:r>
            <a:r>
              <a:rPr sz="2800" spc="-5" dirty="0">
                <a:latin typeface="微软雅黑" panose="020B0503020204020204" charset="-122"/>
                <a:cs typeface="微软雅黑" panose="020B0503020204020204" charset="-122"/>
              </a:rPr>
              <a:t>欧的尼德兰等地出现。</a:t>
            </a:r>
            <a:endParaRPr sz="28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614680" y="62865"/>
            <a:ext cx="55746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一、资本主义经济制度</a:t>
            </a:r>
            <a:r>
              <a:rPr sz="3200" spc="-15" dirty="0">
                <a:solidFill>
                  <a:srgbClr val="FFFFFF"/>
                </a:solidFill>
              </a:rPr>
              <a:t>的</a:t>
            </a:r>
            <a:r>
              <a:rPr sz="3200" dirty="0">
                <a:solidFill>
                  <a:srgbClr val="FFFFFF"/>
                </a:solidFill>
              </a:rPr>
              <a:t>产生</a:t>
            </a:r>
            <a:endParaRPr sz="3200"/>
          </a:p>
        </p:txBody>
      </p:sp>
      <p:sp>
        <p:nvSpPr>
          <p:cNvPr id="7" name="object 7"/>
          <p:cNvSpPr txBox="1"/>
          <p:nvPr/>
        </p:nvSpPr>
        <p:spPr>
          <a:xfrm>
            <a:off x="5449061" y="3717797"/>
            <a:ext cx="4187190" cy="513080"/>
          </a:xfrm>
          <a:prstGeom prst="rect">
            <a:avLst/>
          </a:prstGeom>
          <a:ln w="16763">
            <a:solidFill>
              <a:srgbClr val="FF0000"/>
            </a:solidFill>
          </a:ln>
        </p:spPr>
        <p:txBody>
          <a:bodyPr vert="horz" wrap="square" lIns="0" tIns="57150" rIns="0" bIns="0" rtlCol="0">
            <a:spAutoFit/>
          </a:bodyPr>
          <a:lstStyle/>
          <a:p>
            <a:pPr marL="90805">
              <a:lnSpc>
                <a:spcPct val="100000"/>
              </a:lnSpc>
              <a:spcBef>
                <a:spcPts val="450"/>
              </a:spcBef>
            </a:pPr>
            <a:r>
              <a:rPr sz="2800" b="1" spc="15" dirty="0">
                <a:latin typeface="Microsoft JhengHei" panose="020B0604030504040204" charset="-120"/>
                <a:cs typeface="Microsoft JhengHei" panose="020B0604030504040204" charset="-120"/>
              </a:rPr>
              <a:t>从</a:t>
            </a:r>
            <a:r>
              <a:rPr sz="2800" b="1" dirty="0">
                <a:latin typeface="Microsoft JhengHei" panose="020B0604030504040204" charset="-120"/>
                <a:cs typeface="Microsoft JhengHei" panose="020B0604030504040204" charset="-120"/>
              </a:rPr>
              <a:t>小商品</a:t>
            </a:r>
            <a:r>
              <a:rPr sz="2800" b="1" spc="15" dirty="0">
                <a:latin typeface="Microsoft JhengHei" panose="020B0604030504040204" charset="-120"/>
                <a:cs typeface="Microsoft JhengHei" panose="020B0604030504040204" charset="-120"/>
              </a:rPr>
              <a:t>经</a:t>
            </a:r>
            <a:r>
              <a:rPr sz="2800" b="1" dirty="0">
                <a:latin typeface="Microsoft JhengHei" panose="020B0604030504040204" charset="-120"/>
                <a:cs typeface="Microsoft JhengHei" panose="020B0604030504040204" charset="-120"/>
              </a:rPr>
              <a:t>济分</a:t>
            </a:r>
            <a:r>
              <a:rPr sz="2800" b="1" spc="30" dirty="0">
                <a:latin typeface="Microsoft JhengHei" panose="020B0604030504040204" charset="-120"/>
                <a:cs typeface="Microsoft JhengHei" panose="020B0604030504040204" charset="-120"/>
              </a:rPr>
              <a:t>化</a:t>
            </a:r>
            <a:r>
              <a:rPr sz="2800" b="1" spc="15" dirty="0">
                <a:latin typeface="Microsoft JhengHei" panose="020B0604030504040204" charset="-120"/>
                <a:cs typeface="Microsoft JhengHei" panose="020B0604030504040204" charset="-120"/>
              </a:rPr>
              <a:t>出来</a:t>
            </a:r>
            <a:endParaRPr sz="2800">
              <a:latin typeface="Microsoft JhengHei" panose="020B0604030504040204" charset="-120"/>
              <a:cs typeface="Microsoft JhengHei" panose="020B0604030504040204" charset="-120"/>
            </a:endParaRPr>
          </a:p>
        </p:txBody>
      </p:sp>
      <p:sp>
        <p:nvSpPr>
          <p:cNvPr id="8" name="object 8"/>
          <p:cNvSpPr txBox="1"/>
          <p:nvPr/>
        </p:nvSpPr>
        <p:spPr>
          <a:xfrm>
            <a:off x="5449061" y="5157978"/>
            <a:ext cx="4187190" cy="462280"/>
          </a:xfrm>
          <a:prstGeom prst="rect">
            <a:avLst/>
          </a:prstGeom>
          <a:ln w="16763">
            <a:solidFill>
              <a:srgbClr val="FF0000"/>
            </a:solidFill>
          </a:ln>
        </p:spPr>
        <p:txBody>
          <a:bodyPr vert="horz" wrap="square" lIns="0" tIns="55244" rIns="0" bIns="0" rtlCol="0">
            <a:spAutoFit/>
          </a:bodyPr>
          <a:lstStyle/>
          <a:p>
            <a:pPr marL="90805">
              <a:lnSpc>
                <a:spcPct val="100000"/>
              </a:lnSpc>
              <a:spcBef>
                <a:spcPts val="435"/>
              </a:spcBef>
            </a:pPr>
            <a:r>
              <a:rPr sz="2400" b="1" spc="10" dirty="0">
                <a:latin typeface="Microsoft JhengHei" panose="020B0604030504040204" charset="-120"/>
                <a:cs typeface="Microsoft JhengHei" panose="020B0604030504040204" charset="-120"/>
              </a:rPr>
              <a:t>从商人和高</a:t>
            </a:r>
            <a:r>
              <a:rPr sz="2400" b="1" spc="15" dirty="0">
                <a:latin typeface="Microsoft JhengHei" panose="020B0604030504040204" charset="-120"/>
                <a:cs typeface="Microsoft JhengHei" panose="020B0604030504040204" charset="-120"/>
              </a:rPr>
              <a:t>利</a:t>
            </a:r>
            <a:r>
              <a:rPr sz="2400" b="1" spc="10" dirty="0">
                <a:latin typeface="Microsoft JhengHei" panose="020B0604030504040204" charset="-120"/>
                <a:cs typeface="Microsoft JhengHei" panose="020B0604030504040204" charset="-120"/>
              </a:rPr>
              <a:t>贷者转化而来</a:t>
            </a:r>
            <a:endParaRPr sz="2400">
              <a:latin typeface="Microsoft JhengHei" panose="020B0604030504040204" charset="-120"/>
              <a:cs typeface="Microsoft JhengHei" panose="020B0604030504040204" charset="-120"/>
            </a:endParaRPr>
          </a:p>
        </p:txBody>
      </p:sp>
      <p:sp>
        <p:nvSpPr>
          <p:cNvPr id="9" name="object 9"/>
          <p:cNvSpPr/>
          <p:nvPr/>
        </p:nvSpPr>
        <p:spPr>
          <a:xfrm>
            <a:off x="2352294" y="4220717"/>
            <a:ext cx="1056640" cy="1079500"/>
          </a:xfrm>
          <a:custGeom>
            <a:avLst/>
            <a:gdLst/>
            <a:ahLst/>
            <a:cxnLst/>
            <a:rect l="l" t="t" r="r" b="b"/>
            <a:pathLst>
              <a:path w="1056639" h="1079500">
                <a:moveTo>
                  <a:pt x="0" y="1078991"/>
                </a:moveTo>
                <a:lnTo>
                  <a:pt x="1056132" y="1078991"/>
                </a:lnTo>
                <a:lnTo>
                  <a:pt x="1056132" y="0"/>
                </a:lnTo>
                <a:lnTo>
                  <a:pt x="0" y="0"/>
                </a:lnTo>
                <a:lnTo>
                  <a:pt x="0" y="1078991"/>
                </a:lnTo>
                <a:close/>
              </a:path>
            </a:pathLst>
          </a:custGeom>
          <a:ln w="16764">
            <a:solidFill>
              <a:srgbClr val="FF0000"/>
            </a:solidFill>
          </a:ln>
        </p:spPr>
        <p:txBody>
          <a:bodyPr wrap="square" lIns="0" tIns="0" rIns="0" bIns="0" rtlCol="0"/>
          <a:lstStyle/>
          <a:p/>
        </p:txBody>
      </p:sp>
      <p:sp>
        <p:nvSpPr>
          <p:cNvPr id="10" name="object 10"/>
          <p:cNvSpPr txBox="1"/>
          <p:nvPr/>
        </p:nvSpPr>
        <p:spPr>
          <a:xfrm>
            <a:off x="2352294" y="4230623"/>
            <a:ext cx="1056640" cy="1069340"/>
          </a:xfrm>
          <a:prstGeom prst="rect">
            <a:avLst/>
          </a:prstGeom>
          <a:ln w="16764">
            <a:solidFill>
              <a:srgbClr val="FF0000"/>
            </a:solidFill>
          </a:ln>
        </p:spPr>
        <p:txBody>
          <a:bodyPr vert="horz" wrap="square" lIns="0" tIns="29844" rIns="0" bIns="0" rtlCol="0">
            <a:spAutoFit/>
          </a:bodyPr>
          <a:lstStyle/>
          <a:p>
            <a:pPr marL="90805" marR="140335">
              <a:lnSpc>
                <a:spcPct val="100000"/>
              </a:lnSpc>
              <a:spcBef>
                <a:spcPts val="235"/>
              </a:spcBef>
            </a:pPr>
            <a:r>
              <a:rPr sz="3200" b="1" spc="10" dirty="0">
                <a:latin typeface="Microsoft JhengHei" panose="020B0604030504040204" charset="-120"/>
                <a:cs typeface="Microsoft JhengHei" panose="020B0604030504040204" charset="-120"/>
              </a:rPr>
              <a:t>主要 途径</a:t>
            </a:r>
            <a:endParaRPr sz="3200">
              <a:latin typeface="Microsoft JhengHei" panose="020B0604030504040204" charset="-120"/>
              <a:cs typeface="Microsoft JhengHei" panose="020B0604030504040204" charset="-120"/>
            </a:endParaRPr>
          </a:p>
        </p:txBody>
      </p:sp>
      <p:sp>
        <p:nvSpPr>
          <p:cNvPr id="11" name="object 11"/>
          <p:cNvSpPr/>
          <p:nvPr/>
        </p:nvSpPr>
        <p:spPr>
          <a:xfrm>
            <a:off x="3408426" y="4005834"/>
            <a:ext cx="2018030" cy="1419225"/>
          </a:xfrm>
          <a:custGeom>
            <a:avLst/>
            <a:gdLst/>
            <a:ahLst/>
            <a:cxnLst/>
            <a:rect l="l" t="t" r="r" b="b"/>
            <a:pathLst>
              <a:path w="2018029" h="1419225">
                <a:moveTo>
                  <a:pt x="2017776" y="1418844"/>
                </a:moveTo>
                <a:lnTo>
                  <a:pt x="1935037" y="1418833"/>
                </a:lnTo>
                <a:lnTo>
                  <a:pt x="1854139" y="1418803"/>
                </a:lnTo>
                <a:lnTo>
                  <a:pt x="1775342" y="1418753"/>
                </a:lnTo>
                <a:lnTo>
                  <a:pt x="1698906" y="1418684"/>
                </a:lnTo>
                <a:lnTo>
                  <a:pt x="1625090" y="1418597"/>
                </a:lnTo>
                <a:lnTo>
                  <a:pt x="1554153" y="1418494"/>
                </a:lnTo>
                <a:lnTo>
                  <a:pt x="1486356" y="1418374"/>
                </a:lnTo>
                <a:lnTo>
                  <a:pt x="1421959" y="1418238"/>
                </a:lnTo>
                <a:lnTo>
                  <a:pt x="1361220" y="1418087"/>
                </a:lnTo>
                <a:lnTo>
                  <a:pt x="1304401" y="1417923"/>
                </a:lnTo>
                <a:lnTo>
                  <a:pt x="1251760" y="1417745"/>
                </a:lnTo>
                <a:lnTo>
                  <a:pt x="1203557" y="1417554"/>
                </a:lnTo>
                <a:lnTo>
                  <a:pt x="1160053" y="1417352"/>
                </a:lnTo>
                <a:lnTo>
                  <a:pt x="1121506" y="1417138"/>
                </a:lnTo>
                <a:lnTo>
                  <a:pt x="1060326" y="1416681"/>
                </a:lnTo>
                <a:lnTo>
                  <a:pt x="1022093" y="1416189"/>
                </a:lnTo>
                <a:lnTo>
                  <a:pt x="1008888" y="1415669"/>
                </a:lnTo>
                <a:lnTo>
                  <a:pt x="1008888" y="712597"/>
                </a:lnTo>
                <a:lnTo>
                  <a:pt x="1005543" y="712333"/>
                </a:lnTo>
                <a:lnTo>
                  <a:pt x="957449" y="711584"/>
                </a:lnTo>
                <a:lnTo>
                  <a:pt x="896269" y="711127"/>
                </a:lnTo>
                <a:lnTo>
                  <a:pt x="857722" y="710913"/>
                </a:lnTo>
                <a:lnTo>
                  <a:pt x="814218" y="710711"/>
                </a:lnTo>
                <a:lnTo>
                  <a:pt x="766015" y="710520"/>
                </a:lnTo>
                <a:lnTo>
                  <a:pt x="713374" y="710342"/>
                </a:lnTo>
                <a:lnTo>
                  <a:pt x="656555" y="710178"/>
                </a:lnTo>
                <a:lnTo>
                  <a:pt x="595816" y="710027"/>
                </a:lnTo>
                <a:lnTo>
                  <a:pt x="531419" y="709891"/>
                </a:lnTo>
                <a:lnTo>
                  <a:pt x="463622" y="709771"/>
                </a:lnTo>
                <a:lnTo>
                  <a:pt x="392685" y="709668"/>
                </a:lnTo>
                <a:lnTo>
                  <a:pt x="318869" y="709581"/>
                </a:lnTo>
                <a:lnTo>
                  <a:pt x="242433" y="709512"/>
                </a:lnTo>
                <a:lnTo>
                  <a:pt x="163636" y="709462"/>
                </a:lnTo>
                <a:lnTo>
                  <a:pt x="82738" y="709432"/>
                </a:lnTo>
                <a:lnTo>
                  <a:pt x="0" y="709422"/>
                </a:lnTo>
                <a:lnTo>
                  <a:pt x="82738" y="709411"/>
                </a:lnTo>
                <a:lnTo>
                  <a:pt x="163636" y="709381"/>
                </a:lnTo>
                <a:lnTo>
                  <a:pt x="242433" y="709331"/>
                </a:lnTo>
                <a:lnTo>
                  <a:pt x="318869" y="709262"/>
                </a:lnTo>
                <a:lnTo>
                  <a:pt x="392685" y="709175"/>
                </a:lnTo>
                <a:lnTo>
                  <a:pt x="463622" y="709072"/>
                </a:lnTo>
                <a:lnTo>
                  <a:pt x="531419" y="708952"/>
                </a:lnTo>
                <a:lnTo>
                  <a:pt x="595816" y="708816"/>
                </a:lnTo>
                <a:lnTo>
                  <a:pt x="656555" y="708665"/>
                </a:lnTo>
                <a:lnTo>
                  <a:pt x="713374" y="708501"/>
                </a:lnTo>
                <a:lnTo>
                  <a:pt x="766015" y="708323"/>
                </a:lnTo>
                <a:lnTo>
                  <a:pt x="814218" y="708132"/>
                </a:lnTo>
                <a:lnTo>
                  <a:pt x="857722" y="707930"/>
                </a:lnTo>
                <a:lnTo>
                  <a:pt x="896269" y="707716"/>
                </a:lnTo>
                <a:lnTo>
                  <a:pt x="957449" y="707259"/>
                </a:lnTo>
                <a:lnTo>
                  <a:pt x="995682" y="706767"/>
                </a:lnTo>
                <a:lnTo>
                  <a:pt x="1008888" y="706247"/>
                </a:lnTo>
                <a:lnTo>
                  <a:pt x="1008888" y="3175"/>
                </a:lnTo>
                <a:lnTo>
                  <a:pt x="1012232" y="2911"/>
                </a:lnTo>
                <a:lnTo>
                  <a:pt x="1060326" y="2162"/>
                </a:lnTo>
                <a:lnTo>
                  <a:pt x="1121506" y="1705"/>
                </a:lnTo>
                <a:lnTo>
                  <a:pt x="1160053" y="1491"/>
                </a:lnTo>
                <a:lnTo>
                  <a:pt x="1203557" y="1289"/>
                </a:lnTo>
                <a:lnTo>
                  <a:pt x="1251760" y="1098"/>
                </a:lnTo>
                <a:lnTo>
                  <a:pt x="1304401" y="920"/>
                </a:lnTo>
                <a:lnTo>
                  <a:pt x="1361220" y="756"/>
                </a:lnTo>
                <a:lnTo>
                  <a:pt x="1421959" y="605"/>
                </a:lnTo>
                <a:lnTo>
                  <a:pt x="1486356" y="469"/>
                </a:lnTo>
                <a:lnTo>
                  <a:pt x="1554153" y="349"/>
                </a:lnTo>
                <a:lnTo>
                  <a:pt x="1625090" y="246"/>
                </a:lnTo>
                <a:lnTo>
                  <a:pt x="1698906" y="159"/>
                </a:lnTo>
                <a:lnTo>
                  <a:pt x="1775342" y="90"/>
                </a:lnTo>
                <a:lnTo>
                  <a:pt x="1854139" y="40"/>
                </a:lnTo>
                <a:lnTo>
                  <a:pt x="1935037" y="10"/>
                </a:lnTo>
                <a:lnTo>
                  <a:pt x="2017776" y="0"/>
                </a:lnTo>
              </a:path>
            </a:pathLst>
          </a:custGeom>
          <a:ln w="16764">
            <a:solidFill>
              <a:srgbClr val="FF0000"/>
            </a:solidFill>
          </a:ln>
        </p:spPr>
        <p:txBody>
          <a:bodyPr wrap="square" lIns="0" tIns="0" rIns="0" bIns="0" rtlCol="0"/>
          <a:lstStyle/>
          <a:p/>
        </p:txBody>
      </p:sp>
      <p:sp>
        <p:nvSpPr>
          <p:cNvPr id="12" name="object 12"/>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3" name="object 13"/>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062329" y="926414"/>
            <a:ext cx="9196705" cy="224917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（三）</a:t>
            </a:r>
            <a:r>
              <a:rPr lang="zh-CN" sz="3200" b="1" dirty="0">
                <a:solidFill>
                  <a:srgbClr val="AA454A"/>
                </a:solidFill>
                <a:latin typeface="微软雅黑" panose="020B0503020204020204" charset="-122"/>
                <a:cs typeface="微软雅黑" panose="020B0503020204020204" charset="-122"/>
              </a:rPr>
              <a:t>发展：世界市场形成</a:t>
            </a:r>
            <a:endParaRPr sz="3200">
              <a:latin typeface="微软雅黑" panose="020B0503020204020204" charset="-122"/>
              <a:cs typeface="微软雅黑" panose="020B0503020204020204" charset="-122"/>
            </a:endParaRPr>
          </a:p>
          <a:p>
            <a:pPr marL="300355">
              <a:lnSpc>
                <a:spcPct val="100000"/>
              </a:lnSpc>
              <a:spcBef>
                <a:spcPts val="2170"/>
              </a:spcBef>
            </a:pPr>
            <a:r>
              <a:rPr sz="2800" spc="-10" dirty="0">
                <a:latin typeface="微软雅黑" panose="020B0503020204020204" charset="-122"/>
                <a:cs typeface="微软雅黑" panose="020B0503020204020204" charset="-122"/>
              </a:rPr>
              <a:t>资本主义经济制度的确立需要两个</a:t>
            </a:r>
            <a:r>
              <a:rPr sz="2800" dirty="0">
                <a:latin typeface="微软雅黑" panose="020B0503020204020204" charset="-122"/>
                <a:cs typeface="微软雅黑" panose="020B0503020204020204" charset="-122"/>
              </a:rPr>
              <a:t>基</a:t>
            </a:r>
            <a:r>
              <a:rPr sz="2800" spc="-10" dirty="0">
                <a:latin typeface="微软雅黑" panose="020B0503020204020204" charset="-122"/>
                <a:cs typeface="微软雅黑" panose="020B0503020204020204" charset="-122"/>
              </a:rPr>
              <a:t>本条</a:t>
            </a:r>
            <a:r>
              <a:rPr sz="2800" dirty="0">
                <a:latin typeface="微软雅黑" panose="020B0503020204020204" charset="-122"/>
                <a:cs typeface="微软雅黑" panose="020B0503020204020204" charset="-122"/>
              </a:rPr>
              <a:t>件</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300355" marR="5080">
              <a:lnSpc>
                <a:spcPct val="120000"/>
              </a:lnSpc>
              <a:spcBef>
                <a:spcPts val="5"/>
              </a:spcBef>
            </a:pPr>
            <a:r>
              <a:rPr sz="2800" spc="-5" dirty="0">
                <a:latin typeface="微软雅黑" panose="020B0503020204020204" charset="-122"/>
                <a:cs typeface="微软雅黑" panose="020B0503020204020204" charset="-122"/>
              </a:rPr>
              <a:t>一是大量的有人身自由但丧失了一</a:t>
            </a:r>
            <a:r>
              <a:rPr sz="2800" dirty="0">
                <a:latin typeface="微软雅黑" panose="020B0503020204020204" charset="-122"/>
                <a:cs typeface="微软雅黑" panose="020B0503020204020204" charset="-122"/>
              </a:rPr>
              <a:t>切</a:t>
            </a:r>
            <a:r>
              <a:rPr sz="2800" spc="-5" dirty="0">
                <a:latin typeface="微软雅黑" panose="020B0503020204020204" charset="-122"/>
                <a:cs typeface="微软雅黑" panose="020B0503020204020204" charset="-122"/>
              </a:rPr>
              <a:t>生产</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料</a:t>
            </a:r>
            <a:r>
              <a:rPr sz="2800" spc="5" dirty="0">
                <a:latin typeface="微软雅黑" panose="020B0503020204020204" charset="-122"/>
                <a:cs typeface="微软雅黑" panose="020B0503020204020204" charset="-122"/>
              </a:rPr>
              <a:t>的</a:t>
            </a:r>
            <a:r>
              <a:rPr sz="2800" b="1" spc="5" dirty="0">
                <a:latin typeface="微软雅黑" panose="020B0503020204020204" charset="-122"/>
                <a:cs typeface="微软雅黑" panose="020B0503020204020204" charset="-122"/>
              </a:rPr>
              <a:t>无</a:t>
            </a:r>
            <a:r>
              <a:rPr sz="2800" b="1" spc="-5" dirty="0">
                <a:latin typeface="微软雅黑" panose="020B0503020204020204" charset="-122"/>
                <a:cs typeface="微软雅黑" panose="020B0503020204020204" charset="-122"/>
              </a:rPr>
              <a:t>产者</a:t>
            </a:r>
            <a:r>
              <a:rPr sz="2800" spc="-5" dirty="0">
                <a:latin typeface="微软雅黑" panose="020B0503020204020204" charset="-122"/>
                <a:cs typeface="微软雅黑" panose="020B0503020204020204" charset="-122"/>
              </a:rPr>
              <a:t>； 二是少数人手里集中了大量的生产</a:t>
            </a:r>
            <a:r>
              <a:rPr sz="2800" dirty="0">
                <a:latin typeface="微软雅黑" panose="020B0503020204020204" charset="-122"/>
                <a:cs typeface="微软雅黑" panose="020B0503020204020204" charset="-122"/>
              </a:rPr>
              <a:t>所</a:t>
            </a:r>
            <a:r>
              <a:rPr sz="2800" spc="-5" dirty="0">
                <a:latin typeface="微软雅黑" panose="020B0503020204020204" charset="-122"/>
                <a:cs typeface="微软雅黑" panose="020B0503020204020204" charset="-122"/>
              </a:rPr>
              <a:t>需</a:t>
            </a:r>
            <a:r>
              <a:rPr sz="2800" spc="5" dirty="0">
                <a:latin typeface="微软雅黑" panose="020B0503020204020204" charset="-122"/>
                <a:cs typeface="微软雅黑" panose="020B0503020204020204" charset="-122"/>
              </a:rPr>
              <a:t>的</a:t>
            </a:r>
            <a:r>
              <a:rPr sz="2800" b="1" dirty="0">
                <a:latin typeface="微软雅黑" panose="020B0503020204020204" charset="-122"/>
                <a:cs typeface="微软雅黑" panose="020B0503020204020204" charset="-122"/>
              </a:rPr>
              <a:t>货</a:t>
            </a:r>
            <a:r>
              <a:rPr sz="2800" b="1" spc="-5" dirty="0">
                <a:latin typeface="微软雅黑" panose="020B0503020204020204" charset="-122"/>
                <a:cs typeface="微软雅黑" panose="020B0503020204020204" charset="-122"/>
              </a:rPr>
              <a:t>币财</a:t>
            </a:r>
            <a:r>
              <a:rPr sz="2800" b="1" spc="10" dirty="0">
                <a:latin typeface="微软雅黑" panose="020B0503020204020204" charset="-122"/>
                <a:cs typeface="微软雅黑" panose="020B0503020204020204" charset="-122"/>
              </a:rPr>
              <a:t>富</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6" name="object 6"/>
          <p:cNvSpPr txBox="1">
            <a:spLocks noGrp="1"/>
          </p:cNvSpPr>
          <p:nvPr>
            <p:ph type="title"/>
          </p:nvPr>
        </p:nvSpPr>
        <p:spPr>
          <a:xfrm>
            <a:off x="614680" y="62865"/>
            <a:ext cx="590804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一、资本主义经济制度</a:t>
            </a:r>
            <a:r>
              <a:rPr sz="3200" spc="-15" dirty="0">
                <a:solidFill>
                  <a:srgbClr val="FFFFFF"/>
                </a:solidFill>
              </a:rPr>
              <a:t>的</a:t>
            </a:r>
            <a:r>
              <a:rPr sz="3200" dirty="0">
                <a:solidFill>
                  <a:srgbClr val="FFFFFF"/>
                </a:solidFill>
              </a:rPr>
              <a:t>产生</a:t>
            </a:r>
            <a:endParaRPr sz="3200"/>
          </a:p>
        </p:txBody>
      </p:sp>
      <p:sp>
        <p:nvSpPr>
          <p:cNvPr id="7" name="object 7"/>
          <p:cNvSpPr txBox="1"/>
          <p:nvPr/>
        </p:nvSpPr>
        <p:spPr>
          <a:xfrm>
            <a:off x="5408930" y="3448685"/>
            <a:ext cx="4610735" cy="487045"/>
          </a:xfrm>
          <a:prstGeom prst="rect">
            <a:avLst/>
          </a:prstGeom>
          <a:ln w="16763">
            <a:solidFill>
              <a:srgbClr val="FF0000"/>
            </a:solidFill>
          </a:ln>
        </p:spPr>
        <p:txBody>
          <a:bodyPr vert="horz" wrap="square" lIns="0" tIns="56515" rIns="0" bIns="0" rtlCol="0">
            <a:spAutoFit/>
          </a:bodyPr>
          <a:lstStyle/>
          <a:p>
            <a:pPr marL="101600" marR="168910">
              <a:lnSpc>
                <a:spcPct val="100000"/>
              </a:lnSpc>
              <a:spcBef>
                <a:spcPts val="445"/>
              </a:spcBef>
            </a:pPr>
            <a:r>
              <a:rPr sz="2800" b="1" spc="10" dirty="0">
                <a:latin typeface="Microsoft JhengHei" panose="020B0604030504040204" charset="-120"/>
                <a:cs typeface="Microsoft JhengHei" panose="020B0604030504040204" charset="-120"/>
              </a:rPr>
              <a:t>用</a:t>
            </a:r>
            <a:r>
              <a:rPr sz="2800" b="1" dirty="0">
                <a:latin typeface="Microsoft JhengHei" panose="020B0604030504040204" charset="-120"/>
                <a:cs typeface="Microsoft JhengHei" panose="020B0604030504040204" charset="-120"/>
              </a:rPr>
              <a:t>暴力手</a:t>
            </a:r>
            <a:r>
              <a:rPr sz="2800" b="1" spc="10" dirty="0">
                <a:latin typeface="Microsoft JhengHei" panose="020B0604030504040204" charset="-120"/>
                <a:cs typeface="Microsoft JhengHei" panose="020B0604030504040204" charset="-120"/>
              </a:rPr>
              <a:t>段</a:t>
            </a:r>
            <a:r>
              <a:rPr sz="2800" b="1" dirty="0">
                <a:latin typeface="Microsoft JhengHei" panose="020B0604030504040204" charset="-120"/>
                <a:cs typeface="Microsoft JhengHei" panose="020B0604030504040204" charset="-120"/>
              </a:rPr>
              <a:t>掠夺农</a:t>
            </a:r>
            <a:r>
              <a:rPr sz="2800" b="1" spc="10" dirty="0">
                <a:latin typeface="Microsoft JhengHei" panose="020B0604030504040204" charset="-120"/>
                <a:cs typeface="Microsoft JhengHei" panose="020B0604030504040204" charset="-120"/>
              </a:rPr>
              <a:t>民</a:t>
            </a:r>
            <a:r>
              <a:rPr sz="2800" b="1" spc="-5" dirty="0">
                <a:latin typeface="Microsoft JhengHei" panose="020B0604030504040204" charset="-120"/>
                <a:cs typeface="Microsoft JhengHei" panose="020B0604030504040204" charset="-120"/>
              </a:rPr>
              <a:t>的</a:t>
            </a:r>
            <a:r>
              <a:rPr sz="2800" b="1" spc="15" dirty="0">
                <a:latin typeface="Microsoft JhengHei" panose="020B0604030504040204" charset="-120"/>
                <a:cs typeface="Microsoft JhengHei" panose="020B0604030504040204" charset="-120"/>
              </a:rPr>
              <a:t>土地</a:t>
            </a:r>
            <a:endParaRPr sz="2800">
              <a:latin typeface="Microsoft JhengHei" panose="020B0604030504040204" charset="-120"/>
              <a:cs typeface="Microsoft JhengHei" panose="020B0604030504040204" charset="-120"/>
            </a:endParaRPr>
          </a:p>
        </p:txBody>
      </p:sp>
      <p:sp>
        <p:nvSpPr>
          <p:cNvPr id="9" name="object 9"/>
          <p:cNvSpPr txBox="1"/>
          <p:nvPr/>
        </p:nvSpPr>
        <p:spPr>
          <a:xfrm>
            <a:off x="5458460" y="4845685"/>
            <a:ext cx="4511040" cy="487680"/>
          </a:xfrm>
          <a:prstGeom prst="rect">
            <a:avLst/>
          </a:prstGeom>
          <a:ln w="16763">
            <a:solidFill>
              <a:srgbClr val="FF0000"/>
            </a:solidFill>
          </a:ln>
        </p:spPr>
        <p:txBody>
          <a:bodyPr vert="horz" wrap="square" lIns="0" tIns="57150" rIns="0" bIns="0" rtlCol="0">
            <a:spAutoFit/>
          </a:bodyPr>
          <a:lstStyle/>
          <a:p>
            <a:pPr marL="80645" marR="187325">
              <a:lnSpc>
                <a:spcPct val="100000"/>
              </a:lnSpc>
              <a:spcBef>
                <a:spcPts val="450"/>
              </a:spcBef>
            </a:pPr>
            <a:r>
              <a:rPr sz="2800" b="1" spc="5" dirty="0">
                <a:latin typeface="Microsoft JhengHei" panose="020B0604030504040204" charset="-120"/>
                <a:cs typeface="Microsoft JhengHei" panose="020B0604030504040204" charset="-120"/>
                <a:sym typeface="+mn-ea"/>
              </a:rPr>
              <a:t>利用国</a:t>
            </a:r>
            <a:r>
              <a:rPr sz="2800" b="1" dirty="0">
                <a:latin typeface="Microsoft JhengHei" panose="020B0604030504040204" charset="-120"/>
                <a:cs typeface="Microsoft JhengHei" panose="020B0604030504040204" charset="-120"/>
                <a:sym typeface="+mn-ea"/>
              </a:rPr>
              <a:t>家政权</a:t>
            </a:r>
            <a:r>
              <a:rPr sz="2800" b="1" spc="5" dirty="0">
                <a:latin typeface="Microsoft JhengHei" panose="020B0604030504040204" charset="-120"/>
                <a:cs typeface="Microsoft JhengHei" panose="020B0604030504040204" charset="-120"/>
              </a:rPr>
              <a:t>掠</a:t>
            </a:r>
            <a:r>
              <a:rPr sz="2800" b="1" dirty="0">
                <a:latin typeface="Microsoft JhengHei" panose="020B0604030504040204" charset="-120"/>
                <a:cs typeface="Microsoft JhengHei" panose="020B0604030504040204" charset="-120"/>
              </a:rPr>
              <a:t>夺货</a:t>
            </a:r>
            <a:r>
              <a:rPr sz="2800" b="1" spc="15" dirty="0">
                <a:latin typeface="Microsoft JhengHei" panose="020B0604030504040204" charset="-120"/>
                <a:cs typeface="Microsoft JhengHei" panose="020B0604030504040204" charset="-120"/>
              </a:rPr>
              <a:t>币</a:t>
            </a:r>
            <a:r>
              <a:rPr sz="2800" b="1" spc="-5" dirty="0">
                <a:latin typeface="Microsoft JhengHei" panose="020B0604030504040204" charset="-120"/>
                <a:cs typeface="Microsoft JhengHei" panose="020B0604030504040204" charset="-120"/>
              </a:rPr>
              <a:t>财富</a:t>
            </a:r>
            <a:endParaRPr sz="2800">
              <a:latin typeface="Microsoft JhengHei" panose="020B0604030504040204" charset="-120"/>
              <a:cs typeface="Microsoft JhengHei" panose="020B0604030504040204" charset="-120"/>
            </a:endParaRPr>
          </a:p>
        </p:txBody>
      </p:sp>
      <p:sp>
        <p:nvSpPr>
          <p:cNvPr id="11" name="object 11"/>
          <p:cNvSpPr txBox="1"/>
          <p:nvPr/>
        </p:nvSpPr>
        <p:spPr>
          <a:xfrm>
            <a:off x="1373505" y="3812540"/>
            <a:ext cx="2467610" cy="976630"/>
          </a:xfrm>
          <a:prstGeom prst="rect">
            <a:avLst/>
          </a:prstGeom>
          <a:ln w="16764">
            <a:solidFill>
              <a:srgbClr val="FF0000"/>
            </a:solidFill>
          </a:ln>
        </p:spPr>
        <p:txBody>
          <a:bodyPr vert="horz" wrap="square" lIns="0" tIns="57150" rIns="0" bIns="0" rtlCol="0">
            <a:spAutoFit/>
          </a:bodyPr>
          <a:lstStyle/>
          <a:p>
            <a:pPr marL="90805" marR="335915" algn="l">
              <a:lnSpc>
                <a:spcPct val="100000"/>
              </a:lnSpc>
              <a:spcBef>
                <a:spcPts val="450"/>
              </a:spcBef>
            </a:pPr>
            <a:r>
              <a:rPr sz="2800" b="1" dirty="0">
                <a:latin typeface="Microsoft JhengHei" panose="020B0604030504040204" charset="-120"/>
                <a:cs typeface="Microsoft JhengHei" panose="020B0604030504040204" charset="-120"/>
                <a:sym typeface="+mn-ea"/>
              </a:rPr>
              <a:t>主</a:t>
            </a:r>
            <a:r>
              <a:rPr sz="2800" b="1" spc="-5" dirty="0">
                <a:latin typeface="Microsoft JhengHei" panose="020B0604030504040204" charset="-120"/>
                <a:cs typeface="Microsoft JhengHei" panose="020B0604030504040204" charset="-120"/>
                <a:sym typeface="+mn-ea"/>
              </a:rPr>
              <a:t>要</a:t>
            </a:r>
            <a:r>
              <a:rPr sz="2800" b="1" spc="15" dirty="0">
                <a:latin typeface="Microsoft JhengHei" panose="020B0604030504040204" charset="-120"/>
                <a:cs typeface="Microsoft JhengHei" panose="020B0604030504040204" charset="-120"/>
                <a:sym typeface="+mn-ea"/>
              </a:rPr>
              <a:t>途</a:t>
            </a:r>
            <a:r>
              <a:rPr sz="2800" b="1" spc="-5" dirty="0">
                <a:latin typeface="Microsoft JhengHei" panose="020B0604030504040204" charset="-120"/>
                <a:cs typeface="Microsoft JhengHei" panose="020B0604030504040204" charset="-120"/>
                <a:sym typeface="+mn-ea"/>
              </a:rPr>
              <a:t>径</a:t>
            </a:r>
            <a:r>
              <a:rPr lang="zh-CN" sz="2800" b="1" spc="-5" dirty="0">
                <a:latin typeface="Microsoft JhengHei" panose="020B0604030504040204" charset="-120"/>
                <a:cs typeface="Microsoft JhengHei" panose="020B0604030504040204" charset="-120"/>
                <a:sym typeface="+mn-ea"/>
              </a:rPr>
              <a:t>：</a:t>
            </a:r>
            <a:endParaRPr lang="zh-CN" sz="2800" b="1" spc="-5" dirty="0">
              <a:latin typeface="Microsoft JhengHei" panose="020B0604030504040204" charset="-120"/>
              <a:cs typeface="Microsoft JhengHei" panose="020B0604030504040204" charset="-120"/>
              <a:sym typeface="+mn-ea"/>
            </a:endParaRPr>
          </a:p>
          <a:p>
            <a:pPr marL="90805" marR="335915" algn="l">
              <a:lnSpc>
                <a:spcPct val="100000"/>
              </a:lnSpc>
              <a:spcBef>
                <a:spcPts val="450"/>
              </a:spcBef>
            </a:pPr>
            <a:r>
              <a:rPr sz="2800" b="1" spc="10" dirty="0">
                <a:latin typeface="Microsoft JhengHei" panose="020B0604030504040204" charset="-120"/>
                <a:cs typeface="Microsoft JhengHei" panose="020B0604030504040204" charset="-120"/>
              </a:rPr>
              <a:t>资</a:t>
            </a:r>
            <a:r>
              <a:rPr sz="2800" b="1" dirty="0">
                <a:latin typeface="Microsoft JhengHei" panose="020B0604030504040204" charset="-120"/>
                <a:cs typeface="Microsoft JhengHei" panose="020B0604030504040204" charset="-120"/>
              </a:rPr>
              <a:t>本</a:t>
            </a:r>
            <a:r>
              <a:rPr sz="2800" b="1" spc="-5" dirty="0">
                <a:latin typeface="Microsoft JhengHei" panose="020B0604030504040204" charset="-120"/>
                <a:cs typeface="Microsoft JhengHei" panose="020B0604030504040204" charset="-120"/>
              </a:rPr>
              <a:t>原</a:t>
            </a:r>
            <a:r>
              <a:rPr sz="2800" b="1" spc="15" dirty="0">
                <a:latin typeface="Microsoft JhengHei" panose="020B0604030504040204" charset="-120"/>
                <a:cs typeface="Microsoft JhengHei" panose="020B0604030504040204" charset="-120"/>
              </a:rPr>
              <a:t>始</a:t>
            </a:r>
            <a:r>
              <a:rPr sz="2800" b="1" dirty="0">
                <a:latin typeface="Microsoft JhengHei" panose="020B0604030504040204" charset="-120"/>
                <a:cs typeface="Microsoft JhengHei" panose="020B0604030504040204" charset="-120"/>
              </a:rPr>
              <a:t>积</a:t>
            </a:r>
            <a:r>
              <a:rPr sz="2800" b="1" spc="-5" dirty="0">
                <a:latin typeface="Microsoft JhengHei" panose="020B0604030504040204" charset="-120"/>
                <a:cs typeface="Microsoft JhengHei" panose="020B0604030504040204" charset="-120"/>
              </a:rPr>
              <a:t>累</a:t>
            </a:r>
            <a:endParaRPr sz="2800">
              <a:latin typeface="Microsoft JhengHei" panose="020B0604030504040204" charset="-120"/>
              <a:cs typeface="Microsoft JhengHei" panose="020B0604030504040204" charset="-120"/>
            </a:endParaRPr>
          </a:p>
        </p:txBody>
      </p:sp>
      <p:sp>
        <p:nvSpPr>
          <p:cNvPr id="12" name="object 12"/>
          <p:cNvSpPr/>
          <p:nvPr/>
        </p:nvSpPr>
        <p:spPr>
          <a:xfrm>
            <a:off x="3841241" y="3812285"/>
            <a:ext cx="1493520" cy="1346200"/>
          </a:xfrm>
          <a:custGeom>
            <a:avLst/>
            <a:gdLst/>
            <a:ahLst/>
            <a:cxnLst/>
            <a:rect l="l" t="t" r="r" b="b"/>
            <a:pathLst>
              <a:path w="1493520" h="1346200">
                <a:moveTo>
                  <a:pt x="1493520" y="1345691"/>
                </a:moveTo>
                <a:lnTo>
                  <a:pt x="1412161" y="1345673"/>
                </a:lnTo>
                <a:lnTo>
                  <a:pt x="1333339" y="1345620"/>
                </a:lnTo>
                <a:lnTo>
                  <a:pt x="1257507" y="1345533"/>
                </a:lnTo>
                <a:lnTo>
                  <a:pt x="1185122" y="1345415"/>
                </a:lnTo>
                <a:lnTo>
                  <a:pt x="1116640" y="1345268"/>
                </a:lnTo>
                <a:lnTo>
                  <a:pt x="1052517" y="1345094"/>
                </a:lnTo>
                <a:lnTo>
                  <a:pt x="993208" y="1344895"/>
                </a:lnTo>
                <a:lnTo>
                  <a:pt x="939169" y="1344673"/>
                </a:lnTo>
                <a:lnTo>
                  <a:pt x="890857" y="1344430"/>
                </a:lnTo>
                <a:lnTo>
                  <a:pt x="848726" y="1344168"/>
                </a:lnTo>
                <a:lnTo>
                  <a:pt x="784835" y="1343594"/>
                </a:lnTo>
                <a:lnTo>
                  <a:pt x="746760" y="1342644"/>
                </a:lnTo>
                <a:lnTo>
                  <a:pt x="746760" y="675894"/>
                </a:lnTo>
                <a:lnTo>
                  <a:pt x="742377" y="675567"/>
                </a:lnTo>
                <a:lnTo>
                  <a:pt x="680285" y="674649"/>
                </a:lnTo>
                <a:lnTo>
                  <a:pt x="602662" y="674107"/>
                </a:lnTo>
                <a:lnTo>
                  <a:pt x="554350" y="673864"/>
                </a:lnTo>
                <a:lnTo>
                  <a:pt x="500311" y="673642"/>
                </a:lnTo>
                <a:lnTo>
                  <a:pt x="441002" y="673443"/>
                </a:lnTo>
                <a:lnTo>
                  <a:pt x="376879" y="673269"/>
                </a:lnTo>
                <a:lnTo>
                  <a:pt x="308397" y="673122"/>
                </a:lnTo>
                <a:lnTo>
                  <a:pt x="236012" y="673004"/>
                </a:lnTo>
                <a:lnTo>
                  <a:pt x="160180" y="672917"/>
                </a:lnTo>
                <a:lnTo>
                  <a:pt x="81358" y="672864"/>
                </a:lnTo>
                <a:lnTo>
                  <a:pt x="0" y="672845"/>
                </a:lnTo>
                <a:lnTo>
                  <a:pt x="81358" y="672827"/>
                </a:lnTo>
                <a:lnTo>
                  <a:pt x="160180" y="672774"/>
                </a:lnTo>
                <a:lnTo>
                  <a:pt x="236012" y="672687"/>
                </a:lnTo>
                <a:lnTo>
                  <a:pt x="308397" y="672569"/>
                </a:lnTo>
                <a:lnTo>
                  <a:pt x="376879" y="672422"/>
                </a:lnTo>
                <a:lnTo>
                  <a:pt x="441002" y="672248"/>
                </a:lnTo>
                <a:lnTo>
                  <a:pt x="500311" y="672049"/>
                </a:lnTo>
                <a:lnTo>
                  <a:pt x="554350" y="671827"/>
                </a:lnTo>
                <a:lnTo>
                  <a:pt x="602662" y="671584"/>
                </a:lnTo>
                <a:lnTo>
                  <a:pt x="644793" y="671321"/>
                </a:lnTo>
                <a:lnTo>
                  <a:pt x="708684" y="670748"/>
                </a:lnTo>
                <a:lnTo>
                  <a:pt x="746760" y="669797"/>
                </a:lnTo>
                <a:lnTo>
                  <a:pt x="746760" y="3047"/>
                </a:lnTo>
                <a:lnTo>
                  <a:pt x="751142" y="2721"/>
                </a:lnTo>
                <a:lnTo>
                  <a:pt x="813234" y="1803"/>
                </a:lnTo>
                <a:lnTo>
                  <a:pt x="890857" y="1261"/>
                </a:lnTo>
                <a:lnTo>
                  <a:pt x="939169" y="1018"/>
                </a:lnTo>
                <a:lnTo>
                  <a:pt x="993208" y="796"/>
                </a:lnTo>
                <a:lnTo>
                  <a:pt x="1052517" y="597"/>
                </a:lnTo>
                <a:lnTo>
                  <a:pt x="1116640" y="423"/>
                </a:lnTo>
                <a:lnTo>
                  <a:pt x="1185122" y="276"/>
                </a:lnTo>
                <a:lnTo>
                  <a:pt x="1257507" y="158"/>
                </a:lnTo>
                <a:lnTo>
                  <a:pt x="1333339" y="71"/>
                </a:lnTo>
                <a:lnTo>
                  <a:pt x="1412161" y="18"/>
                </a:lnTo>
                <a:lnTo>
                  <a:pt x="1493520" y="0"/>
                </a:lnTo>
              </a:path>
            </a:pathLst>
          </a:custGeom>
          <a:ln w="16764">
            <a:solidFill>
              <a:srgbClr val="FF0000"/>
            </a:solidFill>
          </a:ln>
        </p:spPr>
        <p:txBody>
          <a:bodyPr wrap="square" lIns="0" tIns="0" rIns="0" bIns="0" rtlCol="0"/>
          <a:lstStyle/>
          <a:p/>
        </p:txBody>
      </p:sp>
      <p:sp>
        <p:nvSpPr>
          <p:cNvPr id="13" name="object 13"/>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4" name="object 14"/>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5" name="object 6"/>
          <p:cNvSpPr/>
          <p:nvPr/>
        </p:nvSpPr>
        <p:spPr>
          <a:xfrm>
            <a:off x="9837420" y="709930"/>
            <a:ext cx="2316480" cy="1613535"/>
          </a:xfrm>
          <a:prstGeom prst="rect">
            <a:avLst/>
          </a:prstGeom>
          <a:blipFill>
            <a:blip r:embed="rId2" cstate="print"/>
            <a:stretch>
              <a:fillRect/>
            </a:stretch>
          </a:blipFill>
        </p:spPr>
        <p:txBody>
          <a:bodyPr wrap="square" lIns="0" tIns="0" rIns="0" bIns="0" rtlCol="0"/>
          <a:lstStyle/>
          <a:p/>
        </p:txBody>
      </p:sp>
      <p:sp>
        <p:nvSpPr>
          <p:cNvPr id="16" name="object 5"/>
          <p:cNvSpPr/>
          <p:nvPr/>
        </p:nvSpPr>
        <p:spPr>
          <a:xfrm>
            <a:off x="10019665" y="4543425"/>
            <a:ext cx="1998980" cy="1660525"/>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079931" y="1160081"/>
            <a:ext cx="10179685" cy="3797935"/>
          </a:xfrm>
          <a:prstGeom prst="rect">
            <a:avLst/>
          </a:prstGeom>
        </p:spPr>
        <p:txBody>
          <a:bodyPr vert="horz" wrap="square" lIns="0" tIns="253365" rIns="0" bIns="0" rtlCol="0">
            <a:spAutoFit/>
          </a:bodyPr>
          <a:lstStyle/>
          <a:p>
            <a:pPr marL="12700" marR="5080" indent="630555">
              <a:lnSpc>
                <a:spcPct val="120000"/>
              </a:lnSpc>
              <a:spcBef>
                <a:spcPts val="5"/>
              </a:spcBef>
            </a:pPr>
            <a:r>
              <a:rPr sz="2400" dirty="0">
                <a:latin typeface="微软雅黑" panose="020B0503020204020204" charset="-122"/>
                <a:cs typeface="微软雅黑" panose="020B0503020204020204" charset="-122"/>
              </a:rPr>
              <a:t>资产阶级是靠剥削和暴力起家的，资本原始积累的事实表</a:t>
            </a:r>
            <a:r>
              <a:rPr sz="2400" spc="10" dirty="0">
                <a:latin typeface="微软雅黑" panose="020B0503020204020204" charset="-122"/>
                <a:cs typeface="微软雅黑" panose="020B0503020204020204" charset="-122"/>
              </a:rPr>
              <a:t>明</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资产阶级的 发家史就是一部罪恶的掠夺史。</a:t>
            </a:r>
            <a:endParaRPr sz="2400">
              <a:latin typeface="微软雅黑" panose="020B0503020204020204" charset="-122"/>
              <a:cs typeface="微软雅黑" panose="020B0503020204020204" charset="-122"/>
            </a:endParaRPr>
          </a:p>
          <a:p>
            <a:pPr marL="643255">
              <a:lnSpc>
                <a:spcPct val="100000"/>
              </a:lnSpc>
              <a:spcBef>
                <a:spcPts val="575"/>
              </a:spcBef>
            </a:pPr>
            <a:r>
              <a:rPr sz="2400" b="1" spc="-5" dirty="0">
                <a:solidFill>
                  <a:srgbClr val="FF0000"/>
                </a:solidFill>
                <a:latin typeface="微软雅黑" panose="020B0503020204020204" charset="-122"/>
                <a:cs typeface="微软雅黑" panose="020B0503020204020204" charset="-122"/>
              </a:rPr>
              <a:t>马克思说：“资本来到世间，从头到脚，每个毛孔都滴着血和肮脏的东</a:t>
            </a:r>
            <a:endParaRPr sz="2400" b="1">
              <a:solidFill>
                <a:srgbClr val="FF0000"/>
              </a:solidFill>
              <a:latin typeface="微软雅黑" panose="020B0503020204020204" charset="-122"/>
              <a:cs typeface="微软雅黑" panose="020B0503020204020204" charset="-122"/>
            </a:endParaRPr>
          </a:p>
          <a:p>
            <a:pPr marL="12700">
              <a:lnSpc>
                <a:spcPct val="100000"/>
              </a:lnSpc>
              <a:spcBef>
                <a:spcPts val="575"/>
              </a:spcBef>
            </a:pPr>
            <a:r>
              <a:rPr sz="2400" b="1" dirty="0">
                <a:solidFill>
                  <a:srgbClr val="FF0000"/>
                </a:solidFill>
                <a:latin typeface="微软雅黑" panose="020B0503020204020204" charset="-122"/>
                <a:cs typeface="微软雅黑" panose="020B0503020204020204" charset="-122"/>
              </a:rPr>
              <a:t>西。”</a:t>
            </a:r>
            <a:endParaRPr sz="2400" b="1" dirty="0">
              <a:solidFill>
                <a:srgbClr val="FF0000"/>
              </a:solidFill>
              <a:latin typeface="微软雅黑" panose="020B0503020204020204" charset="-122"/>
              <a:cs typeface="微软雅黑" panose="020B0503020204020204" charset="-122"/>
            </a:endParaRPr>
          </a:p>
          <a:p>
            <a:pPr marL="12700">
              <a:lnSpc>
                <a:spcPct val="100000"/>
              </a:lnSpc>
              <a:spcBef>
                <a:spcPts val="575"/>
              </a:spcBef>
            </a:pPr>
            <a:r>
              <a:rPr sz="2400" b="1" dirty="0">
                <a:solidFill>
                  <a:srgbClr val="FF0000"/>
                </a:solidFill>
                <a:latin typeface="微软雅黑" panose="020B0503020204020204" charset="-122"/>
                <a:cs typeface="微软雅黑" panose="020B0503020204020204" charset="-122"/>
              </a:rPr>
              <a:t>       </a:t>
            </a:r>
            <a:r>
              <a:rPr lang="zh-CN" altLang="en-US" sz="2400" b="1" dirty="0">
                <a:solidFill>
                  <a:srgbClr val="FF0000"/>
                </a:solidFill>
                <a:sym typeface="+mn-ea"/>
              </a:rPr>
              <a:t>资本对劳动者剥夺的历史</a:t>
            </a:r>
            <a:r>
              <a:rPr lang="zh-CN" altLang="en-US" sz="2400" b="1" dirty="0">
                <a:solidFill>
                  <a:srgbClr val="FF0000"/>
                </a:solidFill>
                <a:latin typeface="Times New Roman" panose="02020603050405020304" pitchFamily="18" charset="0"/>
                <a:sym typeface="+mn-ea"/>
              </a:rPr>
              <a:t>“</a:t>
            </a:r>
            <a:r>
              <a:rPr lang="zh-CN" altLang="en-US" sz="2400" b="1" dirty="0">
                <a:solidFill>
                  <a:srgbClr val="FF0000"/>
                </a:solidFill>
                <a:sym typeface="+mn-ea"/>
              </a:rPr>
              <a:t>是用血和火的文字载入人类编年史的</a:t>
            </a:r>
            <a:r>
              <a:rPr lang="zh-CN" altLang="en-US" sz="2400" b="1" dirty="0">
                <a:solidFill>
                  <a:srgbClr val="FF0000"/>
                </a:solidFill>
                <a:latin typeface="Times New Roman" panose="02020603050405020304" pitchFamily="18" charset="0"/>
                <a:sym typeface="+mn-ea"/>
              </a:rPr>
              <a:t>”。</a:t>
            </a:r>
            <a:endParaRPr sz="2400" b="1">
              <a:solidFill>
                <a:srgbClr val="FF0000"/>
              </a:solidFill>
              <a:latin typeface="微软雅黑" panose="020B0503020204020204" charset="-122"/>
              <a:cs typeface="微软雅黑" panose="020B0503020204020204" charset="-122"/>
            </a:endParaRPr>
          </a:p>
          <a:p>
            <a:pPr marL="12700" marR="220345" indent="630555" algn="just">
              <a:lnSpc>
                <a:spcPct val="120000"/>
              </a:lnSpc>
            </a:pPr>
            <a:r>
              <a:rPr sz="2400" dirty="0">
                <a:latin typeface="微软雅黑" panose="020B0503020204020204" charset="-122"/>
                <a:cs typeface="微软雅黑" panose="020B0503020204020204" charset="-122"/>
              </a:rPr>
              <a:t>马克思指出：“美洲金银产地的发</a:t>
            </a:r>
            <a:r>
              <a:rPr sz="2400" spc="5" dirty="0">
                <a:latin typeface="微软雅黑" panose="020B0503020204020204" charset="-122"/>
                <a:cs typeface="微软雅黑" panose="020B0503020204020204" charset="-122"/>
              </a:rPr>
              <a:t>现</a:t>
            </a:r>
            <a:r>
              <a:rPr sz="2400" dirty="0">
                <a:latin typeface="微软雅黑" panose="020B0503020204020204" charset="-122"/>
                <a:cs typeface="微软雅黑" panose="020B0503020204020204" charset="-122"/>
              </a:rPr>
              <a:t>,</a:t>
            </a:r>
            <a:r>
              <a:rPr sz="2400" spc="-105" dirty="0">
                <a:latin typeface="微软雅黑" panose="020B0503020204020204" charset="-122"/>
                <a:cs typeface="微软雅黑" panose="020B0503020204020204" charset="-122"/>
              </a:rPr>
              <a:t> </a:t>
            </a:r>
            <a:r>
              <a:rPr sz="2400" dirty="0">
                <a:latin typeface="微软雅黑" panose="020B0503020204020204" charset="-122"/>
                <a:cs typeface="微软雅黑" panose="020B0503020204020204" charset="-122"/>
              </a:rPr>
              <a:t>土著居民的被剿灭、被奴役和被 </a:t>
            </a:r>
            <a:r>
              <a:rPr sz="2400" spc="-5" dirty="0">
                <a:latin typeface="微软雅黑" panose="020B0503020204020204" charset="-122"/>
                <a:cs typeface="微软雅黑" panose="020B0503020204020204" charset="-122"/>
              </a:rPr>
              <a:t>埋葬于矿井,</a:t>
            </a:r>
            <a:r>
              <a:rPr sz="2400" dirty="0">
                <a:latin typeface="微软雅黑" panose="020B0503020204020204" charset="-122"/>
                <a:cs typeface="微软雅黑" panose="020B0503020204020204" charset="-122"/>
              </a:rPr>
              <a:t>对东印度开始进行的征服和掠</a:t>
            </a:r>
            <a:r>
              <a:rPr sz="2400" spc="-30" dirty="0">
                <a:latin typeface="微软雅黑" panose="020B0503020204020204" charset="-122"/>
                <a:cs typeface="微软雅黑" panose="020B0503020204020204" charset="-122"/>
              </a:rPr>
              <a:t>夺</a:t>
            </a:r>
            <a:r>
              <a:rPr sz="2400" spc="-5" dirty="0">
                <a:latin typeface="微软雅黑" panose="020B0503020204020204" charset="-122"/>
                <a:cs typeface="微软雅黑" panose="020B0503020204020204" charset="-122"/>
              </a:rPr>
              <a:t>,非洲变成商业性地猎获黑人的 </a:t>
            </a:r>
            <a:r>
              <a:rPr sz="2400" dirty="0">
                <a:latin typeface="微软雅黑" panose="020B0503020204020204" charset="-122"/>
                <a:cs typeface="微软雅黑" panose="020B0503020204020204" charset="-122"/>
              </a:rPr>
              <a:t>场所：这一切标志着资本主义生产时代的曙光。”</a:t>
            </a:r>
            <a:endParaRPr sz="24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8991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一、资本主义经济制度</a:t>
            </a:r>
            <a:r>
              <a:rPr sz="3200" spc="-15" dirty="0">
                <a:solidFill>
                  <a:srgbClr val="FFFFFF"/>
                </a:solidFill>
              </a:rPr>
              <a:t>的</a:t>
            </a:r>
            <a:r>
              <a:rPr sz="3200" dirty="0">
                <a:solidFill>
                  <a:srgbClr val="FFFFFF"/>
                </a:solidFill>
              </a:rPr>
              <a:t>产生</a:t>
            </a:r>
            <a:endParaRPr sz="32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0482" name="Rectangle 1026"/>
          <p:cNvSpPr>
            <a:spLocks noGrp="1"/>
          </p:cNvSpPr>
          <p:nvPr>
            <p:ph type="title"/>
          </p:nvPr>
        </p:nvSpPr>
        <p:spPr>
          <a:xfrm>
            <a:off x="1714183" y="882650"/>
            <a:ext cx="8229600" cy="645160"/>
          </a:xfrm>
        </p:spPr>
        <p:txBody>
          <a:bodyPr vert="horz" wrap="square" lIns="91440" tIns="45720" rIns="91440" bIns="45720" anchor="t"/>
          <a:lstStyle/>
          <a:p>
            <a:r>
              <a:rPr lang="zh-CN" altLang="en-US" dirty="0"/>
              <a:t>马克思恩格斯曾经这样评价资本主义：</a:t>
            </a:r>
            <a:endParaRPr lang="zh-CN" altLang="en-US" dirty="0"/>
          </a:p>
        </p:txBody>
      </p:sp>
      <p:sp>
        <p:nvSpPr>
          <p:cNvPr id="20483" name="Rectangle 1027"/>
          <p:cNvSpPr>
            <a:spLocks noGrp="1"/>
          </p:cNvSpPr>
          <p:nvPr>
            <p:ph idx="1"/>
          </p:nvPr>
        </p:nvSpPr>
        <p:spPr>
          <a:xfrm>
            <a:off x="1181735" y="1700530"/>
            <a:ext cx="10197465" cy="4615815"/>
          </a:xfrm>
          <a:solidFill>
            <a:schemeClr val="bg1">
              <a:alpha val="100000"/>
            </a:schemeClr>
          </a:solidFill>
        </p:spPr>
        <p:txBody>
          <a:bodyPr vert="horz" wrap="square" lIns="91440" tIns="45720" rIns="91440" bIns="45720" anchor="t"/>
          <a:lstStyle/>
          <a:p>
            <a:pPr>
              <a:lnSpc>
                <a:spcPct val="150000"/>
              </a:lnSpc>
            </a:pPr>
            <a:r>
              <a:rPr lang="zh-CN" altLang="en-US" sz="2800" dirty="0">
                <a:latin typeface="Times New Roman" panose="02020603050405020304" pitchFamily="18" charset="0"/>
              </a:rPr>
              <a:t>“</a:t>
            </a:r>
            <a:r>
              <a:rPr lang="zh-CN" altLang="en-US" sz="2800" dirty="0"/>
              <a:t>资产阶级在历史上曾经起过非常革命的作用</a:t>
            </a:r>
            <a:r>
              <a:rPr lang="zh-CN" altLang="en-US" sz="2800" dirty="0">
                <a:latin typeface="Times New Roman" panose="02020603050405020304" pitchFamily="18" charset="0"/>
              </a:rPr>
              <a:t>”</a:t>
            </a:r>
            <a:endParaRPr lang="zh-CN" altLang="en-US" sz="2800" dirty="0"/>
          </a:p>
          <a:p>
            <a:pPr>
              <a:lnSpc>
                <a:spcPct val="150000"/>
              </a:lnSpc>
            </a:pPr>
            <a:r>
              <a:rPr lang="zh-CN" altLang="en-US" sz="2800" dirty="0">
                <a:latin typeface="Times New Roman" panose="02020603050405020304" pitchFamily="18" charset="0"/>
              </a:rPr>
              <a:t>“</a:t>
            </a:r>
            <a:r>
              <a:rPr lang="zh-CN" altLang="en-US" sz="2800" dirty="0"/>
              <a:t>资产阶级在它已经取得了统治的地方把一切封建的、宗法的和田园诗般的关系都破坏了</a:t>
            </a:r>
            <a:r>
              <a:rPr lang="zh-CN" altLang="en-US" sz="2800" dirty="0">
                <a:latin typeface="Times New Roman" panose="02020603050405020304" pitchFamily="18" charset="0"/>
              </a:rPr>
              <a:t>”</a:t>
            </a:r>
            <a:endParaRPr lang="zh-CN" altLang="en-US" sz="2800" dirty="0"/>
          </a:p>
          <a:p>
            <a:pPr>
              <a:lnSpc>
                <a:spcPct val="150000"/>
              </a:lnSpc>
            </a:pPr>
            <a:r>
              <a:rPr lang="zh-CN" altLang="en-US" sz="2800" dirty="0">
                <a:latin typeface="Times New Roman" panose="02020603050405020304" pitchFamily="18" charset="0"/>
              </a:rPr>
              <a:t>“</a:t>
            </a:r>
            <a:r>
              <a:rPr lang="zh-CN" altLang="en-US" sz="2800" dirty="0"/>
              <a:t>资产阶级除非对生产工具，从而对生产关系，从而对全部社会关系不断地进行革命，否则就不能生存下去。</a:t>
            </a:r>
            <a:r>
              <a:rPr lang="zh-CN" altLang="en-US" sz="2800" dirty="0">
                <a:latin typeface="Times New Roman" panose="02020603050405020304" pitchFamily="18" charset="0"/>
              </a:rPr>
              <a:t>”</a:t>
            </a:r>
            <a:endParaRPr lang="zh-CN" altLang="en-US" sz="2800" dirty="0"/>
          </a:p>
          <a:p>
            <a:pPr>
              <a:lnSpc>
                <a:spcPct val="150000"/>
              </a:lnSpc>
            </a:pPr>
            <a:r>
              <a:rPr lang="zh-CN" altLang="en-US" sz="2800" dirty="0">
                <a:latin typeface="Times New Roman" panose="02020603050405020304" pitchFamily="18" charset="0"/>
              </a:rPr>
              <a:t>“</a:t>
            </a:r>
            <a:r>
              <a:rPr lang="zh-CN" altLang="en-US" sz="2800" dirty="0"/>
              <a:t>资产阶级在它不到一百年的解决统治中所创造的生产力，比过去一切世代创造的全部生产力还要多，还要大</a:t>
            </a:r>
            <a:r>
              <a:rPr lang="zh-CN" altLang="en-US" sz="2800" dirty="0">
                <a:latin typeface="Times New Roman" panose="02020603050405020304" pitchFamily="18" charset="0"/>
              </a:rPr>
              <a:t>”</a:t>
            </a:r>
            <a:endParaRPr lang="zh-CN" alt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888593" y="713086"/>
            <a:ext cx="10262870" cy="4458970"/>
          </a:xfrm>
          <a:prstGeom prst="rect">
            <a:avLst/>
          </a:prstGeom>
        </p:spPr>
        <p:txBody>
          <a:bodyPr vert="horz" wrap="square" lIns="0" tIns="175260" rIns="0" bIns="0" rtlCol="0">
            <a:spAutoFit/>
          </a:bodyPr>
          <a:lstStyle/>
          <a:p>
            <a:pPr marL="12700">
              <a:lnSpc>
                <a:spcPct val="100000"/>
              </a:lnSpc>
              <a:spcBef>
                <a:spcPts val="1380"/>
              </a:spcBef>
            </a:pPr>
            <a:r>
              <a:rPr sz="3200" b="1" dirty="0">
                <a:solidFill>
                  <a:srgbClr val="AA454A"/>
                </a:solidFill>
                <a:latin typeface="微软雅黑" panose="020B0503020204020204" charset="-122"/>
                <a:cs typeface="微软雅黑" panose="020B0503020204020204" charset="-122"/>
              </a:rPr>
              <a:t>（四）</a:t>
            </a:r>
            <a:r>
              <a:rPr lang="zh-CN" sz="3200" b="1" dirty="0">
                <a:solidFill>
                  <a:srgbClr val="AA454A"/>
                </a:solidFill>
                <a:latin typeface="微软雅黑" panose="020B0503020204020204" charset="-122"/>
                <a:cs typeface="微软雅黑" panose="020B0503020204020204" charset="-122"/>
              </a:rPr>
              <a:t>资产阶级革命：</a:t>
            </a:r>
            <a:r>
              <a:rPr sz="3200" b="1" dirty="0">
                <a:solidFill>
                  <a:srgbClr val="AA454A"/>
                </a:solidFill>
                <a:latin typeface="微软雅黑" panose="020B0503020204020204" charset="-122"/>
                <a:cs typeface="微软雅黑" panose="020B0503020204020204" charset="-122"/>
              </a:rPr>
              <a:t>资本主义生产方</a:t>
            </a:r>
            <a:r>
              <a:rPr sz="3200" b="1" spc="-15" dirty="0">
                <a:solidFill>
                  <a:srgbClr val="AA454A"/>
                </a:solidFill>
                <a:latin typeface="微软雅黑" panose="020B0503020204020204" charset="-122"/>
                <a:cs typeface="微软雅黑" panose="020B0503020204020204" charset="-122"/>
              </a:rPr>
              <a:t>式</a:t>
            </a:r>
            <a:r>
              <a:rPr sz="3200" b="1" dirty="0">
                <a:solidFill>
                  <a:srgbClr val="AA454A"/>
                </a:solidFill>
                <a:latin typeface="微软雅黑" panose="020B0503020204020204" charset="-122"/>
                <a:cs typeface="微软雅黑" panose="020B0503020204020204" charset="-122"/>
              </a:rPr>
              <a:t>的确立</a:t>
            </a:r>
            <a:endParaRPr sz="3200">
              <a:latin typeface="微软雅黑" panose="020B0503020204020204" charset="-122"/>
              <a:cs typeface="微软雅黑" panose="020B0503020204020204" charset="-122"/>
            </a:endParaRPr>
          </a:p>
          <a:p>
            <a:pPr marL="114300">
              <a:lnSpc>
                <a:spcPct val="100000"/>
              </a:lnSpc>
              <a:spcBef>
                <a:spcPts val="1105"/>
              </a:spcBef>
            </a:pPr>
            <a:r>
              <a:rPr sz="2800" b="1" spc="-5" dirty="0">
                <a:solidFill>
                  <a:srgbClr val="AA454A"/>
                </a:solidFill>
                <a:latin typeface="微软雅黑" panose="020B0503020204020204" charset="-122"/>
                <a:cs typeface="微软雅黑" panose="020B0503020204020204" charset="-122"/>
              </a:rPr>
              <a:t>1.资产阶级革命的胜利初步确立了资本主</a:t>
            </a:r>
            <a:r>
              <a:rPr sz="2800" b="1" dirty="0">
                <a:solidFill>
                  <a:srgbClr val="AA454A"/>
                </a:solidFill>
                <a:latin typeface="微软雅黑" panose="020B0503020204020204" charset="-122"/>
                <a:cs typeface="微软雅黑" panose="020B0503020204020204" charset="-122"/>
              </a:rPr>
              <a:t>义</a:t>
            </a:r>
            <a:r>
              <a:rPr lang="zh-CN" sz="2800" b="1" dirty="0">
                <a:solidFill>
                  <a:srgbClr val="AA454A"/>
                </a:solidFill>
                <a:latin typeface="微软雅黑" panose="020B0503020204020204" charset="-122"/>
                <a:cs typeface="微软雅黑" panose="020B0503020204020204" charset="-122"/>
              </a:rPr>
              <a:t>政治</a:t>
            </a:r>
            <a:r>
              <a:rPr sz="2800" b="1" dirty="0">
                <a:solidFill>
                  <a:srgbClr val="AA454A"/>
                </a:solidFill>
                <a:latin typeface="微软雅黑" panose="020B0503020204020204" charset="-122"/>
                <a:cs typeface="微软雅黑" panose="020B0503020204020204" charset="-122"/>
              </a:rPr>
              <a:t>制</a:t>
            </a:r>
            <a:r>
              <a:rPr sz="2800" b="1" spc="-5" dirty="0">
                <a:solidFill>
                  <a:srgbClr val="AA454A"/>
                </a:solidFill>
                <a:latin typeface="微软雅黑" panose="020B0503020204020204" charset="-122"/>
                <a:cs typeface="微软雅黑" panose="020B0503020204020204" charset="-122"/>
              </a:rPr>
              <a:t>度</a:t>
            </a:r>
            <a:endParaRPr sz="2800">
              <a:latin typeface="微软雅黑" panose="020B0503020204020204" charset="-122"/>
              <a:cs typeface="微软雅黑" panose="020B0503020204020204" charset="-122"/>
            </a:endParaRPr>
          </a:p>
          <a:p>
            <a:pPr marL="114300" marR="153035" indent="539115">
              <a:lnSpc>
                <a:spcPct val="120000"/>
              </a:lnSpc>
              <a:spcBef>
                <a:spcPts val="905"/>
              </a:spcBef>
            </a:pPr>
            <a:r>
              <a:rPr sz="2400" dirty="0">
                <a:latin typeface="微软雅黑" panose="020B0503020204020204" charset="-122"/>
                <a:cs typeface="微软雅黑" panose="020B0503020204020204" charset="-122"/>
              </a:rPr>
              <a:t>封建社会的后期，封建社会的生产关系成为生产力进一步发展的障碍， </a:t>
            </a:r>
            <a:r>
              <a:rPr sz="2400" spc="-5" dirty="0">
                <a:latin typeface="微软雅黑" panose="020B0503020204020204" charset="-122"/>
                <a:cs typeface="微软雅黑" panose="020B0503020204020204" charset="-122"/>
              </a:rPr>
              <a:t>这是因为：</a:t>
            </a:r>
            <a:endParaRPr sz="2400">
              <a:latin typeface="微软雅黑" panose="020B0503020204020204" charset="-122"/>
              <a:cs typeface="微软雅黑" panose="020B0503020204020204" charset="-122"/>
            </a:endParaRPr>
          </a:p>
          <a:p>
            <a:pPr marL="114300" marR="78105">
              <a:lnSpc>
                <a:spcPct val="120000"/>
              </a:lnSpc>
              <a:spcBef>
                <a:spcPts val="5"/>
              </a:spcBef>
              <a:buFont typeface="Wingdings" panose="05000000000000000000"/>
              <a:buChar char=""/>
              <a:tabLst>
                <a:tab pos="653415" algn="l"/>
                <a:tab pos="654050" algn="l"/>
              </a:tabLst>
            </a:pPr>
            <a:r>
              <a:rPr sz="2400" dirty="0">
                <a:latin typeface="微软雅黑" panose="020B0503020204020204" charset="-122"/>
                <a:cs typeface="微软雅黑" panose="020B0503020204020204" charset="-122"/>
              </a:rPr>
              <a:t>农民遭受封建主的残酷剥削和压</a:t>
            </a:r>
            <a:r>
              <a:rPr sz="2400" spc="5" dirty="0">
                <a:latin typeface="微软雅黑" panose="020B0503020204020204" charset="-122"/>
                <a:cs typeface="微软雅黑" panose="020B0503020204020204" charset="-122"/>
              </a:rPr>
              <a:t>迫</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仅能维持简单再生产，没有进一步改 进生产技术的可能；</a:t>
            </a:r>
            <a:endParaRPr sz="2400">
              <a:latin typeface="微软雅黑" panose="020B0503020204020204" charset="-122"/>
              <a:cs typeface="微软雅黑" panose="020B0503020204020204" charset="-122"/>
            </a:endParaRPr>
          </a:p>
          <a:p>
            <a:pPr marL="653415" indent="-539750">
              <a:lnSpc>
                <a:spcPct val="100000"/>
              </a:lnSpc>
              <a:spcBef>
                <a:spcPts val="575"/>
              </a:spcBef>
              <a:buFont typeface="Wingdings" panose="05000000000000000000"/>
              <a:buChar char=""/>
              <a:tabLst>
                <a:tab pos="653415" algn="l"/>
                <a:tab pos="654050" algn="l"/>
              </a:tabLst>
            </a:pPr>
            <a:r>
              <a:rPr sz="2400" spc="-5" dirty="0">
                <a:latin typeface="微软雅黑" panose="020B0503020204020204" charset="-122"/>
                <a:cs typeface="微软雅黑" panose="020B0503020204020204" charset="-122"/>
              </a:rPr>
              <a:t>手工业者受到行会规章的束缚，不能有效地扩大生产、改进技术；</a:t>
            </a:r>
            <a:endParaRPr sz="2400">
              <a:latin typeface="微软雅黑" panose="020B0503020204020204" charset="-122"/>
              <a:cs typeface="微软雅黑" panose="020B0503020204020204" charset="-122"/>
            </a:endParaRPr>
          </a:p>
          <a:p>
            <a:pPr marL="653415">
              <a:lnSpc>
                <a:spcPct val="100000"/>
              </a:lnSpc>
              <a:spcBef>
                <a:spcPts val="580"/>
              </a:spcBef>
            </a:pPr>
            <a:r>
              <a:rPr sz="2400" spc="-5" dirty="0">
                <a:latin typeface="微软雅黑" panose="020B0503020204020204" charset="-122"/>
                <a:cs typeface="微软雅黑" panose="020B0503020204020204" charset="-122"/>
              </a:rPr>
              <a:t>于是，资产阶级充当了推翻封建制度的革命领导者，带领工人阶级和农</a:t>
            </a:r>
            <a:endParaRPr sz="2400">
              <a:latin typeface="微软雅黑" panose="020B0503020204020204" charset="-122"/>
              <a:cs typeface="微软雅黑" panose="020B0503020204020204" charset="-122"/>
            </a:endParaRPr>
          </a:p>
          <a:p>
            <a:pPr marL="114300">
              <a:lnSpc>
                <a:spcPct val="100000"/>
              </a:lnSpc>
              <a:spcBef>
                <a:spcPts val="575"/>
              </a:spcBef>
            </a:pPr>
            <a:r>
              <a:rPr sz="2400" dirty="0">
                <a:latin typeface="微软雅黑" panose="020B0503020204020204" charset="-122"/>
                <a:cs typeface="微软雅黑" panose="020B0503020204020204" charset="-122"/>
              </a:rPr>
              <a:t>民阶级取得了革命胜利，建立了资产阶级共和国。</a:t>
            </a:r>
            <a:endParaRPr sz="24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86295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一、资本主义经济制度</a:t>
            </a:r>
            <a:r>
              <a:rPr sz="3200" spc="-15" dirty="0">
                <a:solidFill>
                  <a:srgbClr val="FFFFFF"/>
                </a:solidFill>
              </a:rPr>
              <a:t>的</a:t>
            </a:r>
            <a:r>
              <a:rPr sz="3200" dirty="0">
                <a:solidFill>
                  <a:srgbClr val="FFFFFF"/>
                </a:solidFill>
              </a:rPr>
              <a:t>产生</a:t>
            </a:r>
            <a:endParaRPr sz="3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 name="内容占位符 1"/>
          <p:cNvSpPr>
            <a:spLocks noGrp="1"/>
          </p:cNvSpPr>
          <p:nvPr>
            <p:ph idx="1"/>
          </p:nvPr>
        </p:nvSpPr>
        <p:spPr>
          <a:xfrm>
            <a:off x="1139825" y="1233805"/>
            <a:ext cx="9911715" cy="4632325"/>
          </a:xfrm>
        </p:spPr>
        <p:txBody>
          <a:bodyPr vert="horz" wrap="square" lIns="91440" tIns="45720" rIns="91440" bIns="45720" numCol="1" anchor="t" anchorCtr="0" compatLnSpc="1"/>
          <a:lstStyle/>
          <a:p>
            <a:pPr marR="0" lvl="0" indent="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None/>
              <a:defRPr/>
            </a:pPr>
            <a:r>
              <a:rPr kumimoji="0" lang="zh-CN" altLang="en-US" sz="3200" b="0" i="0" u="none" strike="noStrike" kern="1200" cap="none" spc="0" normalizeH="0" baseline="0" noProof="1">
                <a:ln>
                  <a:noFill/>
                </a:ln>
                <a:solidFill>
                  <a:schemeClr val="tx2"/>
                </a:solidFill>
                <a:effectLst/>
                <a:uLnTx/>
                <a:uFillTx/>
                <a:latin typeface="方正粗黑宋简体" panose="02000000000000000000" charset="-122"/>
                <a:ea typeface="方正粗黑宋简体" panose="02000000000000000000" charset="-122"/>
                <a:cs typeface="+mn-cs"/>
              </a:rPr>
              <a:t>马克思主义政治经济学创立</a:t>
            </a:r>
            <a:endParaRPr kumimoji="0" lang="zh-CN" altLang="en-US" sz="3200" b="0" i="0" u="none" strike="noStrike" kern="1200" cap="none" spc="0" normalizeH="0" baseline="0" noProof="1">
              <a:ln>
                <a:noFill/>
              </a:ln>
              <a:solidFill>
                <a:schemeClr val="tx2"/>
              </a:solidFill>
              <a:effectLst/>
              <a:uLnTx/>
              <a:uFillTx/>
              <a:latin typeface="方正粗黑宋简体" panose="02000000000000000000" charset="-122"/>
              <a:ea typeface="方正粗黑宋简体" panose="02000000000000000000" charset="-122"/>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rgbClr val="FF0000"/>
                </a:solidFill>
                <a:effectLst/>
                <a:uLnTx/>
                <a:uFillTx/>
                <a:latin typeface="+mn-lt"/>
                <a:ea typeface="+mn-ea"/>
                <a:cs typeface="+mn-cs"/>
              </a:rPr>
              <a:t>时间：</a:t>
            </a:r>
            <a:r>
              <a:rPr kumimoji="0" lang="zh-CN" altLang="en-US" sz="2400" i="0" u="none" strike="noStrike" kern="1200" cap="none" spc="0" normalizeH="0" baseline="0" noProof="1">
                <a:ln>
                  <a:noFill/>
                </a:ln>
                <a:solidFill>
                  <a:schemeClr val="tx2"/>
                </a:solidFill>
                <a:effectLst/>
                <a:uLnTx/>
                <a:uFillTx/>
                <a:latin typeface="+mn-lt"/>
                <a:ea typeface="+mn-ea"/>
                <a:cs typeface="+mn-cs"/>
              </a:rPr>
              <a:t>1840-1860年代</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rgbClr val="FF0000"/>
                </a:solidFill>
                <a:effectLst/>
                <a:uLnTx/>
                <a:uFillTx/>
                <a:latin typeface="+mn-lt"/>
                <a:ea typeface="+mn-ea"/>
                <a:cs typeface="+mn-cs"/>
              </a:rPr>
              <a:t>标志：</a:t>
            </a:r>
            <a:r>
              <a:rPr kumimoji="0" lang="zh-CN" altLang="en-US" sz="2400" i="0" u="none" strike="noStrike" kern="1200" cap="none" spc="0" normalizeH="0" baseline="0" noProof="1">
                <a:ln>
                  <a:noFill/>
                </a:ln>
                <a:solidFill>
                  <a:schemeClr val="tx2"/>
                </a:solidFill>
                <a:effectLst/>
                <a:uLnTx/>
                <a:uFillTx/>
                <a:latin typeface="+mn-lt"/>
                <a:ea typeface="+mn-ea"/>
                <a:cs typeface="+mn-cs"/>
              </a:rPr>
              <a:t>1867年《资本论》第一卷的出版</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rgbClr val="FF0000"/>
                </a:solidFill>
                <a:effectLst/>
                <a:uLnTx/>
                <a:uFillTx/>
                <a:latin typeface="+mn-lt"/>
                <a:ea typeface="+mn-ea"/>
                <a:cs typeface="+mn-cs"/>
              </a:rPr>
              <a:t>研究对象：</a:t>
            </a:r>
            <a:r>
              <a:rPr kumimoji="0" lang="zh-CN" altLang="en-US" sz="2400" i="0" u="none" strike="noStrike" kern="1200" cap="none" spc="0" normalizeH="0" baseline="0" noProof="1">
                <a:ln>
                  <a:noFill/>
                </a:ln>
                <a:solidFill>
                  <a:schemeClr val="tx2"/>
                </a:solidFill>
                <a:effectLst/>
                <a:uLnTx/>
                <a:uFillTx/>
                <a:latin typeface="+mn-lt"/>
                <a:ea typeface="+mn-ea"/>
                <a:cs typeface="+mn-cs"/>
              </a:rPr>
              <a:t>是一门解释社会大生产为基础的社会生产关系及其经济运行客观规律的科学</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rgbClr val="FF0000"/>
                </a:solidFill>
                <a:effectLst/>
                <a:uLnTx/>
                <a:uFillTx/>
                <a:latin typeface="+mn-lt"/>
                <a:ea typeface="+mn-ea"/>
                <a:cs typeface="+mn-cs"/>
              </a:rPr>
              <a:t>研究出发点：</a:t>
            </a:r>
            <a:r>
              <a:rPr kumimoji="0" lang="zh-CN" altLang="en-US" sz="2400" i="0" u="none" strike="noStrike" kern="1200" cap="none" spc="0" normalizeH="0" baseline="0" noProof="1">
                <a:ln>
                  <a:noFill/>
                </a:ln>
                <a:solidFill>
                  <a:schemeClr val="tx2"/>
                </a:solidFill>
                <a:effectLst/>
                <a:uLnTx/>
                <a:uFillTx/>
                <a:latin typeface="+mn-lt"/>
                <a:ea typeface="+mn-ea"/>
                <a:cs typeface="+mn-cs"/>
              </a:rPr>
              <a:t>物质资料生产</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rgbClr val="FF0000"/>
                </a:solidFill>
                <a:effectLst/>
                <a:uLnTx/>
                <a:uFillTx/>
                <a:latin typeface="+mn-lt"/>
                <a:ea typeface="+mn-ea"/>
                <a:cs typeface="+mn-cs"/>
              </a:rPr>
              <a:t>研究对象：</a:t>
            </a:r>
            <a:r>
              <a:rPr kumimoji="0" lang="zh-CN" altLang="en-US" sz="2400" i="0" u="none" strike="noStrike" kern="1200" cap="none" spc="0" normalizeH="0" baseline="0" noProof="1">
                <a:ln>
                  <a:noFill/>
                </a:ln>
                <a:solidFill>
                  <a:schemeClr val="tx2"/>
                </a:solidFill>
                <a:effectLst/>
                <a:uLnTx/>
                <a:uFillTx/>
                <a:latin typeface="+mn-lt"/>
                <a:ea typeface="+mn-ea"/>
                <a:cs typeface="+mn-cs"/>
              </a:rPr>
              <a:t>资本主义的生产方式以及和它相适应的生产关系</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rgbClr val="FF0000"/>
                </a:solidFill>
                <a:effectLst/>
                <a:uLnTx/>
                <a:uFillTx/>
                <a:latin typeface="+mn-lt"/>
                <a:ea typeface="+mn-ea"/>
                <a:cs typeface="+mn-cs"/>
              </a:rPr>
              <a:t>研究任务：</a:t>
            </a:r>
            <a:r>
              <a:rPr kumimoji="0" lang="zh-CN" altLang="en-US" sz="2400" i="0" u="none" strike="noStrike" kern="1200" cap="none" spc="0" normalizeH="0" baseline="0" noProof="1">
                <a:ln>
                  <a:noFill/>
                </a:ln>
                <a:solidFill>
                  <a:schemeClr val="tx2"/>
                </a:solidFill>
                <a:effectLst/>
                <a:uLnTx/>
                <a:uFillTx/>
                <a:latin typeface="+mn-lt"/>
                <a:ea typeface="+mn-ea"/>
                <a:cs typeface="+mn-cs"/>
              </a:rPr>
              <a:t>揭示现代社会的经济运动规律</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a:p>
            <a:pPr marL="273050" marR="0" lvl="0" indent="-273050" algn="l" defTabSz="914400" rtl="0" eaLnBrk="0" fontAlgn="base" latinLnBrk="0" hangingPunct="0">
              <a:lnSpc>
                <a:spcPct val="100000"/>
              </a:lnSpc>
              <a:spcBef>
                <a:spcPct val="20000"/>
              </a:spcBef>
              <a:spcAft>
                <a:spcPct val="0"/>
              </a:spcAft>
              <a:buClr>
                <a:schemeClr val="accent1"/>
              </a:buClr>
              <a:buSzPct val="100000"/>
              <a:buFont typeface="Wingdings" panose="05000000000000000000" charset="0"/>
              <a:buChar char="u"/>
              <a:defRPr/>
            </a:pPr>
            <a:r>
              <a:rPr kumimoji="0" lang="zh-CN" altLang="en-US" sz="2400" i="0" u="none" strike="noStrike" kern="1200" cap="none" spc="0" normalizeH="0" baseline="0" noProof="1">
                <a:ln>
                  <a:noFill/>
                </a:ln>
                <a:solidFill>
                  <a:schemeClr val="tx2"/>
                </a:solidFill>
                <a:effectLst/>
                <a:uLnTx/>
                <a:uFillTx/>
                <a:latin typeface="+mn-lt"/>
                <a:ea typeface="+mn-ea"/>
                <a:cs typeface="+mn-cs"/>
              </a:rPr>
              <a:t>从商品开始入手</a:t>
            </a:r>
            <a:endParaRPr kumimoji="0" lang="zh-CN" altLang="en-US" sz="2400" i="0" u="none" strike="noStrike" kern="1200" cap="none" spc="0" normalizeH="0" baseline="0" noProof="1">
              <a:ln>
                <a:noFill/>
              </a:ln>
              <a:solidFill>
                <a:schemeClr val="tx2"/>
              </a:solidFill>
              <a:effectLst/>
              <a:uLnTx/>
              <a:uFillTx/>
              <a:latin typeface="+mn-lt"/>
              <a:ea typeface="+mn-ea"/>
              <a:cs typeface="+mn-c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990117" y="1108202"/>
            <a:ext cx="9648190" cy="483679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产业革命使资本主义经济制度完全确立</a:t>
            </a:r>
            <a:endParaRPr sz="2800">
              <a:latin typeface="微软雅黑" panose="020B0503020204020204" charset="-122"/>
              <a:cs typeface="微软雅黑" panose="020B0503020204020204" charset="-122"/>
            </a:endParaRPr>
          </a:p>
          <a:p>
            <a:pPr marL="156210" marR="12700" indent="630555" algn="just">
              <a:lnSpc>
                <a:spcPct val="120000"/>
              </a:lnSpc>
              <a:spcBef>
                <a:spcPts val="3170"/>
              </a:spcBef>
            </a:pPr>
            <a:r>
              <a:rPr sz="2400" spc="-5" dirty="0">
                <a:latin typeface="微软雅黑" panose="020B0503020204020204" charset="-122"/>
                <a:cs typeface="微软雅黑" panose="020B0503020204020204" charset="-122"/>
              </a:rPr>
              <a:t>通过产业革</a:t>
            </a:r>
            <a:r>
              <a:rPr sz="2400" dirty="0">
                <a:latin typeface="微软雅黑" panose="020B0503020204020204" charset="-122"/>
                <a:cs typeface="微软雅黑" panose="020B0503020204020204" charset="-122"/>
              </a:rPr>
              <a:t>命</a:t>
            </a:r>
            <a:r>
              <a:rPr sz="2400" spc="-5" dirty="0">
                <a:latin typeface="微软雅黑" panose="020B0503020204020204" charset="-122"/>
                <a:cs typeface="微软雅黑" panose="020B0503020204020204" charset="-122"/>
              </a:rPr>
              <a:t>，一方面实现了生产技术的根本变革，使资本主义生 </a:t>
            </a:r>
            <a:r>
              <a:rPr sz="2400" dirty="0">
                <a:latin typeface="微软雅黑" panose="020B0503020204020204" charset="-122"/>
                <a:cs typeface="微软雅黑" panose="020B0503020204020204" charset="-122"/>
              </a:rPr>
              <a:t>产方式获得了与其相适应的物质技术基础，促进了生产力的迅速发</a:t>
            </a:r>
            <a:r>
              <a:rPr sz="2400" spc="10" dirty="0">
                <a:latin typeface="微软雅黑" panose="020B0503020204020204" charset="-122"/>
                <a:cs typeface="微软雅黑" panose="020B0503020204020204" charset="-122"/>
              </a:rPr>
              <a:t>展</a:t>
            </a:r>
            <a:r>
              <a:rPr sz="2400" dirty="0">
                <a:latin typeface="微软雅黑" panose="020B0503020204020204" charset="-122"/>
                <a:cs typeface="微软雅黑" panose="020B0503020204020204" charset="-122"/>
              </a:rPr>
              <a:t>；  另一方面，它又巩固了资本主义生产关系，使雇佣工人丧失了依靠手工 </a:t>
            </a:r>
            <a:r>
              <a:rPr sz="2400" spc="-5" dirty="0">
                <a:latin typeface="微软雅黑" panose="020B0503020204020204" charset="-122"/>
                <a:cs typeface="微软雅黑" panose="020B0503020204020204" charset="-122"/>
              </a:rPr>
              <a:t>技术而独立劳动的可能性，成为资本家掌握的机器的附属物，巩固了资 </a:t>
            </a:r>
            <a:r>
              <a:rPr sz="2400" dirty="0">
                <a:latin typeface="微软雅黑" panose="020B0503020204020204" charset="-122"/>
                <a:cs typeface="微软雅黑" panose="020B0503020204020204" charset="-122"/>
              </a:rPr>
              <a:t>本主义雇佣劳动制度。</a:t>
            </a:r>
            <a:endParaRPr sz="2400">
              <a:latin typeface="微软雅黑" panose="020B0503020204020204" charset="-122"/>
              <a:cs typeface="微软雅黑" panose="020B0503020204020204" charset="-122"/>
            </a:endParaRPr>
          </a:p>
          <a:p>
            <a:pPr marL="156210" marR="5080" indent="630555">
              <a:lnSpc>
                <a:spcPct val="120000"/>
              </a:lnSpc>
            </a:pPr>
            <a:r>
              <a:rPr sz="2400" dirty="0">
                <a:latin typeface="微软雅黑" panose="020B0503020204020204" charset="-122"/>
                <a:cs typeface="微软雅黑" panose="020B0503020204020204" charset="-122"/>
              </a:rPr>
              <a:t>因此，产业革命使资本主义经济制度取得了完全的胜利，并最终建 </a:t>
            </a:r>
            <a:r>
              <a:rPr sz="2400" spc="-5" dirty="0">
                <a:latin typeface="微软雅黑" panose="020B0503020204020204" charset="-122"/>
                <a:cs typeface="微软雅黑" panose="020B0503020204020204" charset="-122"/>
              </a:rPr>
              <a:t>立起资本主义生产方</a:t>
            </a:r>
            <a:r>
              <a:rPr sz="2400" dirty="0">
                <a:latin typeface="微软雅黑" panose="020B0503020204020204" charset="-122"/>
                <a:cs typeface="微软雅黑" panose="020B0503020204020204" charset="-122"/>
              </a:rPr>
              <a:t>式</a:t>
            </a:r>
            <a:r>
              <a:rPr lang="zh-CN" sz="2400" dirty="0">
                <a:latin typeface="微软雅黑" panose="020B0503020204020204" charset="-122"/>
                <a:cs typeface="微软雅黑" panose="020B0503020204020204" charset="-122"/>
              </a:rPr>
              <a:t>：</a:t>
            </a:r>
            <a:r>
              <a:rPr lang="zh-CN" altLang="en-US" sz="2400" dirty="0">
                <a:latin typeface="楷体_GB2312" pitchFamily="1" charset="-122"/>
                <a:sym typeface="+mn-ea"/>
              </a:rPr>
              <a:t>资本家凭借对生产资料的占有，在</a:t>
            </a:r>
            <a:r>
              <a:rPr lang="zh-CN" altLang="en-US" sz="2400" dirty="0">
                <a:solidFill>
                  <a:srgbClr val="FF0000"/>
                </a:solidFill>
                <a:latin typeface="楷体_GB2312" pitchFamily="1" charset="-122"/>
                <a:sym typeface="+mn-ea"/>
              </a:rPr>
              <a:t>等价交换</a:t>
            </a:r>
            <a:r>
              <a:rPr lang="zh-CN" altLang="en-US" sz="2400" dirty="0">
                <a:latin typeface="楷体_GB2312" pitchFamily="1" charset="-122"/>
                <a:sym typeface="+mn-ea"/>
              </a:rPr>
              <a:t>原则的掩盖下，</a:t>
            </a:r>
            <a:r>
              <a:rPr lang="zh-CN" altLang="en-US" sz="2400" dirty="0">
                <a:solidFill>
                  <a:srgbClr val="FF0000"/>
                </a:solidFill>
                <a:latin typeface="楷体_GB2312" pitchFamily="1" charset="-122"/>
                <a:sym typeface="+mn-ea"/>
              </a:rPr>
              <a:t>雇佣</a:t>
            </a:r>
            <a:r>
              <a:rPr lang="zh-CN" altLang="en-US" sz="2400" dirty="0">
                <a:latin typeface="楷体_GB2312" pitchFamily="1" charset="-122"/>
                <a:sym typeface="+mn-ea"/>
              </a:rPr>
              <a:t>工人从事劳动，</a:t>
            </a:r>
            <a:r>
              <a:rPr lang="zh-CN" altLang="en-US" sz="2400" dirty="0">
                <a:solidFill>
                  <a:srgbClr val="FF0000"/>
                </a:solidFill>
                <a:latin typeface="楷体_GB2312" pitchFamily="1" charset="-122"/>
                <a:sym typeface="+mn-ea"/>
              </a:rPr>
              <a:t>占有</a:t>
            </a:r>
            <a:r>
              <a:rPr lang="zh-CN" altLang="en-US" sz="2400" dirty="0">
                <a:latin typeface="楷体_GB2312" pitchFamily="1" charset="-122"/>
                <a:sym typeface="+mn-ea"/>
              </a:rPr>
              <a:t>雇佣工人的剩余价值，这就是资本主义所有制的</a:t>
            </a:r>
            <a:r>
              <a:rPr lang="zh-CN" altLang="en-US" sz="2400" dirty="0">
                <a:solidFill>
                  <a:srgbClr val="FF0000"/>
                </a:solidFill>
                <a:latin typeface="楷体_GB2312" pitchFamily="1" charset="-122"/>
                <a:sym typeface="+mn-ea"/>
              </a:rPr>
              <a:t>实质</a:t>
            </a:r>
            <a:r>
              <a:rPr lang="zh-CN" altLang="en-US" sz="2400" dirty="0">
                <a:latin typeface="楷体_GB2312" pitchFamily="1" charset="-122"/>
                <a:sym typeface="+mn-ea"/>
              </a:rPr>
              <a:t>。</a:t>
            </a:r>
            <a:endParaRPr lang="zh-CN" sz="2400" dirty="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57905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一、资本主义经济制度</a:t>
            </a:r>
            <a:r>
              <a:rPr sz="3200" spc="-15" dirty="0">
                <a:solidFill>
                  <a:srgbClr val="FFFFFF"/>
                </a:solidFill>
              </a:rPr>
              <a:t>的</a:t>
            </a:r>
            <a:r>
              <a:rPr sz="3200" dirty="0">
                <a:solidFill>
                  <a:srgbClr val="FFFFFF"/>
                </a:solidFill>
              </a:rPr>
              <a:t>产生</a:t>
            </a:r>
            <a:endParaRPr sz="32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5603" name="Rectangle 3"/>
          <p:cNvSpPr>
            <a:spLocks noGrp="1"/>
          </p:cNvSpPr>
          <p:nvPr>
            <p:ph idx="1"/>
          </p:nvPr>
        </p:nvSpPr>
        <p:spPr>
          <a:xfrm>
            <a:off x="1108710" y="2018030"/>
            <a:ext cx="9370695" cy="2676525"/>
          </a:xfrm>
        </p:spPr>
        <p:txBody>
          <a:bodyPr vert="horz" wrap="square" lIns="91440" tIns="45720" rIns="91440" bIns="45720" anchor="t"/>
          <a:lstStyle/>
          <a:p>
            <a:pPr>
              <a:buNone/>
            </a:pPr>
            <a:r>
              <a:rPr lang="zh-CN" altLang="en-US" sz="2400" dirty="0"/>
              <a:t>约翰兄弟二人从父亲那里分别得到了</a:t>
            </a:r>
            <a:r>
              <a:rPr lang="en-US" altLang="zh-CN" sz="2400" dirty="0"/>
              <a:t>1</a:t>
            </a:r>
            <a:r>
              <a:rPr lang="zh-CN" altLang="en-US" sz="2400" dirty="0"/>
              <a:t>万马克的遗产。老大用这</a:t>
            </a:r>
            <a:r>
              <a:rPr lang="en-US" altLang="zh-CN" sz="2400" dirty="0"/>
              <a:t>1</a:t>
            </a:r>
            <a:r>
              <a:rPr lang="zh-CN" altLang="en-US" sz="2400" dirty="0"/>
              <a:t>万购置了一整套家具，不久就把钱花完了。老二则用这</a:t>
            </a:r>
            <a:r>
              <a:rPr lang="en-US" altLang="zh-CN" sz="2400" dirty="0"/>
              <a:t>1</a:t>
            </a:r>
            <a:r>
              <a:rPr lang="zh-CN" altLang="en-US" sz="2400" dirty="0"/>
              <a:t>万开了一个小服装加工厂，加工一批服装。不久，</a:t>
            </a:r>
            <a:r>
              <a:rPr lang="en-US" altLang="zh-CN" sz="2400" dirty="0"/>
              <a:t>1</a:t>
            </a:r>
            <a:r>
              <a:rPr lang="zh-CN" altLang="en-US" sz="2400" dirty="0"/>
              <a:t>万变成了</a:t>
            </a:r>
            <a:r>
              <a:rPr lang="en-US" altLang="zh-CN" sz="2400" dirty="0"/>
              <a:t>2</a:t>
            </a:r>
            <a:r>
              <a:rPr lang="zh-CN" altLang="en-US" sz="2400" dirty="0"/>
              <a:t>万，</a:t>
            </a:r>
            <a:r>
              <a:rPr lang="en-US" altLang="zh-CN" sz="2400" dirty="0"/>
              <a:t>4</a:t>
            </a:r>
            <a:r>
              <a:rPr lang="zh-CN" altLang="en-US" sz="2400" dirty="0"/>
              <a:t>万</a:t>
            </a:r>
            <a:r>
              <a:rPr lang="en-US" altLang="zh-CN" sz="2400" dirty="0"/>
              <a:t>……</a:t>
            </a:r>
            <a:endParaRPr lang="en-US" altLang="zh-CN" sz="2400" dirty="0"/>
          </a:p>
          <a:p>
            <a:pPr>
              <a:buNone/>
            </a:pPr>
            <a:endParaRPr lang="en-US" altLang="zh-CN" sz="2400" dirty="0"/>
          </a:p>
          <a:p>
            <a:pPr>
              <a:buNone/>
            </a:pPr>
            <a:r>
              <a:rPr lang="zh-CN" altLang="en-US" sz="2400" dirty="0"/>
              <a:t>同样是</a:t>
            </a:r>
            <a:r>
              <a:rPr lang="en-US" altLang="zh-CN" sz="2400" dirty="0"/>
              <a:t>1</a:t>
            </a:r>
            <a:r>
              <a:rPr lang="zh-CN" altLang="en-US" sz="2400" dirty="0"/>
              <a:t>万马克，为什么会有如此大的差别？</a:t>
            </a:r>
            <a:endParaRPr lang="zh-CN" altLang="en-US" sz="2400" dirty="0"/>
          </a:p>
        </p:txBody>
      </p:sp>
      <p:sp>
        <p:nvSpPr>
          <p:cNvPr id="7" name="object 7"/>
          <p:cNvSpPr txBox="1">
            <a:spLocks noGrp="1"/>
          </p:cNvSpPr>
          <p:nvPr/>
        </p:nvSpPr>
        <p:spPr>
          <a:xfrm>
            <a:off x="614680" y="62865"/>
            <a:ext cx="7957820" cy="504825"/>
          </a:xfrm>
          <a:prstGeom prst="rect">
            <a:avLst/>
          </a:prstGeom>
        </p:spPr>
        <p:txBody>
          <a:bodyPr vert="horz" wrap="square" lIns="0" tIns="12700" rIns="0" bIns="0" rtlCol="0">
            <a:spAutoFit/>
          </a:bodyPr>
          <a:lstStyle>
            <a:lvl1pPr>
              <a:defRPr sz="3600" b="1" i="0">
                <a:solidFill>
                  <a:schemeClr val="tx1"/>
                </a:solidFill>
                <a:latin typeface="Microsoft JhengHei" panose="020B0604030504040204" charset="-120"/>
                <a:ea typeface="+mj-ea"/>
                <a:cs typeface="Microsoft JhengHei" panose="020B0604030504040204" charset="-120"/>
              </a:defRPr>
            </a:lvl1pPr>
          </a:lstStyle>
          <a:p>
            <a:pPr marL="12700">
              <a:lnSpc>
                <a:spcPct val="100000"/>
              </a:lnSpc>
              <a:spcBef>
                <a:spcPts val="100"/>
              </a:spcBef>
            </a:pPr>
            <a:r>
              <a:rPr sz="3200" dirty="0">
                <a:solidFill>
                  <a:srgbClr val="FFFFFF"/>
                </a:solidFill>
              </a:rPr>
              <a:t>二、劳动力成为商品与</a:t>
            </a:r>
            <a:r>
              <a:rPr sz="3200" spc="-15" dirty="0">
                <a:solidFill>
                  <a:srgbClr val="FFFFFF"/>
                </a:solidFill>
              </a:rPr>
              <a:t>货</a:t>
            </a:r>
            <a:r>
              <a:rPr sz="3200" dirty="0">
                <a:solidFill>
                  <a:srgbClr val="FFFFFF"/>
                </a:solidFill>
              </a:rPr>
              <a:t>币转</a:t>
            </a:r>
            <a:r>
              <a:rPr sz="3200" spc="-15" dirty="0">
                <a:solidFill>
                  <a:srgbClr val="FFFFFF"/>
                </a:solidFill>
              </a:rPr>
              <a:t>化</a:t>
            </a:r>
            <a:r>
              <a:rPr sz="3200" dirty="0">
                <a:solidFill>
                  <a:srgbClr val="FFFFFF"/>
                </a:solidFill>
              </a:rPr>
              <a:t>为资本</a:t>
            </a:r>
            <a:endParaRPr sz="3200"/>
          </a:p>
        </p:txBody>
      </p:sp>
      <p:sp>
        <p:nvSpPr>
          <p:cNvPr id="24579" name="Rectangle 3"/>
          <p:cNvSpPr/>
          <p:nvPr/>
        </p:nvSpPr>
        <p:spPr>
          <a:xfrm>
            <a:off x="1393190" y="929005"/>
            <a:ext cx="4443730" cy="727075"/>
          </a:xfrm>
          <a:prstGeom prst="rect">
            <a:avLst/>
          </a:prstGeom>
          <a:noFill/>
          <a:ln w="9525">
            <a:noFill/>
          </a:ln>
        </p:spPr>
        <p:txBody>
          <a:bodyPr vert="horz" wrap="square" lIns="91440" tIns="45720" rIns="91440" bIns="45720" anchor="t"/>
          <a:lstStyle>
            <a:lvl1pPr marL="0" indent="0" algn="ctr" rtl="0" eaLnBrk="0" fontAlgn="base" hangingPunct="0">
              <a:spcBef>
                <a:spcPct val="20000"/>
              </a:spcBef>
              <a:spcAft>
                <a:spcPct val="0"/>
              </a:spcAft>
              <a:buNone/>
              <a:defRPr sz="3200">
                <a:solidFill>
                  <a:schemeClr val="tx1"/>
                </a:solidFill>
                <a:latin typeface="+mn-lt"/>
                <a:ea typeface="+mn-ea"/>
                <a:cs typeface="+mn-cs"/>
              </a:defRPr>
            </a:lvl1pPr>
            <a:lvl2pPr marL="457200" indent="0" algn="ctr" rtl="0" eaLnBrk="0" fontAlgn="base" hangingPunct="0">
              <a:spcBef>
                <a:spcPct val="20000"/>
              </a:spcBef>
              <a:spcAft>
                <a:spcPct val="0"/>
              </a:spcAft>
              <a:buNone/>
              <a:defRPr sz="28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000">
                <a:solidFill>
                  <a:schemeClr val="tx1"/>
                </a:solidFill>
                <a:latin typeface="+mn-lt"/>
                <a:ea typeface="+mn-ea"/>
              </a:defRPr>
            </a:lvl4pPr>
            <a:lvl5pPr marL="1828800" indent="0" algn="ctr" rtl="0" eaLnBrk="0" fontAlgn="base" hangingPunct="0">
              <a:spcBef>
                <a:spcPct val="20000"/>
              </a:spcBef>
              <a:spcAft>
                <a:spcPct val="0"/>
              </a:spcAft>
              <a:buNone/>
              <a:defRPr sz="2000">
                <a:solidFill>
                  <a:schemeClr val="tx1"/>
                </a:solidFill>
                <a:latin typeface="+mn-lt"/>
                <a:ea typeface="+mn-ea"/>
              </a:defRPr>
            </a:lvl5pPr>
            <a:lvl6pPr marL="2286000" indent="0" algn="ctr" rtl="0" fontAlgn="base">
              <a:spcBef>
                <a:spcPct val="20000"/>
              </a:spcBef>
              <a:spcAft>
                <a:spcPct val="0"/>
              </a:spcAft>
              <a:buNone/>
              <a:defRPr sz="2000">
                <a:solidFill>
                  <a:schemeClr val="tx1"/>
                </a:solidFill>
                <a:latin typeface="+mn-lt"/>
                <a:ea typeface="+mn-ea"/>
              </a:defRPr>
            </a:lvl6pPr>
            <a:lvl7pPr marL="2743200" indent="0" algn="ctr" rtl="0" fontAlgn="base">
              <a:spcBef>
                <a:spcPct val="20000"/>
              </a:spcBef>
              <a:spcAft>
                <a:spcPct val="0"/>
              </a:spcAft>
              <a:buNone/>
              <a:defRPr sz="2000">
                <a:solidFill>
                  <a:schemeClr val="tx1"/>
                </a:solidFill>
                <a:latin typeface="+mn-lt"/>
                <a:ea typeface="+mn-ea"/>
              </a:defRPr>
            </a:lvl7pPr>
            <a:lvl8pPr marL="3200400" indent="0" algn="ctr" rtl="0" fontAlgn="base">
              <a:spcBef>
                <a:spcPct val="20000"/>
              </a:spcBef>
              <a:spcAft>
                <a:spcPct val="0"/>
              </a:spcAft>
              <a:buNone/>
              <a:defRPr sz="2000">
                <a:solidFill>
                  <a:schemeClr val="tx1"/>
                </a:solidFill>
                <a:latin typeface="+mn-lt"/>
                <a:ea typeface="+mn-ea"/>
              </a:defRPr>
            </a:lvl8pPr>
            <a:lvl9pPr marL="3657600" indent="0" algn="ctr" rtl="0" fontAlgn="base">
              <a:spcBef>
                <a:spcPct val="20000"/>
              </a:spcBef>
              <a:spcAft>
                <a:spcPct val="0"/>
              </a:spcAft>
              <a:buNone/>
              <a:defRPr sz="2000">
                <a:solidFill>
                  <a:schemeClr val="tx1"/>
                </a:solidFill>
                <a:latin typeface="+mn-lt"/>
                <a:ea typeface="+mn-ea"/>
              </a:defRPr>
            </a:lvl9pPr>
          </a:lstStyle>
          <a:p>
            <a:pPr>
              <a:buClrTx/>
              <a:buSzTx/>
              <a:buFontTx/>
            </a:pPr>
            <a:r>
              <a:rPr lang="zh-CN" altLang="en-US" b="1" dirty="0">
                <a:solidFill>
                  <a:schemeClr val="tx2"/>
                </a:solidFill>
                <a:latin typeface="+mn-lt"/>
                <a:ea typeface="+mn-ea"/>
                <a:cs typeface="+mn-cs"/>
              </a:rPr>
              <a:t>（一）货币转化为资本</a:t>
            </a:r>
            <a:endParaRPr lang="zh-CN" altLang="en-US" b="1" dirty="0">
              <a:solidFill>
                <a:schemeClr val="tx2"/>
              </a:solidFill>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blinds(horizontal)">
                                      <p:cBhvr>
                                        <p:cTn id="7" dur="500"/>
                                        <p:tgtEl>
                                          <p:spTgt spid="245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p:bldP spid="245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6626" name="Rectangle 2"/>
          <p:cNvSpPr>
            <a:spLocks noGrp="1"/>
          </p:cNvSpPr>
          <p:nvPr>
            <p:ph idx="1"/>
          </p:nvPr>
        </p:nvSpPr>
        <p:spPr>
          <a:xfrm>
            <a:off x="1919288" y="1557338"/>
            <a:ext cx="8229600" cy="3107690"/>
          </a:xfrm>
        </p:spPr>
        <p:txBody>
          <a:bodyPr vert="horz" wrap="square" lIns="91440" tIns="45720" rIns="91440" bIns="45720" anchor="t"/>
          <a:lstStyle/>
          <a:p>
            <a:pPr>
              <a:buNone/>
            </a:pPr>
            <a:r>
              <a:rPr lang="zh-CN" altLang="en-US" sz="2800" dirty="0"/>
              <a:t>（</a:t>
            </a:r>
            <a:r>
              <a:rPr lang="en-US" altLang="zh-CN" sz="2800" dirty="0"/>
              <a:t>1</a:t>
            </a:r>
            <a:r>
              <a:rPr lang="zh-CN" altLang="en-US" sz="2800" dirty="0"/>
              <a:t>）用货币买回商品之后，将它用到不能用为止，即消费。</a:t>
            </a:r>
            <a:endParaRPr lang="zh-CN" altLang="en-US" sz="2800" dirty="0"/>
          </a:p>
          <a:p>
            <a:pPr>
              <a:buNone/>
            </a:pPr>
            <a:r>
              <a:rPr lang="zh-CN" altLang="en-US" sz="2800" dirty="0"/>
              <a:t>         </a:t>
            </a:r>
            <a:r>
              <a:rPr lang="en-US" altLang="zh-CN" sz="2800" dirty="0"/>
              <a:t>G—W</a:t>
            </a:r>
            <a:endParaRPr lang="en-US" altLang="zh-CN" sz="2800" dirty="0"/>
          </a:p>
          <a:p>
            <a:pPr>
              <a:buNone/>
            </a:pPr>
            <a:r>
              <a:rPr lang="en-US" altLang="zh-CN" sz="2800" dirty="0"/>
              <a:t> </a:t>
            </a:r>
            <a:r>
              <a:rPr lang="zh-CN" altLang="en-US" sz="2800" dirty="0"/>
              <a:t>（</a:t>
            </a:r>
            <a:r>
              <a:rPr lang="en-US" altLang="zh-CN" sz="2800" dirty="0"/>
              <a:t>2</a:t>
            </a:r>
            <a:r>
              <a:rPr lang="zh-CN" altLang="en-US" sz="2800" dirty="0"/>
              <a:t>）用货币买回商品之后，不是消费，而是生产（加工、运输、包装）成新的商品，然后卖出去，换回更多的货币。</a:t>
            </a:r>
            <a:endParaRPr lang="zh-CN" altLang="en-US" sz="2800" dirty="0"/>
          </a:p>
          <a:p>
            <a:pPr>
              <a:buNone/>
            </a:pPr>
            <a:r>
              <a:rPr lang="zh-CN" altLang="en-US" sz="2800" dirty="0"/>
              <a:t>             </a:t>
            </a:r>
            <a:r>
              <a:rPr lang="en-US" altLang="zh-CN" sz="2800" dirty="0"/>
              <a:t>G—W---G’ </a:t>
            </a:r>
            <a:endParaRPr lang="en-US" altLang="zh-CN" sz="2800" dirty="0"/>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7650" name="Rectangle 2"/>
          <p:cNvSpPr>
            <a:spLocks noGrp="1"/>
          </p:cNvSpPr>
          <p:nvPr>
            <p:ph idx="1"/>
          </p:nvPr>
        </p:nvSpPr>
        <p:spPr>
          <a:xfrm>
            <a:off x="1135380" y="871855"/>
            <a:ext cx="8868410" cy="2676525"/>
          </a:xfrm>
        </p:spPr>
        <p:txBody>
          <a:bodyPr vert="horz" wrap="square" lIns="91440" tIns="45720" rIns="91440" bIns="45720" anchor="t"/>
          <a:lstStyle/>
          <a:p>
            <a:pPr>
              <a:buNone/>
            </a:pPr>
            <a:r>
              <a:rPr lang="zh-CN" altLang="en-US" sz="2800" dirty="0"/>
              <a:t>货币</a:t>
            </a:r>
            <a:r>
              <a:rPr lang="en-US" altLang="zh-CN" sz="2800" dirty="0"/>
              <a:t>G</a:t>
            </a:r>
            <a:r>
              <a:rPr lang="zh-CN" altLang="en-US" sz="2800" dirty="0"/>
              <a:t>经过</a:t>
            </a:r>
            <a:r>
              <a:rPr lang="en-US" altLang="zh-CN" sz="2800" dirty="0"/>
              <a:t>G-W-G’</a:t>
            </a:r>
            <a:r>
              <a:rPr lang="zh-CN" altLang="en-US" sz="2800" dirty="0"/>
              <a:t>这一流通过程之后，收回了更多的货币（赚钱），（后一个</a:t>
            </a:r>
            <a:r>
              <a:rPr lang="en-US" altLang="zh-CN" sz="2800" dirty="0"/>
              <a:t>G’</a:t>
            </a:r>
            <a:r>
              <a:rPr lang="zh-CN" altLang="en-US" sz="2800" dirty="0"/>
              <a:t>在数量上应该大于前一个</a:t>
            </a:r>
            <a:r>
              <a:rPr lang="en-US" altLang="zh-CN" sz="2800" dirty="0"/>
              <a:t>G</a:t>
            </a:r>
            <a:r>
              <a:rPr lang="zh-CN" altLang="en-US" sz="2800" dirty="0"/>
              <a:t>），也就是说，通过流通，货币发生了价值增值</a:t>
            </a:r>
            <a:r>
              <a:rPr lang="en-US" altLang="zh-CN" sz="2800" dirty="0"/>
              <a:t>G’=G+^G</a:t>
            </a:r>
            <a:r>
              <a:rPr lang="zh-CN" altLang="en-US" sz="2800" dirty="0"/>
              <a:t>，变多了。</a:t>
            </a:r>
            <a:endParaRPr lang="en-US" altLang="zh-CN" sz="2800" dirty="0"/>
          </a:p>
          <a:p>
            <a:pPr>
              <a:buNone/>
            </a:pPr>
            <a:endParaRPr lang="zh-CN" altLang="en-US" sz="2800" dirty="0"/>
          </a:p>
          <a:p>
            <a:pPr>
              <a:buNone/>
            </a:pPr>
            <a:r>
              <a:rPr lang="zh-CN" altLang="en-US" sz="2800" dirty="0"/>
              <a:t>这时，生产经营者手中的货币就转化为了资本。</a:t>
            </a:r>
            <a:endParaRPr lang="zh-CN" altLang="en-US" sz="2800" dirty="0"/>
          </a:p>
        </p:txBody>
      </p:sp>
      <p:sp>
        <p:nvSpPr>
          <p:cNvPr id="28675" name="Rectangle 3"/>
          <p:cNvSpPr/>
          <p:nvPr/>
        </p:nvSpPr>
        <p:spPr>
          <a:xfrm>
            <a:off x="906145" y="3925570"/>
            <a:ext cx="10633075" cy="216027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dirty="0"/>
              <a:t>思考：</a:t>
            </a:r>
            <a:endParaRPr lang="en-US" altLang="zh-CN" dirty="0"/>
          </a:p>
          <a:p>
            <a:r>
              <a:rPr lang="en-US" altLang="zh-CN" dirty="0"/>
              <a:t>1.</a:t>
            </a:r>
            <a:r>
              <a:rPr lang="zh-CN" altLang="en-US" dirty="0"/>
              <a:t>货币最初是不是资本，它在什么情况下才转化为资本？</a:t>
            </a:r>
            <a:endParaRPr lang="zh-CN" altLang="en-US" dirty="0"/>
          </a:p>
          <a:p>
            <a:r>
              <a:rPr lang="en-US" altLang="zh-CN" dirty="0"/>
              <a:t>2.</a:t>
            </a:r>
            <a:r>
              <a:rPr lang="zh-CN" altLang="en-US" dirty="0"/>
              <a:t>是不是一切商品都有可能成为资本？</a:t>
            </a:r>
            <a:endParaRPr lang="zh-CN" altLang="en-US" dirty="0"/>
          </a:p>
          <a:p>
            <a:pPr>
              <a:buNone/>
            </a:pPr>
            <a:endParaRPr lang="zh-CN" alt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7364730" y="1154430"/>
            <a:ext cx="4266565" cy="4942205"/>
          </a:xfrm>
          <a:prstGeom prst="rect">
            <a:avLst/>
          </a:prstGeom>
          <a:blipFill>
            <a:blip r:embed="rId2" cstate="print"/>
            <a:stretch>
              <a:fillRect/>
            </a:stretch>
          </a:blipFill>
        </p:spPr>
        <p:txBody>
          <a:bodyPr wrap="square" lIns="0" tIns="0" rIns="0" bIns="0" rtlCol="0"/>
          <a:lstStyle/>
          <a:p/>
        </p:txBody>
      </p:sp>
      <p:sp>
        <p:nvSpPr>
          <p:cNvPr id="6" name="object 6"/>
          <p:cNvSpPr txBox="1"/>
          <p:nvPr/>
        </p:nvSpPr>
        <p:spPr>
          <a:xfrm>
            <a:off x="377190" y="844550"/>
            <a:ext cx="6987540" cy="544322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a:t>
            </a:r>
            <a:r>
              <a:rPr lang="zh-CN" sz="3200" b="1" dirty="0">
                <a:solidFill>
                  <a:srgbClr val="AA454A"/>
                </a:solidFill>
                <a:latin typeface="微软雅黑" panose="020B0503020204020204" charset="-122"/>
                <a:cs typeface="微软雅黑" panose="020B0503020204020204" charset="-122"/>
              </a:rPr>
              <a:t>二</a:t>
            </a:r>
            <a:r>
              <a:rPr sz="3200" b="1" dirty="0">
                <a:solidFill>
                  <a:srgbClr val="AA454A"/>
                </a:solidFill>
                <a:latin typeface="微软雅黑" panose="020B0503020204020204" charset="-122"/>
                <a:cs typeface="微软雅黑" panose="020B0503020204020204" charset="-122"/>
              </a:rPr>
              <a:t>）</a:t>
            </a:r>
            <a:r>
              <a:rPr lang="zh-CN" altLang="en-US" sz="3200" b="1" dirty="0">
                <a:solidFill>
                  <a:schemeClr val="tx2"/>
                </a:solidFill>
                <a:sym typeface="+mn-ea"/>
              </a:rPr>
              <a:t>资本运行的前提条件</a:t>
            </a:r>
            <a:r>
              <a:rPr lang="en-US" altLang="zh-CN" sz="3200" b="1" dirty="0">
                <a:solidFill>
                  <a:schemeClr val="tx2"/>
                </a:solidFill>
                <a:sym typeface="+mn-ea"/>
              </a:rPr>
              <a:t>——</a:t>
            </a:r>
            <a:r>
              <a:rPr sz="3200" b="1" dirty="0">
                <a:solidFill>
                  <a:srgbClr val="AA454A"/>
                </a:solidFill>
                <a:latin typeface="微软雅黑" panose="020B0503020204020204" charset="-122"/>
                <a:cs typeface="微软雅黑" panose="020B0503020204020204" charset="-122"/>
              </a:rPr>
              <a:t>劳动力成为商品</a:t>
            </a:r>
            <a:endParaRPr sz="3200" b="1" dirty="0">
              <a:solidFill>
                <a:srgbClr val="AA454A"/>
              </a:solidFill>
              <a:latin typeface="微软雅黑" panose="020B0503020204020204" charset="-122"/>
              <a:cs typeface="微软雅黑" panose="020B0503020204020204" charset="-122"/>
            </a:endParaRPr>
          </a:p>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劳动力是指人的劳动能力，是</a:t>
            </a:r>
            <a:r>
              <a:rPr sz="2800" spc="-10" dirty="0">
                <a:latin typeface="微软雅黑" panose="020B0503020204020204" charset="-122"/>
                <a:cs typeface="微软雅黑" panose="020B0503020204020204" charset="-122"/>
              </a:rPr>
              <a:t>人的体力和脑力的总和。劳动力成 </a:t>
            </a:r>
            <a:r>
              <a:rPr sz="2800" spc="-5" dirty="0">
                <a:latin typeface="微软雅黑" panose="020B0503020204020204" charset="-122"/>
                <a:cs typeface="微软雅黑" panose="020B0503020204020204" charset="-122"/>
              </a:rPr>
              <a:t>为商品，需要具备两个基本条件： </a:t>
            </a:r>
            <a:endParaRPr sz="2800" spc="-5" dirty="0">
              <a:latin typeface="微软雅黑" panose="020B0503020204020204" charset="-122"/>
              <a:cs typeface="微软雅黑" panose="020B0503020204020204" charset="-122"/>
            </a:endParaRPr>
          </a:p>
          <a:p>
            <a:pPr marL="354965" marR="433070" indent="713105" algn="l">
              <a:lnSpc>
                <a:spcPct val="120000"/>
              </a:lnSpc>
              <a:spcBef>
                <a:spcPts val="1925"/>
              </a:spcBef>
            </a:pPr>
            <a:r>
              <a:rPr sz="2800" spc="-5" dirty="0">
                <a:latin typeface="微软雅黑" panose="020B0503020204020204" charset="-122"/>
                <a:cs typeface="微软雅黑" panose="020B0503020204020204" charset="-122"/>
              </a:rPr>
              <a:t>第一，劳动者是自由人，能够</a:t>
            </a:r>
            <a:r>
              <a:rPr sz="2800" spc="-10" dirty="0">
                <a:latin typeface="微软雅黑" panose="020B0503020204020204" charset="-122"/>
                <a:cs typeface="微软雅黑" panose="020B0503020204020204" charset="-122"/>
              </a:rPr>
              <a:t>把自己的劳动力当作自己的商品来</a:t>
            </a:r>
            <a:r>
              <a:rPr sz="2800" spc="-5" dirty="0">
                <a:latin typeface="微软雅黑" panose="020B0503020204020204" charset="-122"/>
                <a:cs typeface="微软雅黑" panose="020B0503020204020204" charset="-122"/>
              </a:rPr>
              <a:t>支配。</a:t>
            </a:r>
            <a:endParaRPr sz="2800" spc="-5" dirty="0">
              <a:latin typeface="微软雅黑" panose="020B0503020204020204" charset="-122"/>
              <a:cs typeface="微软雅黑" panose="020B0503020204020204" charset="-122"/>
            </a:endParaRPr>
          </a:p>
          <a:p>
            <a:pPr marL="354965" marR="433070" indent="713105" algn="l">
              <a:lnSpc>
                <a:spcPct val="120000"/>
              </a:lnSpc>
              <a:spcBef>
                <a:spcPts val="1925"/>
              </a:spcBef>
            </a:pPr>
            <a:r>
              <a:rPr sz="2800" spc="-5" dirty="0">
                <a:latin typeface="微软雅黑" panose="020B0503020204020204" charset="-122"/>
                <a:cs typeface="微软雅黑" panose="020B0503020204020204" charset="-122"/>
              </a:rPr>
              <a:t>第二，劳动力所有者丧失了一切生产资料和生活资料。</a:t>
            </a:r>
            <a:r>
              <a:rPr lang="zh-CN" altLang="en-US" sz="2800" b="1" dirty="0">
                <a:solidFill>
                  <a:srgbClr val="FFFF00"/>
                </a:solidFill>
                <a:latin typeface="Arial" panose="020B0604020202020204" pitchFamily="34" charset="0"/>
                <a:ea typeface="宋体" panose="02010600030101010101" pitchFamily="2" charset="-122"/>
                <a:sym typeface="+mn-ea"/>
              </a:rPr>
              <a:t>★</a:t>
            </a:r>
            <a:r>
              <a:rPr lang="zh-CN" altLang="en-US" sz="2800" b="1" dirty="0">
                <a:solidFill>
                  <a:srgbClr val="FF0000"/>
                </a:solidFill>
                <a:latin typeface="楷体_GB2312" pitchFamily="1" charset="-122"/>
                <a:sym typeface="+mn-ea"/>
              </a:rPr>
              <a:t>此为</a:t>
            </a:r>
            <a:r>
              <a:rPr lang="zh-CN" altLang="en-US" sz="2800" b="1" dirty="0">
                <a:solidFill>
                  <a:srgbClr val="FF0000"/>
                </a:solidFill>
                <a:latin typeface="_x000B__x000C_"/>
                <a:sym typeface="+mn-ea"/>
              </a:rPr>
              <a:t>“</a:t>
            </a:r>
            <a:r>
              <a:rPr lang="zh-CN" altLang="en-US" sz="2800" b="1" dirty="0">
                <a:solidFill>
                  <a:srgbClr val="FF0000"/>
                </a:solidFill>
                <a:latin typeface="楷体_GB2312" pitchFamily="1" charset="-122"/>
                <a:sym typeface="+mn-ea"/>
              </a:rPr>
              <a:t>平等</a:t>
            </a:r>
            <a:r>
              <a:rPr lang="zh-CN" altLang="en-US" sz="2800" b="1" dirty="0">
                <a:solidFill>
                  <a:srgbClr val="FF0000"/>
                </a:solidFill>
                <a:latin typeface="_x000B__x000C_"/>
                <a:sym typeface="+mn-ea"/>
              </a:rPr>
              <a:t>”</a:t>
            </a:r>
            <a:r>
              <a:rPr lang="zh-CN" altLang="en-US" sz="2800" b="1" dirty="0">
                <a:solidFill>
                  <a:srgbClr val="FF0000"/>
                </a:solidFill>
                <a:latin typeface="楷体_GB2312" pitchFamily="1" charset="-122"/>
                <a:sym typeface="+mn-ea"/>
              </a:rPr>
              <a:t>背后之</a:t>
            </a:r>
            <a:r>
              <a:rPr lang="zh-CN" altLang="en-US" sz="2800" b="1" dirty="0">
                <a:solidFill>
                  <a:srgbClr val="FF0000"/>
                </a:solidFill>
                <a:latin typeface="_x000B__x000C_"/>
                <a:sym typeface="+mn-ea"/>
              </a:rPr>
              <a:t>“</a:t>
            </a:r>
            <a:r>
              <a:rPr lang="zh-CN" altLang="en-US" sz="2800" b="1" dirty="0">
                <a:solidFill>
                  <a:srgbClr val="FF0000"/>
                </a:solidFill>
                <a:latin typeface="楷体_GB2312" pitchFamily="1" charset="-122"/>
                <a:sym typeface="+mn-ea"/>
              </a:rPr>
              <a:t>不平等</a:t>
            </a:r>
            <a:r>
              <a:rPr lang="zh-CN" altLang="en-US" sz="2800" b="1" dirty="0">
                <a:solidFill>
                  <a:srgbClr val="FF0000"/>
                </a:solidFill>
                <a:latin typeface="_x000B__x000C_"/>
                <a:sym typeface="+mn-ea"/>
              </a:rPr>
              <a:t>”</a:t>
            </a:r>
            <a:r>
              <a:rPr lang="zh-CN" altLang="en-US" sz="2800" b="1" dirty="0">
                <a:solidFill>
                  <a:srgbClr val="FF0000"/>
                </a:solidFill>
                <a:latin typeface="楷体_GB2312" pitchFamily="1" charset="-122"/>
                <a:sym typeface="+mn-ea"/>
              </a:rPr>
              <a:t>的关键所在</a:t>
            </a:r>
            <a:endParaRPr sz="2800">
              <a:latin typeface="微软雅黑" panose="020B0503020204020204" charset="-122"/>
              <a:cs typeface="微软雅黑" panose="020B0503020204020204" charset="-122"/>
            </a:endParaRPr>
          </a:p>
        </p:txBody>
      </p:sp>
      <p:sp>
        <p:nvSpPr>
          <p:cNvPr id="8" name="object 8"/>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9" name="object 9"/>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7" name="object 7"/>
          <p:cNvSpPr txBox="1">
            <a:spLocks noGrp="1"/>
          </p:cNvSpPr>
          <p:nvPr>
            <p:ph type="title"/>
          </p:nvPr>
        </p:nvSpPr>
        <p:spPr>
          <a:xfrm>
            <a:off x="614680" y="62865"/>
            <a:ext cx="795782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二、劳动力成为商品与</a:t>
            </a:r>
            <a:r>
              <a:rPr sz="3200" spc="-15" dirty="0">
                <a:solidFill>
                  <a:srgbClr val="FFFFFF"/>
                </a:solidFill>
              </a:rPr>
              <a:t>货</a:t>
            </a:r>
            <a:r>
              <a:rPr sz="3200" dirty="0">
                <a:solidFill>
                  <a:srgbClr val="FFFFFF"/>
                </a:solidFill>
              </a:rPr>
              <a:t>币转</a:t>
            </a:r>
            <a:r>
              <a:rPr sz="3200" spc="-15" dirty="0">
                <a:solidFill>
                  <a:srgbClr val="FFFFFF"/>
                </a:solidFill>
              </a:rPr>
              <a:t>化</a:t>
            </a:r>
            <a:r>
              <a:rPr sz="3200" dirty="0">
                <a:solidFill>
                  <a:srgbClr val="FFFFFF"/>
                </a:solidFill>
              </a:rPr>
              <a:t>为资本</a:t>
            </a:r>
            <a:endParaRPr sz="32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134262" y="1000505"/>
            <a:ext cx="9678035" cy="1171575"/>
          </a:xfrm>
          <a:prstGeom prst="rect">
            <a:avLst/>
          </a:prstGeom>
        </p:spPr>
        <p:txBody>
          <a:bodyPr vert="horz" wrap="square" lIns="0" tIns="12065" rIns="0" bIns="0" rtlCol="0">
            <a:spAutoFit/>
          </a:bodyPr>
          <a:lstStyle/>
          <a:p>
            <a:pPr marL="334010" indent="-321945">
              <a:lnSpc>
                <a:spcPct val="100000"/>
              </a:lnSpc>
              <a:spcBef>
                <a:spcPts val="95"/>
              </a:spcBef>
              <a:buSzPct val="96000"/>
              <a:buAutoNum type="arabicPeriod"/>
              <a:tabLst>
                <a:tab pos="334645" algn="l"/>
              </a:tabLst>
            </a:pPr>
            <a:r>
              <a:rPr sz="2800" b="1" spc="-5" dirty="0">
                <a:solidFill>
                  <a:srgbClr val="AA454A"/>
                </a:solidFill>
                <a:latin typeface="微软雅黑" panose="020B0503020204020204" charset="-122"/>
                <a:cs typeface="微软雅黑" panose="020B0503020204020204" charset="-122"/>
              </a:rPr>
              <a:t>劳动力商品的</a:t>
            </a:r>
            <a:r>
              <a:rPr sz="2800" b="1" spc="-15" dirty="0">
                <a:solidFill>
                  <a:srgbClr val="AA454A"/>
                </a:solidFill>
                <a:latin typeface="微软雅黑" panose="020B0503020204020204" charset="-122"/>
                <a:cs typeface="微软雅黑" panose="020B0503020204020204" charset="-122"/>
              </a:rPr>
              <a:t>价</a:t>
            </a:r>
            <a:r>
              <a:rPr sz="2800" b="1" spc="-5" dirty="0">
                <a:solidFill>
                  <a:srgbClr val="AA454A"/>
                </a:solidFill>
                <a:latin typeface="微软雅黑" panose="020B0503020204020204" charset="-122"/>
                <a:cs typeface="微软雅黑" panose="020B0503020204020204" charset="-122"/>
              </a:rPr>
              <a:t>值</a:t>
            </a:r>
            <a:endParaRPr sz="2800">
              <a:latin typeface="微软雅黑" panose="020B0503020204020204" charset="-122"/>
              <a:cs typeface="微软雅黑" panose="020B0503020204020204" charset="-122"/>
            </a:endParaRPr>
          </a:p>
          <a:p>
            <a:pPr marL="139700" marR="5080" indent="644525">
              <a:lnSpc>
                <a:spcPct val="130000"/>
              </a:lnSpc>
              <a:spcBef>
                <a:spcPts val="1320"/>
              </a:spcBef>
            </a:pP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809371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二、劳动力成为商品与</a:t>
            </a:r>
            <a:r>
              <a:rPr sz="3200" spc="-15" dirty="0">
                <a:solidFill>
                  <a:srgbClr val="FFFFFF"/>
                </a:solidFill>
              </a:rPr>
              <a:t>货</a:t>
            </a:r>
            <a:r>
              <a:rPr sz="3200" dirty="0">
                <a:solidFill>
                  <a:srgbClr val="FFFFFF"/>
                </a:solidFill>
              </a:rPr>
              <a:t>币转</a:t>
            </a:r>
            <a:r>
              <a:rPr sz="3200" spc="-15" dirty="0">
                <a:solidFill>
                  <a:srgbClr val="FFFFFF"/>
                </a:solidFill>
              </a:rPr>
              <a:t>化</a:t>
            </a:r>
            <a:r>
              <a:rPr sz="3200" dirty="0">
                <a:solidFill>
                  <a:srgbClr val="FFFFFF"/>
                </a:solidFill>
              </a:rPr>
              <a:t>为资本</a:t>
            </a:r>
            <a:endParaRPr sz="3200"/>
          </a:p>
        </p:txBody>
      </p:sp>
      <p:sp>
        <p:nvSpPr>
          <p:cNvPr id="9" name="TextBox 1"/>
          <p:cNvSpPr txBox="1"/>
          <p:nvPr/>
        </p:nvSpPr>
        <p:spPr>
          <a:xfrm>
            <a:off x="1360805" y="2051685"/>
            <a:ext cx="8740775" cy="2674620"/>
          </a:xfrm>
          <a:prstGeom prst="rect">
            <a:avLst/>
          </a:prstGeom>
          <a:noFill/>
          <a:ln w="9525">
            <a:noFill/>
          </a:ln>
        </p:spPr>
        <p:txBody>
          <a:bodyPr wrap="square">
            <a:spAutoFit/>
          </a:bodyPr>
          <a:lstStyle/>
          <a:p>
            <a:pPr eaLnBrk="1" hangingPunct="1">
              <a:lnSpc>
                <a:spcPct val="110000"/>
              </a:lnSpc>
              <a:spcBef>
                <a:spcPct val="50000"/>
              </a:spcBef>
            </a:pPr>
            <a:r>
              <a:rPr lang="zh-CN" altLang="en-US" sz="2400" b="1" dirty="0">
                <a:solidFill>
                  <a:srgbClr val="0033CC"/>
                </a:solidFill>
                <a:latin typeface="Arial" panose="020B0604020202020204" pitchFamily="34" charset="0"/>
              </a:rPr>
              <a:t>从三个层次理解：</a:t>
            </a:r>
            <a:endParaRPr lang="en-US" altLang="zh-CN" sz="2400" b="1" dirty="0">
              <a:solidFill>
                <a:srgbClr val="0033CC"/>
              </a:solidFill>
              <a:latin typeface="Arial" panose="020B0604020202020204" pitchFamily="34" charset="0"/>
            </a:endParaRPr>
          </a:p>
          <a:p>
            <a:pPr eaLnBrk="1" hangingPunct="1">
              <a:lnSpc>
                <a:spcPct val="110000"/>
              </a:lnSpc>
              <a:spcBef>
                <a:spcPct val="50000"/>
              </a:spcBef>
            </a:pPr>
            <a:r>
              <a:rPr lang="zh-CN" altLang="en-US" sz="2400" b="1" dirty="0">
                <a:solidFill>
                  <a:srgbClr val="0033CC"/>
                </a:solidFill>
                <a:latin typeface="Arial" panose="020B0604020202020204" pitchFamily="34" charset="0"/>
              </a:rPr>
              <a:t>价值决定：</a:t>
            </a:r>
            <a:r>
              <a:rPr lang="zh-CN" altLang="en-US" sz="2400" kern="0" noProof="0" dirty="0" smtClean="0">
                <a:ln>
                  <a:noFill/>
                </a:ln>
                <a:effectLst/>
                <a:uLnTx/>
                <a:uFillTx/>
                <a:sym typeface="+mn-ea"/>
              </a:rPr>
              <a:t>由生产和再生产劳动力所需要的社会必要劳动时间来决定，还原为</a:t>
            </a:r>
            <a:r>
              <a:rPr lang="zh-CN" altLang="en-US" sz="2400" b="1" dirty="0">
                <a:solidFill>
                  <a:srgbClr val="0033CC"/>
                </a:solidFill>
                <a:latin typeface="Arial" panose="020B0604020202020204" pitchFamily="34" charset="0"/>
              </a:rPr>
              <a:t>生活资料的价值</a:t>
            </a:r>
            <a:endParaRPr lang="en-US" altLang="zh-CN" sz="2400" b="1" dirty="0">
              <a:solidFill>
                <a:srgbClr val="0033CC"/>
              </a:solidFill>
              <a:latin typeface="Arial" panose="020B0604020202020204" pitchFamily="34" charset="0"/>
            </a:endParaRPr>
          </a:p>
          <a:p>
            <a:pPr eaLnBrk="1" hangingPunct="1">
              <a:lnSpc>
                <a:spcPct val="110000"/>
              </a:lnSpc>
              <a:spcBef>
                <a:spcPct val="50000"/>
              </a:spcBef>
            </a:pPr>
            <a:r>
              <a:rPr lang="zh-CN" altLang="en-US" sz="2400" b="1" dirty="0">
                <a:solidFill>
                  <a:srgbClr val="0033CC"/>
                </a:solidFill>
                <a:latin typeface="Arial" panose="020B0604020202020204" pitchFamily="34" charset="0"/>
              </a:rPr>
              <a:t>价值构成：工资</a:t>
            </a:r>
            <a:endParaRPr lang="en-US" altLang="zh-CN" sz="2400" b="1" dirty="0">
              <a:solidFill>
                <a:srgbClr val="0033CC"/>
              </a:solidFill>
              <a:latin typeface="Arial" panose="020B0604020202020204" pitchFamily="34" charset="0"/>
            </a:endParaRPr>
          </a:p>
          <a:p>
            <a:pPr eaLnBrk="1" hangingPunct="1">
              <a:lnSpc>
                <a:spcPct val="110000"/>
              </a:lnSpc>
              <a:spcBef>
                <a:spcPct val="50000"/>
              </a:spcBef>
            </a:pPr>
            <a:r>
              <a:rPr lang="zh-CN" altLang="en-US" sz="2400" b="1" dirty="0">
                <a:solidFill>
                  <a:srgbClr val="0033CC"/>
                </a:solidFill>
                <a:latin typeface="Arial" panose="020B0604020202020204" pitchFamily="34" charset="0"/>
              </a:rPr>
              <a:t>价值决定的特殊性：历史的和道德的因素</a:t>
            </a:r>
            <a:endParaRPr lang="zh-CN" altLang="en-US" sz="2400" b="1" dirty="0">
              <a:solidFill>
                <a:srgbClr val="0033CC"/>
              </a:solidFill>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989330" y="1010920"/>
            <a:ext cx="9992995" cy="516318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劳动力商品的使用价值</a:t>
            </a:r>
            <a:endParaRPr sz="2800">
              <a:latin typeface="微软雅黑" panose="020B0503020204020204" charset="-122"/>
              <a:cs typeface="微软雅黑" panose="020B0503020204020204" charset="-122"/>
            </a:endParaRPr>
          </a:p>
          <a:p>
            <a:pPr marL="499745" marR="5080" indent="735965">
              <a:lnSpc>
                <a:spcPct val="120000"/>
              </a:lnSpc>
              <a:spcBef>
                <a:spcPts val="3205"/>
              </a:spcBef>
            </a:pPr>
            <a:r>
              <a:rPr sz="2800" spc="-5" dirty="0">
                <a:latin typeface="微软雅黑" panose="020B0503020204020204" charset="-122"/>
                <a:cs typeface="微软雅黑" panose="020B0503020204020204" charset="-122"/>
              </a:rPr>
              <a:t>劳动力商品的最大特殊性在于它具</a:t>
            </a:r>
            <a:r>
              <a:rPr sz="2800" dirty="0">
                <a:latin typeface="微软雅黑" panose="020B0503020204020204" charset="-122"/>
                <a:cs typeface="微软雅黑" panose="020B0503020204020204" charset="-122"/>
              </a:rPr>
              <a:t>有</a:t>
            </a:r>
            <a:r>
              <a:rPr sz="2800" spc="-5" dirty="0">
                <a:latin typeface="微软雅黑" panose="020B0503020204020204" charset="-122"/>
                <a:cs typeface="微软雅黑" panose="020B0503020204020204" charset="-122"/>
              </a:rPr>
              <a:t>特殊</a:t>
            </a:r>
            <a:r>
              <a:rPr sz="2800" spc="-10" dirty="0">
                <a:latin typeface="微软雅黑" panose="020B0503020204020204" charset="-122"/>
                <a:cs typeface="微软雅黑" panose="020B0503020204020204" charset="-122"/>
              </a:rPr>
              <a:t>的使用价值。</a:t>
            </a:r>
            <a:endParaRPr sz="2800">
              <a:latin typeface="微软雅黑" panose="020B0503020204020204" charset="-122"/>
              <a:cs typeface="微软雅黑" panose="020B0503020204020204" charset="-122"/>
            </a:endParaRPr>
          </a:p>
          <a:p>
            <a:pPr marL="499745" marR="5080" indent="735965">
              <a:lnSpc>
                <a:spcPct val="120000"/>
              </a:lnSpc>
              <a:spcBef>
                <a:spcPts val="5"/>
              </a:spcBef>
            </a:pPr>
            <a:r>
              <a:rPr sz="2800" spc="-5" dirty="0">
                <a:latin typeface="微软雅黑" panose="020B0503020204020204" charset="-122"/>
                <a:cs typeface="微软雅黑" panose="020B0503020204020204" charset="-122"/>
              </a:rPr>
              <a:t>劳动力商品的使用能创造出比劳动</a:t>
            </a:r>
            <a:r>
              <a:rPr sz="2800" dirty="0">
                <a:latin typeface="微软雅黑" panose="020B0503020204020204" charset="-122"/>
                <a:cs typeface="微软雅黑" panose="020B0503020204020204" charset="-122"/>
              </a:rPr>
              <a:t>力</a:t>
            </a:r>
            <a:r>
              <a:rPr sz="2800" spc="-5" dirty="0">
                <a:latin typeface="微软雅黑" panose="020B0503020204020204" charset="-122"/>
                <a:cs typeface="微软雅黑" panose="020B0503020204020204" charset="-122"/>
              </a:rPr>
              <a:t>自身更大的价值，即剩余价值。</a:t>
            </a:r>
            <a:endParaRPr sz="2800" spc="-5" dirty="0">
              <a:latin typeface="微软雅黑" panose="020B0503020204020204" charset="-122"/>
              <a:cs typeface="微软雅黑" panose="020B0503020204020204" charset="-122"/>
            </a:endParaRPr>
          </a:p>
          <a:p>
            <a:pPr marL="499745" marR="5080" indent="735965">
              <a:lnSpc>
                <a:spcPct val="120000"/>
              </a:lnSpc>
              <a:spcBef>
                <a:spcPts val="5"/>
              </a:spcBef>
            </a:pPr>
            <a:r>
              <a:rPr lang="zh-CN" sz="2800" spc="-5" dirty="0">
                <a:latin typeface="微软雅黑" panose="020B0503020204020204" charset="-122"/>
                <a:cs typeface="微软雅黑" panose="020B0503020204020204" charset="-122"/>
              </a:rPr>
              <a:t>特殊性表现：</a:t>
            </a:r>
            <a:endParaRPr sz="2800" spc="-5" dirty="0">
              <a:latin typeface="微软雅黑" panose="020B0503020204020204" charset="-122"/>
              <a:cs typeface="微软雅黑" panose="020B0503020204020204" charset="-122"/>
            </a:endParaRPr>
          </a:p>
          <a:p>
            <a:pPr marL="0" indent="0">
              <a:buNone/>
            </a:pPr>
            <a:r>
              <a:rPr lang="zh-CN" altLang="en-US" sz="2800" dirty="0">
                <a:sym typeface="+mn-ea"/>
              </a:rPr>
              <a:t>       交易内容：劳动力商品有限的使用权</a:t>
            </a:r>
            <a:endParaRPr lang="en-US" altLang="zh-CN" sz="2800" dirty="0"/>
          </a:p>
          <a:p>
            <a:pPr marL="0" indent="0">
              <a:buNone/>
            </a:pPr>
            <a:r>
              <a:rPr lang="zh-CN" altLang="en-US" sz="2800" dirty="0">
                <a:sym typeface="+mn-ea"/>
              </a:rPr>
              <a:t>       一般商品</a:t>
            </a:r>
            <a:r>
              <a:rPr lang="en-US" altLang="zh-CN" sz="2800" dirty="0">
                <a:sym typeface="+mn-ea"/>
              </a:rPr>
              <a:t>——</a:t>
            </a:r>
            <a:r>
              <a:rPr lang="zh-CN" altLang="en-US" sz="2800" dirty="0">
                <a:sym typeface="+mn-ea"/>
              </a:rPr>
              <a:t>所有权和使用权</a:t>
            </a:r>
            <a:r>
              <a:rPr lang="en-US" altLang="zh-CN" sz="2800" dirty="0">
                <a:sym typeface="+mn-ea"/>
              </a:rPr>
              <a:t>——Full  time</a:t>
            </a:r>
            <a:endParaRPr lang="en-US" altLang="zh-CN" sz="2800" dirty="0"/>
          </a:p>
          <a:p>
            <a:pPr marL="0" indent="0">
              <a:buNone/>
            </a:pPr>
            <a:r>
              <a:rPr lang="zh-CN" altLang="en-US" sz="2800" dirty="0">
                <a:sym typeface="+mn-ea"/>
              </a:rPr>
              <a:t>      劳动力</a:t>
            </a:r>
            <a:r>
              <a:rPr lang="en-US" altLang="zh-CN" sz="2800" dirty="0">
                <a:sym typeface="+mn-ea"/>
              </a:rPr>
              <a:t>——</a:t>
            </a:r>
            <a:r>
              <a:rPr lang="zh-CN" altLang="en-US" sz="2800" dirty="0">
                <a:sym typeface="+mn-ea"/>
              </a:rPr>
              <a:t>使用权</a:t>
            </a:r>
            <a:r>
              <a:rPr lang="en-US" altLang="zh-CN" sz="2800" dirty="0">
                <a:sym typeface="+mn-ea"/>
              </a:rPr>
              <a:t>——Part time</a:t>
            </a:r>
            <a:endParaRPr lang="en-US" altLang="zh-CN" sz="2800" dirty="0"/>
          </a:p>
          <a:p>
            <a:pPr marL="0" indent="0">
              <a:buNone/>
            </a:pPr>
            <a:r>
              <a:rPr lang="zh-CN" altLang="en-US" sz="2800" dirty="0">
                <a:sym typeface="+mn-ea"/>
              </a:rPr>
              <a:t>       交易双方地位的不平等</a:t>
            </a:r>
            <a:endParaRPr lang="en-US" altLang="zh-CN" sz="2800" dirty="0"/>
          </a:p>
          <a:p>
            <a:pPr marL="499745" marR="5080" indent="735965">
              <a:lnSpc>
                <a:spcPct val="120000"/>
              </a:lnSpc>
              <a:spcBef>
                <a:spcPts val="5"/>
              </a:spcBef>
            </a:pP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748855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二、劳动力成为商品与</a:t>
            </a:r>
            <a:r>
              <a:rPr sz="3200" spc="-15" dirty="0">
                <a:solidFill>
                  <a:srgbClr val="FFFFFF"/>
                </a:solidFill>
              </a:rPr>
              <a:t>货</a:t>
            </a:r>
            <a:r>
              <a:rPr sz="3200" dirty="0">
                <a:solidFill>
                  <a:srgbClr val="FFFFFF"/>
                </a:solidFill>
              </a:rPr>
              <a:t>币转</a:t>
            </a:r>
            <a:r>
              <a:rPr sz="3200" spc="-15" dirty="0">
                <a:solidFill>
                  <a:srgbClr val="FFFFFF"/>
                </a:solidFill>
              </a:rPr>
              <a:t>化</a:t>
            </a:r>
            <a:r>
              <a:rPr sz="3200" dirty="0">
                <a:solidFill>
                  <a:srgbClr val="FFFFFF"/>
                </a:solidFill>
              </a:rPr>
              <a:t>为资本</a:t>
            </a:r>
            <a:endParaRPr sz="32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766064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二、劳动力成为商品与</a:t>
            </a:r>
            <a:r>
              <a:rPr sz="3200" spc="-15" dirty="0">
                <a:solidFill>
                  <a:srgbClr val="FFFFFF"/>
                </a:solidFill>
              </a:rPr>
              <a:t>货</a:t>
            </a:r>
            <a:r>
              <a:rPr sz="3200" dirty="0">
                <a:solidFill>
                  <a:srgbClr val="FFFFFF"/>
                </a:solidFill>
              </a:rPr>
              <a:t>币转</a:t>
            </a:r>
            <a:r>
              <a:rPr sz="3200" spc="-15" dirty="0">
                <a:solidFill>
                  <a:srgbClr val="FFFFFF"/>
                </a:solidFill>
              </a:rPr>
              <a:t>化</a:t>
            </a:r>
            <a:r>
              <a:rPr sz="3200" dirty="0">
                <a:solidFill>
                  <a:srgbClr val="FFFFFF"/>
                </a:solidFill>
              </a:rPr>
              <a:t>为资本</a:t>
            </a:r>
            <a:endParaRPr sz="3200"/>
          </a:p>
        </p:txBody>
      </p:sp>
      <p:sp>
        <p:nvSpPr>
          <p:cNvPr id="40963" name="Rectangle 3"/>
          <p:cNvSpPr>
            <a:spLocks noGrp="1"/>
          </p:cNvSpPr>
          <p:nvPr>
            <p:ph idx="1"/>
          </p:nvPr>
        </p:nvSpPr>
        <p:spPr>
          <a:xfrm>
            <a:off x="1559560" y="981075"/>
            <a:ext cx="9072880" cy="2245360"/>
          </a:xfrm>
          <a:solidFill>
            <a:srgbClr val="FFFFFF">
              <a:alpha val="100000"/>
            </a:srgbClr>
          </a:solidFill>
          <a:ln>
            <a:solidFill>
              <a:srgbClr val="000000">
                <a:alpha val="100000"/>
              </a:srgbClr>
            </a:solidFill>
            <a:miter lim="800000"/>
          </a:ln>
        </p:spPr>
        <p:txBody>
          <a:bodyPr vert="horz" wrap="square" lIns="91440" tIns="45720" rIns="91440" bIns="45720" anchor="t"/>
          <a:lstStyle/>
          <a:p>
            <a:pPr>
              <a:buNone/>
            </a:pPr>
            <a:r>
              <a:rPr lang="zh-CN" altLang="en-US" dirty="0"/>
              <a:t>       劳动力买卖实质上是在生产资料的所有者与一无所有的劳动力之间建立雇佣劳动关系。虽然买卖过程是平等、自愿的，但是当他们之间建立了雇佣劳动关系后，生产资料的所有者就成为资本家，在生产中处于支配地位，而劳动力的出卖者成了雇佣工人，处于被支配地位。</a:t>
            </a:r>
            <a:endParaRPr lang="zh-CN" altLang="en-US" dirty="0"/>
          </a:p>
        </p:txBody>
      </p:sp>
      <p:pic>
        <p:nvPicPr>
          <p:cNvPr id="41986" name="Picture 5"/>
          <p:cNvPicPr>
            <a:picLocks noChangeAspect="1"/>
          </p:cNvPicPr>
          <p:nvPr/>
        </p:nvPicPr>
        <p:blipFill>
          <a:blip r:embed="rId2"/>
          <a:stretch>
            <a:fillRect/>
          </a:stretch>
        </p:blipFill>
        <p:spPr>
          <a:xfrm>
            <a:off x="3280410" y="3150870"/>
            <a:ext cx="5742940" cy="3319780"/>
          </a:xfrm>
          <a:prstGeom prst="rect">
            <a:avLst/>
          </a:prstGeom>
          <a:noFill/>
          <a:ln w="9525">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883" y="62864"/>
            <a:ext cx="3688079"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三、资本主义所有制</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816965" y="874852"/>
            <a:ext cx="10493375" cy="493077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资本主义所有制</a:t>
            </a:r>
            <a:r>
              <a:rPr sz="3200" b="1" spc="-15" dirty="0">
                <a:solidFill>
                  <a:srgbClr val="AA454A"/>
                </a:solidFill>
                <a:latin typeface="微软雅黑" panose="020B0503020204020204" charset="-122"/>
                <a:cs typeface="微软雅黑" panose="020B0503020204020204" charset="-122"/>
              </a:rPr>
              <a:t>的</a:t>
            </a:r>
            <a:r>
              <a:rPr sz="3200" b="1" dirty="0">
                <a:solidFill>
                  <a:srgbClr val="AA454A"/>
                </a:solidFill>
                <a:latin typeface="微软雅黑" panose="020B0503020204020204" charset="-122"/>
                <a:cs typeface="微软雅黑" panose="020B0503020204020204" charset="-122"/>
              </a:rPr>
              <a:t>含义</a:t>
            </a:r>
            <a:endParaRPr sz="3200">
              <a:latin typeface="微软雅黑" panose="020B0503020204020204" charset="-122"/>
              <a:cs typeface="微软雅黑" panose="020B0503020204020204" charset="-122"/>
            </a:endParaRPr>
          </a:p>
          <a:p>
            <a:pPr marL="155575" marR="24765" indent="713105" algn="just">
              <a:lnSpc>
                <a:spcPct val="120000"/>
              </a:lnSpc>
              <a:spcBef>
                <a:spcPts val="2020"/>
              </a:spcBef>
            </a:pPr>
            <a:r>
              <a:rPr sz="2800" spc="-5" dirty="0">
                <a:latin typeface="微软雅黑" panose="020B0503020204020204" charset="-122"/>
                <a:cs typeface="微软雅黑" panose="020B0503020204020204" charset="-122"/>
              </a:rPr>
              <a:t>经济意义上的所有制，是指事实上</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产资</a:t>
            </a:r>
            <a:r>
              <a:rPr sz="2800" dirty="0">
                <a:latin typeface="微软雅黑" panose="020B0503020204020204" charset="-122"/>
                <a:cs typeface="微软雅黑" panose="020B0503020204020204" charset="-122"/>
              </a:rPr>
              <a:t>料</a:t>
            </a:r>
            <a:r>
              <a:rPr sz="2800" spc="-5" dirty="0">
                <a:latin typeface="微软雅黑" panose="020B0503020204020204" charset="-122"/>
                <a:cs typeface="微软雅黑" panose="020B0503020204020204" charset="-122"/>
              </a:rPr>
              <a:t>归谁</a:t>
            </a:r>
            <a:r>
              <a:rPr sz="2800" dirty="0">
                <a:latin typeface="微软雅黑" panose="020B0503020204020204" charset="-122"/>
                <a:cs typeface="微软雅黑" panose="020B0503020204020204" charset="-122"/>
              </a:rPr>
              <a:t>所</a:t>
            </a:r>
            <a:r>
              <a:rPr sz="2800" spc="-5" dirty="0">
                <a:latin typeface="微软雅黑" panose="020B0503020204020204" charset="-122"/>
                <a:cs typeface="微软雅黑" panose="020B0503020204020204" charset="-122"/>
              </a:rPr>
              <a:t>有、</a:t>
            </a:r>
            <a:r>
              <a:rPr sz="2800" dirty="0">
                <a:latin typeface="微软雅黑" panose="020B0503020204020204" charset="-122"/>
                <a:cs typeface="微软雅黑" panose="020B0503020204020204" charset="-122"/>
              </a:rPr>
              <a:t>归</a:t>
            </a:r>
            <a:r>
              <a:rPr sz="2800" spc="-5" dirty="0">
                <a:latin typeface="微软雅黑" panose="020B0503020204020204" charset="-122"/>
                <a:cs typeface="微软雅黑" panose="020B0503020204020204" charset="-122"/>
              </a:rPr>
              <a:t>谁支 配，并凭借这种所有和支配实现生</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和获</a:t>
            </a:r>
            <a:r>
              <a:rPr sz="2800" dirty="0">
                <a:latin typeface="微软雅黑" panose="020B0503020204020204" charset="-122"/>
                <a:cs typeface="微软雅黑" panose="020B0503020204020204" charset="-122"/>
              </a:rPr>
              <a:t>得</a:t>
            </a:r>
            <a:r>
              <a:rPr sz="2800" spc="-5" dirty="0">
                <a:latin typeface="微软雅黑" panose="020B0503020204020204" charset="-122"/>
                <a:cs typeface="微软雅黑" panose="020B0503020204020204" charset="-122"/>
              </a:rPr>
              <a:t>剩余</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品（</a:t>
            </a:r>
            <a:r>
              <a:rPr sz="2800" dirty="0">
                <a:latin typeface="微软雅黑" panose="020B0503020204020204" charset="-122"/>
                <a:cs typeface="微软雅黑" panose="020B0503020204020204" charset="-122"/>
              </a:rPr>
              <a:t>超</a:t>
            </a:r>
            <a:r>
              <a:rPr sz="2800" spc="-5" dirty="0">
                <a:latin typeface="微软雅黑" panose="020B0503020204020204" charset="-122"/>
                <a:cs typeface="微软雅黑" panose="020B0503020204020204" charset="-122"/>
              </a:rPr>
              <a:t>额利</a:t>
            </a:r>
            <a:r>
              <a:rPr sz="2800"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或 利润）。它表现了经济利益的实现</a:t>
            </a:r>
            <a:r>
              <a:rPr sz="2800" dirty="0">
                <a:latin typeface="微软雅黑" panose="020B0503020204020204" charset="-122"/>
                <a:cs typeface="微软雅黑" panose="020B0503020204020204" charset="-122"/>
              </a:rPr>
              <a:t>形</a:t>
            </a:r>
            <a:r>
              <a:rPr sz="2800" spc="-5" dirty="0">
                <a:latin typeface="微软雅黑" panose="020B0503020204020204" charset="-122"/>
                <a:cs typeface="微软雅黑" panose="020B0503020204020204" charset="-122"/>
              </a:rPr>
              <a:t>式。</a:t>
            </a:r>
            <a:endParaRPr sz="2800">
              <a:latin typeface="微软雅黑" panose="020B0503020204020204" charset="-122"/>
              <a:cs typeface="微软雅黑" panose="020B0503020204020204" charset="-122"/>
            </a:endParaRPr>
          </a:p>
          <a:p>
            <a:pPr marL="155575" marR="5080" indent="732790" algn="just">
              <a:lnSpc>
                <a:spcPct val="120000"/>
              </a:lnSpc>
            </a:pPr>
            <a:r>
              <a:rPr sz="2800" spc="-10" dirty="0">
                <a:latin typeface="微软雅黑" panose="020B0503020204020204" charset="-122"/>
                <a:cs typeface="微软雅黑" panose="020B0503020204020204" charset="-122"/>
              </a:rPr>
              <a:t>法律意义上的所有制就是所有权</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它强</a:t>
            </a:r>
            <a:r>
              <a:rPr sz="2800" dirty="0">
                <a:latin typeface="微软雅黑" panose="020B0503020204020204" charset="-122"/>
                <a:cs typeface="微软雅黑" panose="020B0503020204020204" charset="-122"/>
              </a:rPr>
              <a:t>制</a:t>
            </a:r>
            <a:r>
              <a:rPr sz="2800" spc="-10" dirty="0">
                <a:latin typeface="微软雅黑" panose="020B0503020204020204" charset="-122"/>
                <a:cs typeface="微软雅黑" panose="020B0503020204020204" charset="-122"/>
              </a:rPr>
              <a:t>地规</a:t>
            </a:r>
            <a:r>
              <a:rPr sz="2800" dirty="0">
                <a:latin typeface="微软雅黑" panose="020B0503020204020204" charset="-122"/>
                <a:cs typeface="微软雅黑" panose="020B0503020204020204" charset="-122"/>
              </a:rPr>
              <a:t>定</a:t>
            </a:r>
            <a:r>
              <a:rPr sz="2800" spc="-10" dirty="0">
                <a:latin typeface="微软雅黑" panose="020B0503020204020204" charset="-122"/>
                <a:cs typeface="微软雅黑" panose="020B0503020204020204" charset="-122"/>
              </a:rPr>
              <a:t>了人</a:t>
            </a:r>
            <a:r>
              <a:rPr sz="2800" dirty="0">
                <a:latin typeface="微软雅黑" panose="020B0503020204020204" charset="-122"/>
                <a:cs typeface="微软雅黑" panose="020B0503020204020204" charset="-122"/>
              </a:rPr>
              <a:t>们</a:t>
            </a:r>
            <a:r>
              <a:rPr sz="2800" spc="-10" dirty="0">
                <a:latin typeface="微软雅黑" panose="020B0503020204020204" charset="-122"/>
                <a:cs typeface="微软雅黑" panose="020B0503020204020204" charset="-122"/>
              </a:rPr>
              <a:t>在经济 </a:t>
            </a:r>
            <a:r>
              <a:rPr sz="2800" spc="-5" dirty="0">
                <a:latin typeface="微软雅黑" panose="020B0503020204020204" charset="-122"/>
                <a:cs typeface="微软雅黑" panose="020B0503020204020204" charset="-122"/>
              </a:rPr>
              <a:t>生活中对占有物行使权利的界限，</a:t>
            </a:r>
            <a:r>
              <a:rPr sz="2800" dirty="0">
                <a:latin typeface="微软雅黑" panose="020B0503020204020204" charset="-122"/>
                <a:cs typeface="微软雅黑" panose="020B0503020204020204" charset="-122"/>
              </a:rPr>
              <a:t>直</a:t>
            </a:r>
            <a:r>
              <a:rPr sz="2800" spc="-5" dirty="0">
                <a:latin typeface="微软雅黑" panose="020B0503020204020204" charset="-122"/>
                <a:cs typeface="微软雅黑" panose="020B0503020204020204" charset="-122"/>
              </a:rPr>
              <a:t>接影</a:t>
            </a:r>
            <a:r>
              <a:rPr sz="2800" dirty="0">
                <a:latin typeface="微软雅黑" panose="020B0503020204020204" charset="-122"/>
                <a:cs typeface="微软雅黑" panose="020B0503020204020204" charset="-122"/>
              </a:rPr>
              <a:t>响</a:t>
            </a:r>
            <a:r>
              <a:rPr sz="2800" spc="-5" dirty="0">
                <a:latin typeface="微软雅黑" panose="020B0503020204020204" charset="-122"/>
                <a:cs typeface="微软雅黑" panose="020B0503020204020204" charset="-122"/>
              </a:rPr>
              <a:t>到现</a:t>
            </a:r>
            <a:r>
              <a:rPr sz="2800" dirty="0">
                <a:latin typeface="微软雅黑" panose="020B0503020204020204" charset="-122"/>
                <a:cs typeface="微软雅黑" panose="020B0503020204020204" charset="-122"/>
              </a:rPr>
              <a:t>实</a:t>
            </a:r>
            <a:r>
              <a:rPr sz="2800" spc="-5" dirty="0">
                <a:latin typeface="微软雅黑" panose="020B0503020204020204" charset="-122"/>
                <a:cs typeface="微软雅黑" panose="020B0503020204020204" charset="-122"/>
              </a:rPr>
              <a:t>经济</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活中</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产 资料的实际利用及其与劳动者的关</a:t>
            </a:r>
            <a:r>
              <a:rPr sz="2800" dirty="0">
                <a:latin typeface="微软雅黑" panose="020B0503020204020204" charset="-122"/>
                <a:cs typeface="微软雅黑" panose="020B0503020204020204" charset="-122"/>
              </a:rPr>
              <a:t>系</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155575" marR="5080" indent="732790">
              <a:lnSpc>
                <a:spcPts val="4030"/>
              </a:lnSpc>
              <a:spcBef>
                <a:spcPts val="245"/>
              </a:spcBef>
            </a:pPr>
            <a:r>
              <a:rPr sz="2800" spc="-10" dirty="0">
                <a:latin typeface="微软雅黑" panose="020B0503020204020204" charset="-122"/>
                <a:cs typeface="微软雅黑" panose="020B0503020204020204" charset="-122"/>
              </a:rPr>
              <a:t>所有制是所有权的基础，所有制</a:t>
            </a:r>
            <a:r>
              <a:rPr sz="2800" dirty="0">
                <a:latin typeface="微软雅黑" panose="020B0503020204020204" charset="-122"/>
                <a:cs typeface="微软雅黑" panose="020B0503020204020204" charset="-122"/>
              </a:rPr>
              <a:t>决</a:t>
            </a:r>
            <a:r>
              <a:rPr sz="2800" spc="-10" dirty="0">
                <a:latin typeface="微软雅黑" panose="020B0503020204020204" charset="-122"/>
                <a:cs typeface="微软雅黑" panose="020B0503020204020204" charset="-122"/>
              </a:rPr>
              <a:t>定着</a:t>
            </a:r>
            <a:r>
              <a:rPr sz="2800" dirty="0">
                <a:latin typeface="微软雅黑" panose="020B0503020204020204" charset="-122"/>
                <a:cs typeface="微软雅黑" panose="020B0503020204020204" charset="-122"/>
              </a:rPr>
              <a:t>所</a:t>
            </a:r>
            <a:r>
              <a:rPr sz="2800" spc="-10" dirty="0">
                <a:latin typeface="微软雅黑" panose="020B0503020204020204" charset="-122"/>
                <a:cs typeface="微软雅黑" panose="020B0503020204020204" charset="-122"/>
              </a:rPr>
              <a:t>有权</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所有</a:t>
            </a:r>
            <a:r>
              <a:rPr sz="2800" dirty="0">
                <a:latin typeface="微软雅黑" panose="020B0503020204020204" charset="-122"/>
                <a:cs typeface="微软雅黑" panose="020B0503020204020204" charset="-122"/>
              </a:rPr>
              <a:t>权</a:t>
            </a:r>
            <a:r>
              <a:rPr sz="2800" spc="-10" dirty="0">
                <a:latin typeface="微软雅黑" panose="020B0503020204020204" charset="-122"/>
                <a:cs typeface="微软雅黑" panose="020B0503020204020204" charset="-122"/>
              </a:rPr>
              <a:t>是所有 </a:t>
            </a:r>
            <a:r>
              <a:rPr sz="2800" spc="-5" dirty="0">
                <a:latin typeface="微软雅黑" panose="020B0503020204020204" charset="-122"/>
                <a:cs typeface="微软雅黑" panose="020B0503020204020204" charset="-122"/>
              </a:rPr>
              <a:t>制的法律形态，它反映着社会经济</a:t>
            </a:r>
            <a:r>
              <a:rPr sz="2800" dirty="0">
                <a:latin typeface="微软雅黑" panose="020B0503020204020204" charset="-122"/>
                <a:cs typeface="微软雅黑" panose="020B0503020204020204" charset="-122"/>
              </a:rPr>
              <a:t>关</a:t>
            </a:r>
            <a:r>
              <a:rPr sz="2800" spc="-5" dirty="0">
                <a:latin typeface="微软雅黑" panose="020B0503020204020204" charset="-122"/>
                <a:cs typeface="微软雅黑" panose="020B0503020204020204" charset="-122"/>
              </a:rPr>
              <a:t>系。</a:t>
            </a:r>
            <a:endParaRPr sz="2800">
              <a:latin typeface="微软雅黑" panose="020B0503020204020204" charset="-122"/>
              <a:cs typeface="微软雅黑" panose="020B050302020402020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6306311" y="1770887"/>
            <a:ext cx="3677411" cy="3745992"/>
          </a:xfrm>
          <a:prstGeom prst="rect">
            <a:avLst/>
          </a:prstGeom>
          <a:blipFill>
            <a:blip r:embed="rId2" cstate="print"/>
            <a:stretch>
              <a:fillRect/>
            </a:stretch>
          </a:blipFill>
        </p:spPr>
        <p:txBody>
          <a:bodyPr wrap="square" lIns="0" tIns="0" rIns="0" bIns="0" rtlCol="0"/>
          <a:lstStyle/>
          <a:p/>
        </p:txBody>
      </p:sp>
      <p:sp>
        <p:nvSpPr>
          <p:cNvPr id="6" name="object 6"/>
          <p:cNvSpPr txBox="1"/>
          <p:nvPr/>
        </p:nvSpPr>
        <p:spPr>
          <a:xfrm>
            <a:off x="782320" y="1438275"/>
            <a:ext cx="5273675" cy="3608705"/>
          </a:xfrm>
          <a:prstGeom prst="rect">
            <a:avLst/>
          </a:prstGeom>
        </p:spPr>
        <p:txBody>
          <a:bodyPr vert="horz" wrap="square" lIns="0" tIns="317500" rIns="0" bIns="0" rtlCol="0">
            <a:spAutoFit/>
          </a:bodyPr>
          <a:lstStyle/>
          <a:p>
            <a:pPr marL="12700">
              <a:lnSpc>
                <a:spcPct val="100000"/>
              </a:lnSpc>
              <a:spcBef>
                <a:spcPts val="2500"/>
              </a:spcBef>
            </a:pPr>
            <a:r>
              <a:rPr sz="3600" b="1" spc="5" dirty="0">
                <a:latin typeface="Microsoft JhengHei" panose="020B0604030504040204" charset="-120"/>
                <a:cs typeface="Microsoft JhengHei" panose="020B0604030504040204" charset="-120"/>
              </a:rPr>
              <a:t>资本主</a:t>
            </a:r>
            <a:r>
              <a:rPr sz="3600" b="1" dirty="0">
                <a:latin typeface="Microsoft JhengHei" panose="020B0604030504040204" charset="-120"/>
                <a:cs typeface="Microsoft JhengHei" panose="020B0604030504040204" charset="-120"/>
              </a:rPr>
              <a:t>义所有制的实质：</a:t>
            </a:r>
            <a:endParaRPr sz="3600">
              <a:latin typeface="Microsoft JhengHei" panose="020B0604030504040204" charset="-120"/>
              <a:cs typeface="Microsoft JhengHei" panose="020B0604030504040204" charset="-120"/>
            </a:endParaRPr>
          </a:p>
          <a:p>
            <a:pPr marL="12700" marR="1480185" indent="713105" algn="just">
              <a:lnSpc>
                <a:spcPct val="120000"/>
              </a:lnSpc>
              <a:spcBef>
                <a:spcPts val="1195"/>
              </a:spcBef>
            </a:pPr>
            <a:r>
              <a:rPr sz="2800" spc="-5" dirty="0">
                <a:latin typeface="微软雅黑" panose="020B0503020204020204" charset="-122"/>
                <a:cs typeface="微软雅黑" panose="020B0503020204020204" charset="-122"/>
              </a:rPr>
              <a:t>资本家凭借对生产</a:t>
            </a:r>
            <a:r>
              <a:rPr sz="2800" spc="-10" dirty="0">
                <a:latin typeface="微软雅黑" panose="020B0503020204020204" charset="-122"/>
                <a:cs typeface="微软雅黑" panose="020B0503020204020204" charset="-122"/>
              </a:rPr>
              <a:t>资料的占有，在等价交</a:t>
            </a:r>
            <a:r>
              <a:rPr sz="2800" spc="-5" dirty="0">
                <a:latin typeface="微软雅黑" panose="020B0503020204020204" charset="-122"/>
                <a:cs typeface="微软雅黑" panose="020B0503020204020204" charset="-122"/>
              </a:rPr>
              <a:t>换原则的掩盖下，雇佣工人从事劳动，占有雇佣工人的剩余价值。资本家与雇佣工人的平等 </a:t>
            </a:r>
            <a:r>
              <a:rPr sz="2800" spc="-10" dirty="0">
                <a:latin typeface="微软雅黑" panose="020B0503020204020204" charset="-122"/>
                <a:cs typeface="微软雅黑" panose="020B0503020204020204" charset="-122"/>
              </a:rPr>
              <a:t>只是一种假象。</a:t>
            </a:r>
            <a:endParaRPr sz="2800">
              <a:latin typeface="微软雅黑" panose="020B0503020204020204" charset="-122"/>
              <a:cs typeface="微软雅黑" panose="020B0503020204020204" charset="-122"/>
            </a:endParaRPr>
          </a:p>
        </p:txBody>
      </p:sp>
      <p:sp>
        <p:nvSpPr>
          <p:cNvPr id="8" name="object 8"/>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9" name="object 9"/>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7" name="object 7"/>
          <p:cNvSpPr txBox="1">
            <a:spLocks noGrp="1"/>
          </p:cNvSpPr>
          <p:nvPr>
            <p:ph type="title"/>
          </p:nvPr>
        </p:nvSpPr>
        <p:spPr>
          <a:xfrm>
            <a:off x="614883" y="62864"/>
            <a:ext cx="3688079"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三、资本主义所有制</a:t>
            </a:r>
            <a:endParaRPr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21505" name="内容占位符 1"/>
          <p:cNvSpPr>
            <a:spLocks noGrp="1"/>
          </p:cNvSpPr>
          <p:nvPr>
            <p:ph idx="1"/>
          </p:nvPr>
        </p:nvSpPr>
        <p:spPr>
          <a:xfrm>
            <a:off x="1972945" y="1901825"/>
            <a:ext cx="8778240" cy="3538220"/>
          </a:xfrm>
        </p:spPr>
        <p:txBody>
          <a:bodyPr vert="horz" wrap="square" lIns="91440" tIns="45720" rIns="91440" bIns="45720" anchor="t"/>
          <a:lstStyle/>
          <a:p>
            <a:pPr marL="457200" indent="-457200">
              <a:buFont typeface="Wingdings" panose="05000000000000000000" charset="0"/>
              <a:buChar char="Ø"/>
            </a:pPr>
            <a:r>
              <a:rPr lang="zh-CN" altLang="en-US" sz="2400" dirty="0">
                <a:ea typeface="华文楷体" pitchFamily="2" charset="-122"/>
              </a:rPr>
              <a:t>第一次从一切社会关系中划分出生产关系，指出它是一切社会关系中最根本最本质的关系；</a:t>
            </a:r>
            <a:endParaRPr lang="zh-CN" altLang="en-US" sz="2400" dirty="0">
              <a:ea typeface="华文楷体" pitchFamily="2" charset="-122"/>
            </a:endParaRPr>
          </a:p>
          <a:p>
            <a:endParaRPr lang="zh-CN" altLang="en-US" sz="2400" dirty="0">
              <a:ea typeface="华文楷体" pitchFamily="2" charset="-122"/>
            </a:endParaRPr>
          </a:p>
          <a:p>
            <a:pPr marL="457200" indent="-457200">
              <a:buFont typeface="Wingdings" panose="05000000000000000000" charset="0"/>
              <a:buChar char="Ø"/>
            </a:pPr>
            <a:r>
              <a:rPr lang="zh-CN" altLang="en-US" sz="2400" dirty="0">
                <a:ea typeface="华文楷体" pitchFamily="2" charset="-122"/>
              </a:rPr>
              <a:t>第一次明确指出政治经济学所要研究的不是物，而是物掩盖下的人与人的关系（阶级关系）；</a:t>
            </a:r>
            <a:endParaRPr lang="zh-CN" altLang="en-US" sz="2400" dirty="0">
              <a:ea typeface="华文楷体" pitchFamily="2" charset="-122"/>
            </a:endParaRPr>
          </a:p>
          <a:p>
            <a:endParaRPr lang="zh-CN" altLang="en-US" sz="2400" dirty="0">
              <a:ea typeface="华文楷体" pitchFamily="2" charset="-122"/>
            </a:endParaRPr>
          </a:p>
          <a:p>
            <a:pPr marL="457200" indent="-457200">
              <a:buFont typeface="Wingdings" panose="05000000000000000000" charset="0"/>
              <a:buChar char="Ø"/>
            </a:pPr>
            <a:r>
              <a:rPr lang="zh-CN" altLang="en-US" sz="2400" dirty="0">
                <a:ea typeface="华文楷体" pitchFamily="2" charset="-122"/>
              </a:rPr>
              <a:t>第一次发现了劳动二重性，建立了科学的劳动价值论，创立剩余价值学说，揭示出阶级对立的根源。</a:t>
            </a:r>
            <a:endParaRPr lang="zh-CN" altLang="en-US" sz="2400" dirty="0">
              <a:ea typeface="华文楷体" pitchFamily="2" charset="-122"/>
            </a:endParaRPr>
          </a:p>
        </p:txBody>
      </p:sp>
      <p:sp>
        <p:nvSpPr>
          <p:cNvPr id="21506" name="标题 2"/>
          <p:cNvSpPr>
            <a:spLocks noGrp="1"/>
          </p:cNvSpPr>
          <p:nvPr>
            <p:ph type="title"/>
          </p:nvPr>
        </p:nvSpPr>
        <p:spPr>
          <a:xfrm>
            <a:off x="1972945" y="930910"/>
            <a:ext cx="9309100" cy="583565"/>
          </a:xfrm>
        </p:spPr>
        <p:txBody>
          <a:bodyPr vert="horz" wrap="square" lIns="91440" tIns="45720" rIns="91440" bIns="45720" anchor="ctr"/>
          <a:lstStyle/>
          <a:p>
            <a:r>
              <a:rPr lang="zh-CN" altLang="en-US" sz="3200" dirty="0">
                <a:solidFill>
                  <a:schemeClr val="tx2"/>
                </a:solidFill>
                <a:latin typeface="方正粗黑宋简体" panose="02000000000000000000" charset="-122"/>
                <a:ea typeface="方正粗黑宋简体" panose="02000000000000000000" charset="-122"/>
              </a:rPr>
              <a:t>马克思主义政治经济学的革命性变革</a:t>
            </a:r>
            <a:endParaRPr lang="zh-CN" altLang="en-US" sz="3200" dirty="0">
              <a:solidFill>
                <a:schemeClr val="tx2"/>
              </a:solidFill>
              <a:latin typeface="方正粗黑宋简体" panose="02000000000000000000" charset="-122"/>
              <a:ea typeface="方正粗黑宋简体" panose="02000000000000000000" charset="-122"/>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932307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6" name="object 6"/>
          <p:cNvSpPr/>
          <p:nvPr/>
        </p:nvSpPr>
        <p:spPr>
          <a:xfrm>
            <a:off x="4778502" y="3406902"/>
            <a:ext cx="1150620" cy="1080770"/>
          </a:xfrm>
          <a:custGeom>
            <a:avLst/>
            <a:gdLst/>
            <a:ahLst/>
            <a:cxnLst/>
            <a:rect l="l" t="t" r="r" b="b"/>
            <a:pathLst>
              <a:path w="1150620" h="1080770">
                <a:moveTo>
                  <a:pt x="1150620" y="1080516"/>
                </a:moveTo>
                <a:lnTo>
                  <a:pt x="926675" y="1080516"/>
                </a:lnTo>
                <a:lnTo>
                  <a:pt x="743807" y="1080516"/>
                </a:lnTo>
                <a:lnTo>
                  <a:pt x="620518" y="1080516"/>
                </a:lnTo>
                <a:lnTo>
                  <a:pt x="575310" y="1080516"/>
                </a:lnTo>
                <a:lnTo>
                  <a:pt x="575310" y="540258"/>
                </a:lnTo>
                <a:lnTo>
                  <a:pt x="530101" y="540258"/>
                </a:lnTo>
                <a:lnTo>
                  <a:pt x="406812" y="540258"/>
                </a:lnTo>
                <a:lnTo>
                  <a:pt x="223944" y="540258"/>
                </a:lnTo>
                <a:lnTo>
                  <a:pt x="0" y="540258"/>
                </a:lnTo>
                <a:lnTo>
                  <a:pt x="223944" y="540258"/>
                </a:lnTo>
                <a:lnTo>
                  <a:pt x="406812" y="540258"/>
                </a:lnTo>
                <a:lnTo>
                  <a:pt x="530101" y="540258"/>
                </a:lnTo>
                <a:lnTo>
                  <a:pt x="575310" y="540258"/>
                </a:lnTo>
                <a:lnTo>
                  <a:pt x="575310" y="0"/>
                </a:lnTo>
                <a:lnTo>
                  <a:pt x="620518" y="0"/>
                </a:lnTo>
                <a:lnTo>
                  <a:pt x="743807" y="0"/>
                </a:lnTo>
                <a:lnTo>
                  <a:pt x="926675" y="0"/>
                </a:lnTo>
                <a:lnTo>
                  <a:pt x="1150620" y="0"/>
                </a:lnTo>
              </a:path>
            </a:pathLst>
          </a:custGeom>
          <a:ln w="16764">
            <a:solidFill>
              <a:srgbClr val="FF0000"/>
            </a:solidFill>
          </a:ln>
        </p:spPr>
        <p:txBody>
          <a:bodyPr wrap="square" lIns="0" tIns="0" rIns="0" bIns="0" rtlCol="0"/>
          <a:lstStyle/>
          <a:p/>
        </p:txBody>
      </p:sp>
      <p:sp>
        <p:nvSpPr>
          <p:cNvPr id="7" name="object 7"/>
          <p:cNvSpPr/>
          <p:nvPr/>
        </p:nvSpPr>
        <p:spPr>
          <a:xfrm>
            <a:off x="2568701" y="3480053"/>
            <a:ext cx="2209800" cy="914400"/>
          </a:xfrm>
          <a:custGeom>
            <a:avLst/>
            <a:gdLst/>
            <a:ahLst/>
            <a:cxnLst/>
            <a:rect l="l" t="t" r="r" b="b"/>
            <a:pathLst>
              <a:path w="2209800" h="914400">
                <a:moveTo>
                  <a:pt x="0" y="914400"/>
                </a:moveTo>
                <a:lnTo>
                  <a:pt x="2209800" y="914400"/>
                </a:lnTo>
                <a:lnTo>
                  <a:pt x="2209800" y="0"/>
                </a:lnTo>
                <a:lnTo>
                  <a:pt x="0" y="0"/>
                </a:lnTo>
                <a:lnTo>
                  <a:pt x="0" y="914400"/>
                </a:lnTo>
                <a:close/>
              </a:path>
            </a:pathLst>
          </a:custGeom>
          <a:ln w="16764">
            <a:solidFill>
              <a:srgbClr val="FF0000"/>
            </a:solidFill>
          </a:ln>
        </p:spPr>
        <p:txBody>
          <a:bodyPr wrap="square" lIns="0" tIns="0" rIns="0" bIns="0" rtlCol="0"/>
          <a:lstStyle/>
          <a:p/>
        </p:txBody>
      </p:sp>
      <p:sp>
        <p:nvSpPr>
          <p:cNvPr id="8" name="object 8"/>
          <p:cNvSpPr/>
          <p:nvPr/>
        </p:nvSpPr>
        <p:spPr>
          <a:xfrm>
            <a:off x="2737104" y="3395522"/>
            <a:ext cx="1891030" cy="784682"/>
          </a:xfrm>
          <a:prstGeom prst="rect">
            <a:avLst/>
          </a:prstGeom>
          <a:blipFill>
            <a:blip r:embed="rId2" cstate="print"/>
            <a:stretch>
              <a:fillRect/>
            </a:stretch>
          </a:blipFill>
        </p:spPr>
        <p:txBody>
          <a:bodyPr wrap="square" lIns="0" tIns="0" rIns="0" bIns="0" rtlCol="0"/>
          <a:lstStyle/>
          <a:p/>
        </p:txBody>
      </p:sp>
      <p:sp>
        <p:nvSpPr>
          <p:cNvPr id="9" name="object 9"/>
          <p:cNvSpPr/>
          <p:nvPr/>
        </p:nvSpPr>
        <p:spPr>
          <a:xfrm>
            <a:off x="2737104" y="3822242"/>
            <a:ext cx="1891030" cy="784682"/>
          </a:xfrm>
          <a:prstGeom prst="rect">
            <a:avLst/>
          </a:prstGeom>
          <a:blipFill>
            <a:blip r:embed="rId3" cstate="print"/>
            <a:stretch>
              <a:fillRect/>
            </a:stretch>
          </a:blipFill>
        </p:spPr>
        <p:txBody>
          <a:bodyPr wrap="square" lIns="0" tIns="0" rIns="0" bIns="0" rtlCol="0"/>
          <a:lstStyle/>
          <a:p/>
        </p:txBody>
      </p:sp>
      <p:sp>
        <p:nvSpPr>
          <p:cNvPr id="10" name="object 10"/>
          <p:cNvSpPr txBox="1"/>
          <p:nvPr/>
        </p:nvSpPr>
        <p:spPr>
          <a:xfrm>
            <a:off x="2568701" y="3480053"/>
            <a:ext cx="2209800" cy="914400"/>
          </a:xfrm>
          <a:prstGeom prst="rect">
            <a:avLst/>
          </a:prstGeom>
          <a:ln w="16764">
            <a:solidFill>
              <a:srgbClr val="FF0000"/>
            </a:solidFill>
          </a:ln>
        </p:spPr>
        <p:txBody>
          <a:bodyPr vert="horz" wrap="square" lIns="0" tIns="2540" rIns="0" bIns="0" rtlCol="0">
            <a:spAutoFit/>
          </a:bodyPr>
          <a:lstStyle/>
          <a:p>
            <a:pPr marL="389890" marR="384175">
              <a:lnSpc>
                <a:spcPct val="100000"/>
              </a:lnSpc>
              <a:spcBef>
                <a:spcPts val="20"/>
              </a:spcBef>
            </a:pPr>
            <a:r>
              <a:rPr sz="2800" b="1" spc="5" dirty="0">
                <a:latin typeface="微软雅黑" panose="020B0503020204020204" charset="-122"/>
                <a:cs typeface="微软雅黑" panose="020B0503020204020204" charset="-122"/>
              </a:rPr>
              <a:t>资本主义 生产过程</a:t>
            </a:r>
            <a:endParaRPr sz="2800">
              <a:latin typeface="微软雅黑" panose="020B0503020204020204" charset="-122"/>
              <a:cs typeface="微软雅黑" panose="020B0503020204020204" charset="-122"/>
            </a:endParaRPr>
          </a:p>
        </p:txBody>
      </p:sp>
      <p:sp>
        <p:nvSpPr>
          <p:cNvPr id="11" name="object 11"/>
          <p:cNvSpPr/>
          <p:nvPr/>
        </p:nvSpPr>
        <p:spPr>
          <a:xfrm>
            <a:off x="6385559" y="2910890"/>
            <a:ext cx="1891030" cy="784682"/>
          </a:xfrm>
          <a:prstGeom prst="rect">
            <a:avLst/>
          </a:prstGeom>
          <a:blipFill>
            <a:blip r:embed="rId4" cstate="print"/>
            <a:stretch>
              <a:fillRect/>
            </a:stretch>
          </a:blipFill>
        </p:spPr>
        <p:txBody>
          <a:bodyPr wrap="square" lIns="0" tIns="0" rIns="0" bIns="0" rtlCol="0"/>
          <a:lstStyle/>
          <a:p/>
        </p:txBody>
      </p:sp>
      <p:sp>
        <p:nvSpPr>
          <p:cNvPr id="12" name="object 12"/>
          <p:cNvSpPr txBox="1"/>
          <p:nvPr/>
        </p:nvSpPr>
        <p:spPr>
          <a:xfrm>
            <a:off x="5929121" y="2782061"/>
            <a:ext cx="2788285" cy="914400"/>
          </a:xfrm>
          <a:prstGeom prst="rect">
            <a:avLst/>
          </a:prstGeom>
          <a:ln w="16763">
            <a:solidFill>
              <a:srgbClr val="FF0000"/>
            </a:solidFill>
          </a:ln>
        </p:spPr>
        <p:txBody>
          <a:bodyPr vert="horz" wrap="square" lIns="0" tIns="215265" rIns="0" bIns="0" rtlCol="0">
            <a:spAutoFit/>
          </a:bodyPr>
          <a:lstStyle/>
          <a:p>
            <a:pPr marL="678815">
              <a:lnSpc>
                <a:spcPct val="100000"/>
              </a:lnSpc>
              <a:spcBef>
                <a:spcPts val="1695"/>
              </a:spcBef>
            </a:pPr>
            <a:r>
              <a:rPr sz="2800" b="1" dirty="0">
                <a:latin typeface="微软雅黑" panose="020B0503020204020204" charset="-122"/>
                <a:cs typeface="微软雅黑" panose="020B0503020204020204" charset="-122"/>
              </a:rPr>
              <a:t>劳动过程</a:t>
            </a:r>
            <a:endParaRPr sz="2800">
              <a:latin typeface="微软雅黑" panose="020B0503020204020204" charset="-122"/>
              <a:cs typeface="微软雅黑" panose="020B0503020204020204" charset="-122"/>
            </a:endParaRPr>
          </a:p>
        </p:txBody>
      </p:sp>
      <p:sp>
        <p:nvSpPr>
          <p:cNvPr id="13" name="object 13"/>
          <p:cNvSpPr/>
          <p:nvPr/>
        </p:nvSpPr>
        <p:spPr>
          <a:xfrm>
            <a:off x="5929121" y="4150614"/>
            <a:ext cx="2790825" cy="914400"/>
          </a:xfrm>
          <a:custGeom>
            <a:avLst/>
            <a:gdLst/>
            <a:ahLst/>
            <a:cxnLst/>
            <a:rect l="l" t="t" r="r" b="b"/>
            <a:pathLst>
              <a:path w="2790825" h="914400">
                <a:moveTo>
                  <a:pt x="0" y="914400"/>
                </a:moveTo>
                <a:lnTo>
                  <a:pt x="2790444" y="914400"/>
                </a:lnTo>
                <a:lnTo>
                  <a:pt x="2790444" y="0"/>
                </a:lnTo>
                <a:lnTo>
                  <a:pt x="0" y="0"/>
                </a:lnTo>
                <a:lnTo>
                  <a:pt x="0" y="914400"/>
                </a:lnTo>
                <a:close/>
              </a:path>
            </a:pathLst>
          </a:custGeom>
          <a:ln w="16764">
            <a:solidFill>
              <a:srgbClr val="FF0000"/>
            </a:solidFill>
          </a:ln>
        </p:spPr>
        <p:txBody>
          <a:bodyPr wrap="square" lIns="0" tIns="0" rIns="0" bIns="0" rtlCol="0"/>
          <a:lstStyle/>
          <a:p/>
        </p:txBody>
      </p:sp>
      <p:sp>
        <p:nvSpPr>
          <p:cNvPr id="14" name="object 14"/>
          <p:cNvSpPr/>
          <p:nvPr/>
        </p:nvSpPr>
        <p:spPr>
          <a:xfrm>
            <a:off x="6031991" y="4277918"/>
            <a:ext cx="2602865" cy="784682"/>
          </a:xfrm>
          <a:prstGeom prst="rect">
            <a:avLst/>
          </a:prstGeom>
          <a:blipFill>
            <a:blip r:embed="rId5" cstate="print"/>
            <a:stretch>
              <a:fillRect/>
            </a:stretch>
          </a:blipFill>
        </p:spPr>
        <p:txBody>
          <a:bodyPr wrap="square" lIns="0" tIns="0" rIns="0" bIns="0" rtlCol="0"/>
          <a:lstStyle/>
          <a:p/>
        </p:txBody>
      </p:sp>
      <p:sp>
        <p:nvSpPr>
          <p:cNvPr id="15" name="object 15"/>
          <p:cNvSpPr txBox="1"/>
          <p:nvPr/>
        </p:nvSpPr>
        <p:spPr>
          <a:xfrm>
            <a:off x="5929121" y="4150614"/>
            <a:ext cx="2788285" cy="914400"/>
          </a:xfrm>
          <a:prstGeom prst="rect">
            <a:avLst/>
          </a:prstGeom>
          <a:ln w="16763">
            <a:solidFill>
              <a:srgbClr val="FF0000"/>
            </a:solidFill>
          </a:ln>
        </p:spPr>
        <p:txBody>
          <a:bodyPr vert="horz" wrap="square" lIns="0" tIns="215265" rIns="0" bIns="0" rtlCol="0">
            <a:spAutoFit/>
          </a:bodyPr>
          <a:lstStyle/>
          <a:p>
            <a:pPr marL="325120">
              <a:lnSpc>
                <a:spcPct val="100000"/>
              </a:lnSpc>
              <a:spcBef>
                <a:spcPts val="1695"/>
              </a:spcBef>
            </a:pPr>
            <a:r>
              <a:rPr sz="2800" b="1" spc="5" dirty="0">
                <a:latin typeface="微软雅黑" panose="020B0503020204020204" charset="-122"/>
                <a:cs typeface="微软雅黑" panose="020B0503020204020204" charset="-122"/>
              </a:rPr>
              <a:t>价值增殖过程</a:t>
            </a:r>
            <a:endParaRPr sz="2800">
              <a:latin typeface="微软雅黑" panose="020B0503020204020204" charset="-122"/>
              <a:cs typeface="微软雅黑" panose="020B0503020204020204" charset="-122"/>
            </a:endParaRPr>
          </a:p>
        </p:txBody>
      </p:sp>
      <p:sp>
        <p:nvSpPr>
          <p:cNvPr id="17" name="object 1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8" name="object 1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6" name="object 16"/>
          <p:cNvSpPr txBox="1"/>
          <p:nvPr/>
        </p:nvSpPr>
        <p:spPr>
          <a:xfrm>
            <a:off x="702360" y="1092365"/>
            <a:ext cx="10190480" cy="1193800"/>
          </a:xfrm>
          <a:prstGeom prst="rect">
            <a:avLst/>
          </a:prstGeom>
        </p:spPr>
        <p:txBody>
          <a:bodyPr vert="horz" wrap="square" lIns="0" tIns="12700" rIns="0" bIns="0" rtlCol="0">
            <a:spAutoFit/>
          </a:bodyPr>
          <a:lstStyle/>
          <a:p>
            <a:pPr marL="12700" marR="5080">
              <a:lnSpc>
                <a:spcPct val="120000"/>
              </a:lnSpc>
              <a:spcBef>
                <a:spcPts val="100"/>
              </a:spcBef>
            </a:pPr>
            <a:r>
              <a:rPr sz="3200" b="1" dirty="0">
                <a:solidFill>
                  <a:srgbClr val="AA454A"/>
                </a:solidFill>
                <a:latin typeface="微软雅黑" panose="020B0503020204020204" charset="-122"/>
                <a:cs typeface="微软雅黑" panose="020B0503020204020204" charset="-122"/>
              </a:rPr>
              <a:t>（一）剩余价值的生产</a:t>
            </a:r>
            <a:r>
              <a:rPr sz="3200" b="1" spc="-15" dirty="0">
                <a:solidFill>
                  <a:srgbClr val="AA454A"/>
                </a:solidFill>
                <a:latin typeface="微软雅黑" panose="020B0503020204020204" charset="-122"/>
                <a:cs typeface="微软雅黑" panose="020B0503020204020204" charset="-122"/>
              </a:rPr>
              <a:t>过</a:t>
            </a:r>
            <a:r>
              <a:rPr sz="3200" b="1" dirty="0">
                <a:solidFill>
                  <a:srgbClr val="AA454A"/>
                </a:solidFill>
                <a:latin typeface="微软雅黑" panose="020B0503020204020204" charset="-122"/>
                <a:cs typeface="微软雅黑" panose="020B0503020204020204" charset="-122"/>
              </a:rPr>
              <a:t>程和</a:t>
            </a:r>
            <a:r>
              <a:rPr sz="3200" b="1" spc="-15" dirty="0">
                <a:solidFill>
                  <a:srgbClr val="AA454A"/>
                </a:solidFill>
                <a:latin typeface="微软雅黑" panose="020B0503020204020204" charset="-122"/>
                <a:cs typeface="微软雅黑" panose="020B0503020204020204" charset="-122"/>
              </a:rPr>
              <a:t>资</a:t>
            </a:r>
            <a:r>
              <a:rPr sz="3200" b="1" dirty="0">
                <a:solidFill>
                  <a:srgbClr val="AA454A"/>
                </a:solidFill>
                <a:latin typeface="微软雅黑" panose="020B0503020204020204" charset="-122"/>
                <a:cs typeface="微软雅黑" panose="020B0503020204020204" charset="-122"/>
              </a:rPr>
              <a:t>本的</a:t>
            </a:r>
            <a:r>
              <a:rPr sz="3200" b="1" spc="-15" dirty="0">
                <a:solidFill>
                  <a:srgbClr val="AA454A"/>
                </a:solidFill>
                <a:latin typeface="微软雅黑" panose="020B0503020204020204" charset="-122"/>
                <a:cs typeface="微软雅黑" panose="020B0503020204020204" charset="-122"/>
              </a:rPr>
              <a:t>不</a:t>
            </a:r>
            <a:r>
              <a:rPr sz="3200" b="1" dirty="0">
                <a:solidFill>
                  <a:srgbClr val="AA454A"/>
                </a:solidFill>
                <a:latin typeface="微软雅黑" panose="020B0503020204020204" charset="-122"/>
                <a:cs typeface="微软雅黑" panose="020B0503020204020204" charset="-122"/>
              </a:rPr>
              <a:t>同部</a:t>
            </a:r>
            <a:r>
              <a:rPr sz="3200" b="1" spc="-15" dirty="0">
                <a:solidFill>
                  <a:srgbClr val="AA454A"/>
                </a:solidFill>
                <a:latin typeface="微软雅黑" panose="020B0503020204020204" charset="-122"/>
                <a:cs typeface="微软雅黑" panose="020B0503020204020204" charset="-122"/>
              </a:rPr>
              <a:t>分</a:t>
            </a:r>
            <a:r>
              <a:rPr sz="3200" b="1" dirty="0">
                <a:solidFill>
                  <a:srgbClr val="AA454A"/>
                </a:solidFill>
                <a:latin typeface="微软雅黑" panose="020B0503020204020204" charset="-122"/>
                <a:cs typeface="微软雅黑" panose="020B0503020204020204" charset="-122"/>
              </a:rPr>
              <a:t>在剩</a:t>
            </a:r>
            <a:r>
              <a:rPr sz="3200" b="1" spc="-15" dirty="0">
                <a:solidFill>
                  <a:srgbClr val="AA454A"/>
                </a:solidFill>
                <a:latin typeface="微软雅黑" panose="020B0503020204020204" charset="-122"/>
                <a:cs typeface="微软雅黑" panose="020B0503020204020204" charset="-122"/>
              </a:rPr>
              <a:t>余</a:t>
            </a:r>
            <a:r>
              <a:rPr sz="3200" b="1" spc="-5" dirty="0">
                <a:solidFill>
                  <a:srgbClr val="AA454A"/>
                </a:solidFill>
                <a:latin typeface="微软雅黑" panose="020B0503020204020204" charset="-122"/>
                <a:cs typeface="微软雅黑" panose="020B0503020204020204" charset="-122"/>
              </a:rPr>
              <a:t>价值</a:t>
            </a:r>
            <a:r>
              <a:rPr sz="3200" b="1" dirty="0">
                <a:solidFill>
                  <a:srgbClr val="AA454A"/>
                </a:solidFill>
                <a:latin typeface="微软雅黑" panose="020B0503020204020204" charset="-122"/>
                <a:cs typeface="微软雅黑" panose="020B0503020204020204" charset="-122"/>
              </a:rPr>
              <a:t>生产中的作用</a:t>
            </a:r>
            <a:endParaRPr sz="3200">
              <a:latin typeface="微软雅黑" panose="020B0503020204020204" charset="-122"/>
              <a:cs typeface="微软雅黑" panose="020B050302020402020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5205857" y="2743580"/>
            <a:ext cx="2009775" cy="263525"/>
          </a:xfrm>
          <a:custGeom>
            <a:avLst/>
            <a:gdLst/>
            <a:ahLst/>
            <a:cxnLst/>
            <a:rect l="l" t="t" r="r" b="b"/>
            <a:pathLst>
              <a:path w="2009775" h="263525">
                <a:moveTo>
                  <a:pt x="1932826" y="29491"/>
                </a:moveTo>
                <a:lnTo>
                  <a:pt x="0" y="246507"/>
                </a:lnTo>
                <a:lnTo>
                  <a:pt x="1777" y="263271"/>
                </a:lnTo>
                <a:lnTo>
                  <a:pt x="1934695" y="46119"/>
                </a:lnTo>
                <a:lnTo>
                  <a:pt x="1932826" y="29491"/>
                </a:lnTo>
                <a:close/>
              </a:path>
              <a:path w="2009775" h="263525">
                <a:moveTo>
                  <a:pt x="2006057" y="28067"/>
                </a:moveTo>
                <a:lnTo>
                  <a:pt x="1945513" y="28067"/>
                </a:lnTo>
                <a:lnTo>
                  <a:pt x="1947290" y="44704"/>
                </a:lnTo>
                <a:lnTo>
                  <a:pt x="1934695" y="46119"/>
                </a:lnTo>
                <a:lnTo>
                  <a:pt x="1938019" y="75692"/>
                </a:lnTo>
                <a:lnTo>
                  <a:pt x="2009520" y="29337"/>
                </a:lnTo>
                <a:lnTo>
                  <a:pt x="2006057" y="28067"/>
                </a:lnTo>
                <a:close/>
              </a:path>
              <a:path w="2009775" h="263525">
                <a:moveTo>
                  <a:pt x="1945513" y="28067"/>
                </a:moveTo>
                <a:lnTo>
                  <a:pt x="1932826" y="29491"/>
                </a:lnTo>
                <a:lnTo>
                  <a:pt x="1934695" y="46119"/>
                </a:lnTo>
                <a:lnTo>
                  <a:pt x="1947290" y="44704"/>
                </a:lnTo>
                <a:lnTo>
                  <a:pt x="1945513" y="28067"/>
                </a:lnTo>
                <a:close/>
              </a:path>
              <a:path w="2009775" h="263525">
                <a:moveTo>
                  <a:pt x="1929511" y="0"/>
                </a:moveTo>
                <a:lnTo>
                  <a:pt x="1932826" y="29491"/>
                </a:lnTo>
                <a:lnTo>
                  <a:pt x="1945513" y="28067"/>
                </a:lnTo>
                <a:lnTo>
                  <a:pt x="2006057" y="28067"/>
                </a:lnTo>
                <a:lnTo>
                  <a:pt x="1929511" y="0"/>
                </a:lnTo>
                <a:close/>
              </a:path>
            </a:pathLst>
          </a:custGeom>
          <a:solidFill>
            <a:srgbClr val="FF0000"/>
          </a:solidFill>
        </p:spPr>
        <p:txBody>
          <a:bodyPr wrap="square" lIns="0" tIns="0" rIns="0" bIns="0" rtlCol="0"/>
          <a:lstStyle/>
          <a:p/>
        </p:txBody>
      </p:sp>
      <p:sp>
        <p:nvSpPr>
          <p:cNvPr id="6" name="object 6"/>
          <p:cNvSpPr/>
          <p:nvPr/>
        </p:nvSpPr>
        <p:spPr>
          <a:xfrm>
            <a:off x="5498846" y="2577298"/>
            <a:ext cx="287020" cy="280670"/>
          </a:xfrm>
          <a:custGeom>
            <a:avLst/>
            <a:gdLst/>
            <a:ahLst/>
            <a:cxnLst/>
            <a:rect l="l" t="t" r="r" b="b"/>
            <a:pathLst>
              <a:path w="287020" h="280669">
                <a:moveTo>
                  <a:pt x="83481" y="173990"/>
                </a:moveTo>
                <a:lnTo>
                  <a:pt x="82550" y="173990"/>
                </a:lnTo>
                <a:lnTo>
                  <a:pt x="76580" y="175260"/>
                </a:lnTo>
                <a:lnTo>
                  <a:pt x="74040" y="179070"/>
                </a:lnTo>
                <a:lnTo>
                  <a:pt x="74675" y="184150"/>
                </a:lnTo>
                <a:lnTo>
                  <a:pt x="75437" y="189230"/>
                </a:lnTo>
                <a:lnTo>
                  <a:pt x="75508" y="198120"/>
                </a:lnTo>
                <a:lnTo>
                  <a:pt x="75056" y="208280"/>
                </a:lnTo>
                <a:lnTo>
                  <a:pt x="74993" y="224790"/>
                </a:lnTo>
                <a:lnTo>
                  <a:pt x="75378" y="232410"/>
                </a:lnTo>
                <a:lnTo>
                  <a:pt x="90042" y="271780"/>
                </a:lnTo>
                <a:lnTo>
                  <a:pt x="107955" y="280670"/>
                </a:lnTo>
                <a:lnTo>
                  <a:pt x="114553" y="280670"/>
                </a:lnTo>
                <a:lnTo>
                  <a:pt x="150494" y="270510"/>
                </a:lnTo>
                <a:lnTo>
                  <a:pt x="153796" y="269240"/>
                </a:lnTo>
                <a:lnTo>
                  <a:pt x="163067" y="266700"/>
                </a:lnTo>
                <a:lnTo>
                  <a:pt x="164973" y="262890"/>
                </a:lnTo>
                <a:lnTo>
                  <a:pt x="164083" y="256540"/>
                </a:lnTo>
                <a:lnTo>
                  <a:pt x="163442" y="252730"/>
                </a:lnTo>
                <a:lnTo>
                  <a:pt x="106806" y="252730"/>
                </a:lnTo>
                <a:lnTo>
                  <a:pt x="104266" y="250190"/>
                </a:lnTo>
                <a:lnTo>
                  <a:pt x="101726" y="248920"/>
                </a:lnTo>
                <a:lnTo>
                  <a:pt x="100202" y="246380"/>
                </a:lnTo>
                <a:lnTo>
                  <a:pt x="99694" y="242570"/>
                </a:lnTo>
                <a:lnTo>
                  <a:pt x="99313" y="240030"/>
                </a:lnTo>
                <a:lnTo>
                  <a:pt x="99440" y="233680"/>
                </a:lnTo>
                <a:lnTo>
                  <a:pt x="100806" y="213360"/>
                </a:lnTo>
                <a:lnTo>
                  <a:pt x="101084" y="209644"/>
                </a:lnTo>
                <a:lnTo>
                  <a:pt x="100329" y="209550"/>
                </a:lnTo>
                <a:lnTo>
                  <a:pt x="100075" y="209550"/>
                </a:lnTo>
                <a:lnTo>
                  <a:pt x="100583" y="208280"/>
                </a:lnTo>
                <a:lnTo>
                  <a:pt x="132841" y="208280"/>
                </a:lnTo>
                <a:lnTo>
                  <a:pt x="134874" y="205740"/>
                </a:lnTo>
                <a:lnTo>
                  <a:pt x="136778" y="203200"/>
                </a:lnTo>
                <a:lnTo>
                  <a:pt x="139573" y="195580"/>
                </a:lnTo>
                <a:lnTo>
                  <a:pt x="141287" y="189230"/>
                </a:lnTo>
                <a:lnTo>
                  <a:pt x="106299" y="189230"/>
                </a:lnTo>
                <a:lnTo>
                  <a:pt x="105028" y="187960"/>
                </a:lnTo>
                <a:lnTo>
                  <a:pt x="103377" y="186690"/>
                </a:lnTo>
                <a:lnTo>
                  <a:pt x="102234" y="186690"/>
                </a:lnTo>
                <a:lnTo>
                  <a:pt x="101218" y="181610"/>
                </a:lnTo>
                <a:lnTo>
                  <a:pt x="99187" y="177800"/>
                </a:lnTo>
                <a:lnTo>
                  <a:pt x="79248" y="177800"/>
                </a:lnTo>
                <a:lnTo>
                  <a:pt x="81787" y="176530"/>
                </a:lnTo>
                <a:lnTo>
                  <a:pt x="83481" y="173990"/>
                </a:lnTo>
                <a:close/>
              </a:path>
              <a:path w="287020" h="280669">
                <a:moveTo>
                  <a:pt x="184150" y="236220"/>
                </a:moveTo>
                <a:lnTo>
                  <a:pt x="179704" y="236220"/>
                </a:lnTo>
                <a:lnTo>
                  <a:pt x="177291" y="237490"/>
                </a:lnTo>
                <a:lnTo>
                  <a:pt x="176402" y="238760"/>
                </a:lnTo>
                <a:lnTo>
                  <a:pt x="176783" y="242570"/>
                </a:lnTo>
                <a:lnTo>
                  <a:pt x="212740" y="267970"/>
                </a:lnTo>
                <a:lnTo>
                  <a:pt x="250471" y="278130"/>
                </a:lnTo>
                <a:lnTo>
                  <a:pt x="261207" y="280670"/>
                </a:lnTo>
                <a:lnTo>
                  <a:pt x="283463" y="280670"/>
                </a:lnTo>
                <a:lnTo>
                  <a:pt x="286512" y="275590"/>
                </a:lnTo>
                <a:lnTo>
                  <a:pt x="285368" y="266700"/>
                </a:lnTo>
                <a:lnTo>
                  <a:pt x="284988" y="264160"/>
                </a:lnTo>
                <a:lnTo>
                  <a:pt x="283971" y="260350"/>
                </a:lnTo>
                <a:lnTo>
                  <a:pt x="282320" y="255270"/>
                </a:lnTo>
                <a:lnTo>
                  <a:pt x="280796" y="250190"/>
                </a:lnTo>
                <a:lnTo>
                  <a:pt x="279273" y="243840"/>
                </a:lnTo>
                <a:lnTo>
                  <a:pt x="228020" y="243840"/>
                </a:lnTo>
                <a:lnTo>
                  <a:pt x="201160" y="241300"/>
                </a:lnTo>
                <a:lnTo>
                  <a:pt x="185800" y="237490"/>
                </a:lnTo>
                <a:lnTo>
                  <a:pt x="184150" y="236220"/>
                </a:lnTo>
                <a:close/>
              </a:path>
              <a:path w="287020" h="280669">
                <a:moveTo>
                  <a:pt x="145161" y="209550"/>
                </a:moveTo>
                <a:lnTo>
                  <a:pt x="136398" y="210820"/>
                </a:lnTo>
                <a:lnTo>
                  <a:pt x="134238" y="215900"/>
                </a:lnTo>
                <a:lnTo>
                  <a:pt x="134365" y="232410"/>
                </a:lnTo>
                <a:lnTo>
                  <a:pt x="133603" y="238760"/>
                </a:lnTo>
                <a:lnTo>
                  <a:pt x="132206" y="242570"/>
                </a:lnTo>
                <a:lnTo>
                  <a:pt x="130682" y="245110"/>
                </a:lnTo>
                <a:lnTo>
                  <a:pt x="128269" y="247650"/>
                </a:lnTo>
                <a:lnTo>
                  <a:pt x="121665" y="251460"/>
                </a:lnTo>
                <a:lnTo>
                  <a:pt x="117982" y="251460"/>
                </a:lnTo>
                <a:lnTo>
                  <a:pt x="114045" y="252730"/>
                </a:lnTo>
                <a:lnTo>
                  <a:pt x="163442" y="252730"/>
                </a:lnTo>
                <a:lnTo>
                  <a:pt x="163014" y="250190"/>
                </a:lnTo>
                <a:lnTo>
                  <a:pt x="161147" y="243840"/>
                </a:lnTo>
                <a:lnTo>
                  <a:pt x="158494" y="236220"/>
                </a:lnTo>
                <a:lnTo>
                  <a:pt x="155066" y="227330"/>
                </a:lnTo>
                <a:lnTo>
                  <a:pt x="149987" y="214630"/>
                </a:lnTo>
                <a:lnTo>
                  <a:pt x="145161" y="209550"/>
                </a:lnTo>
                <a:close/>
              </a:path>
              <a:path w="287020" h="280669">
                <a:moveTo>
                  <a:pt x="218058" y="0"/>
                </a:moveTo>
                <a:lnTo>
                  <a:pt x="208787" y="1270"/>
                </a:lnTo>
                <a:lnTo>
                  <a:pt x="206882" y="5080"/>
                </a:lnTo>
                <a:lnTo>
                  <a:pt x="207771" y="11430"/>
                </a:lnTo>
                <a:lnTo>
                  <a:pt x="214375" y="54610"/>
                </a:lnTo>
                <a:lnTo>
                  <a:pt x="219328" y="93980"/>
                </a:lnTo>
                <a:lnTo>
                  <a:pt x="226440" y="142240"/>
                </a:lnTo>
                <a:lnTo>
                  <a:pt x="233552" y="181610"/>
                </a:lnTo>
                <a:lnTo>
                  <a:pt x="239140" y="210820"/>
                </a:lnTo>
                <a:lnTo>
                  <a:pt x="240946" y="220980"/>
                </a:lnTo>
                <a:lnTo>
                  <a:pt x="242062" y="228600"/>
                </a:lnTo>
                <a:lnTo>
                  <a:pt x="243077" y="236220"/>
                </a:lnTo>
                <a:lnTo>
                  <a:pt x="243458" y="240030"/>
                </a:lnTo>
                <a:lnTo>
                  <a:pt x="243204" y="241300"/>
                </a:lnTo>
                <a:lnTo>
                  <a:pt x="242824" y="242570"/>
                </a:lnTo>
                <a:lnTo>
                  <a:pt x="239521" y="242570"/>
                </a:lnTo>
                <a:lnTo>
                  <a:pt x="228020" y="243840"/>
                </a:lnTo>
                <a:lnTo>
                  <a:pt x="279273" y="243840"/>
                </a:lnTo>
                <a:lnTo>
                  <a:pt x="278002" y="236220"/>
                </a:lnTo>
                <a:lnTo>
                  <a:pt x="276903" y="229870"/>
                </a:lnTo>
                <a:lnTo>
                  <a:pt x="275494" y="223520"/>
                </a:lnTo>
                <a:lnTo>
                  <a:pt x="273752" y="215900"/>
                </a:lnTo>
                <a:lnTo>
                  <a:pt x="271652" y="208280"/>
                </a:lnTo>
                <a:lnTo>
                  <a:pt x="269458" y="198120"/>
                </a:lnTo>
                <a:lnTo>
                  <a:pt x="267239" y="186690"/>
                </a:lnTo>
                <a:lnTo>
                  <a:pt x="264973" y="172720"/>
                </a:lnTo>
                <a:lnTo>
                  <a:pt x="262636" y="156210"/>
                </a:lnTo>
                <a:lnTo>
                  <a:pt x="259587" y="130810"/>
                </a:lnTo>
                <a:lnTo>
                  <a:pt x="257508" y="116840"/>
                </a:lnTo>
                <a:lnTo>
                  <a:pt x="255641" y="105410"/>
                </a:lnTo>
                <a:lnTo>
                  <a:pt x="253237" y="90170"/>
                </a:lnTo>
                <a:lnTo>
                  <a:pt x="248148" y="58420"/>
                </a:lnTo>
                <a:lnTo>
                  <a:pt x="247650" y="54610"/>
                </a:lnTo>
                <a:lnTo>
                  <a:pt x="246199" y="41910"/>
                </a:lnTo>
                <a:lnTo>
                  <a:pt x="245665" y="31750"/>
                </a:lnTo>
                <a:lnTo>
                  <a:pt x="246060" y="25400"/>
                </a:lnTo>
                <a:lnTo>
                  <a:pt x="247395" y="20320"/>
                </a:lnTo>
                <a:lnTo>
                  <a:pt x="248792" y="17780"/>
                </a:lnTo>
                <a:lnTo>
                  <a:pt x="249300" y="15240"/>
                </a:lnTo>
                <a:lnTo>
                  <a:pt x="248538" y="10160"/>
                </a:lnTo>
                <a:lnTo>
                  <a:pt x="243712" y="6350"/>
                </a:lnTo>
                <a:lnTo>
                  <a:pt x="225043" y="1270"/>
                </a:lnTo>
                <a:lnTo>
                  <a:pt x="218058" y="0"/>
                </a:lnTo>
                <a:close/>
              </a:path>
              <a:path w="287020" h="280669">
                <a:moveTo>
                  <a:pt x="112394" y="29210"/>
                </a:moveTo>
                <a:lnTo>
                  <a:pt x="105790" y="29210"/>
                </a:lnTo>
                <a:lnTo>
                  <a:pt x="103377" y="31750"/>
                </a:lnTo>
                <a:lnTo>
                  <a:pt x="100583" y="39370"/>
                </a:lnTo>
                <a:lnTo>
                  <a:pt x="98551" y="43180"/>
                </a:lnTo>
                <a:lnTo>
                  <a:pt x="95630" y="46990"/>
                </a:lnTo>
                <a:lnTo>
                  <a:pt x="93085" y="52070"/>
                </a:lnTo>
                <a:lnTo>
                  <a:pt x="89646" y="58420"/>
                </a:lnTo>
                <a:lnTo>
                  <a:pt x="85326" y="66040"/>
                </a:lnTo>
                <a:lnTo>
                  <a:pt x="74896" y="87630"/>
                </a:lnTo>
                <a:lnTo>
                  <a:pt x="70596" y="95250"/>
                </a:lnTo>
                <a:lnTo>
                  <a:pt x="67224" y="101600"/>
                </a:lnTo>
                <a:lnTo>
                  <a:pt x="62462" y="110490"/>
                </a:lnTo>
                <a:lnTo>
                  <a:pt x="59547" y="115570"/>
                </a:lnTo>
                <a:lnTo>
                  <a:pt x="51942" y="132080"/>
                </a:lnTo>
                <a:lnTo>
                  <a:pt x="47039" y="142240"/>
                </a:lnTo>
                <a:lnTo>
                  <a:pt x="41100" y="152400"/>
                </a:lnTo>
                <a:lnTo>
                  <a:pt x="34137" y="162560"/>
                </a:lnTo>
                <a:lnTo>
                  <a:pt x="26162" y="172720"/>
                </a:lnTo>
                <a:lnTo>
                  <a:pt x="20232" y="181610"/>
                </a:lnTo>
                <a:lnTo>
                  <a:pt x="15017" y="187960"/>
                </a:lnTo>
                <a:lnTo>
                  <a:pt x="10517" y="194310"/>
                </a:lnTo>
                <a:lnTo>
                  <a:pt x="2158" y="208280"/>
                </a:lnTo>
                <a:lnTo>
                  <a:pt x="0" y="213360"/>
                </a:lnTo>
                <a:lnTo>
                  <a:pt x="762" y="218440"/>
                </a:lnTo>
                <a:lnTo>
                  <a:pt x="2666" y="219710"/>
                </a:lnTo>
                <a:lnTo>
                  <a:pt x="6476" y="219710"/>
                </a:lnTo>
                <a:lnTo>
                  <a:pt x="10159" y="218440"/>
                </a:lnTo>
                <a:lnTo>
                  <a:pt x="16001" y="217170"/>
                </a:lnTo>
                <a:lnTo>
                  <a:pt x="24129" y="213360"/>
                </a:lnTo>
                <a:lnTo>
                  <a:pt x="30299" y="209550"/>
                </a:lnTo>
                <a:lnTo>
                  <a:pt x="36623" y="205740"/>
                </a:lnTo>
                <a:lnTo>
                  <a:pt x="64769" y="177800"/>
                </a:lnTo>
                <a:lnTo>
                  <a:pt x="74887" y="177800"/>
                </a:lnTo>
                <a:lnTo>
                  <a:pt x="76580" y="175260"/>
                </a:lnTo>
                <a:lnTo>
                  <a:pt x="82550" y="173990"/>
                </a:lnTo>
                <a:lnTo>
                  <a:pt x="83481" y="173990"/>
                </a:lnTo>
                <a:lnTo>
                  <a:pt x="84327" y="172720"/>
                </a:lnTo>
                <a:lnTo>
                  <a:pt x="92209" y="165100"/>
                </a:lnTo>
                <a:lnTo>
                  <a:pt x="99282" y="158750"/>
                </a:lnTo>
                <a:lnTo>
                  <a:pt x="105544" y="154940"/>
                </a:lnTo>
                <a:lnTo>
                  <a:pt x="108271" y="153670"/>
                </a:lnTo>
                <a:lnTo>
                  <a:pt x="71374" y="153670"/>
                </a:lnTo>
                <a:lnTo>
                  <a:pt x="71793" y="153228"/>
                </a:lnTo>
                <a:lnTo>
                  <a:pt x="71374" y="151130"/>
                </a:lnTo>
                <a:lnTo>
                  <a:pt x="72389" y="146050"/>
                </a:lnTo>
                <a:lnTo>
                  <a:pt x="74802" y="139700"/>
                </a:lnTo>
                <a:lnTo>
                  <a:pt x="77069" y="133350"/>
                </a:lnTo>
                <a:lnTo>
                  <a:pt x="80073" y="127000"/>
                </a:lnTo>
                <a:lnTo>
                  <a:pt x="83839" y="120650"/>
                </a:lnTo>
                <a:lnTo>
                  <a:pt x="88391" y="113030"/>
                </a:lnTo>
                <a:lnTo>
                  <a:pt x="94995" y="101600"/>
                </a:lnTo>
                <a:lnTo>
                  <a:pt x="98551" y="95250"/>
                </a:lnTo>
                <a:lnTo>
                  <a:pt x="99821" y="93980"/>
                </a:lnTo>
                <a:lnTo>
                  <a:pt x="156717" y="93980"/>
                </a:lnTo>
                <a:lnTo>
                  <a:pt x="159384" y="88900"/>
                </a:lnTo>
                <a:lnTo>
                  <a:pt x="158750" y="83820"/>
                </a:lnTo>
                <a:lnTo>
                  <a:pt x="156682" y="78740"/>
                </a:lnTo>
                <a:lnTo>
                  <a:pt x="151828" y="76200"/>
                </a:lnTo>
                <a:lnTo>
                  <a:pt x="144212" y="73660"/>
                </a:lnTo>
                <a:lnTo>
                  <a:pt x="127507" y="73660"/>
                </a:lnTo>
                <a:lnTo>
                  <a:pt x="122936" y="72390"/>
                </a:lnTo>
                <a:lnTo>
                  <a:pt x="119189" y="71120"/>
                </a:lnTo>
                <a:lnTo>
                  <a:pt x="115442" y="71120"/>
                </a:lnTo>
                <a:lnTo>
                  <a:pt x="115442" y="69850"/>
                </a:lnTo>
                <a:lnTo>
                  <a:pt x="116247" y="69850"/>
                </a:lnTo>
                <a:lnTo>
                  <a:pt x="117855" y="67310"/>
                </a:lnTo>
                <a:lnTo>
                  <a:pt x="122681" y="62230"/>
                </a:lnTo>
                <a:lnTo>
                  <a:pt x="127634" y="55880"/>
                </a:lnTo>
                <a:lnTo>
                  <a:pt x="129793" y="52070"/>
                </a:lnTo>
                <a:lnTo>
                  <a:pt x="129031" y="45720"/>
                </a:lnTo>
                <a:lnTo>
                  <a:pt x="126364" y="41910"/>
                </a:lnTo>
                <a:lnTo>
                  <a:pt x="121412" y="36830"/>
                </a:lnTo>
                <a:lnTo>
                  <a:pt x="116458" y="30480"/>
                </a:lnTo>
                <a:lnTo>
                  <a:pt x="112394" y="29210"/>
                </a:lnTo>
                <a:close/>
              </a:path>
              <a:path w="287020" h="280669">
                <a:moveTo>
                  <a:pt x="132841" y="208280"/>
                </a:moveTo>
                <a:lnTo>
                  <a:pt x="101091" y="208280"/>
                </a:lnTo>
                <a:lnTo>
                  <a:pt x="101345" y="209550"/>
                </a:lnTo>
                <a:lnTo>
                  <a:pt x="101091" y="209550"/>
                </a:lnTo>
                <a:lnTo>
                  <a:pt x="110489" y="210820"/>
                </a:lnTo>
                <a:lnTo>
                  <a:pt x="117982" y="210820"/>
                </a:lnTo>
                <a:lnTo>
                  <a:pt x="129158" y="209550"/>
                </a:lnTo>
                <a:lnTo>
                  <a:pt x="132841" y="208280"/>
                </a:lnTo>
                <a:close/>
              </a:path>
              <a:path w="287020" h="280669">
                <a:moveTo>
                  <a:pt x="101091" y="209550"/>
                </a:moveTo>
                <a:lnTo>
                  <a:pt x="100329" y="209550"/>
                </a:lnTo>
                <a:lnTo>
                  <a:pt x="101084" y="209644"/>
                </a:lnTo>
                <a:close/>
              </a:path>
              <a:path w="287020" h="280669">
                <a:moveTo>
                  <a:pt x="101091" y="208280"/>
                </a:moveTo>
                <a:lnTo>
                  <a:pt x="100583" y="208280"/>
                </a:lnTo>
                <a:lnTo>
                  <a:pt x="100075" y="209550"/>
                </a:lnTo>
                <a:lnTo>
                  <a:pt x="101345" y="209550"/>
                </a:lnTo>
                <a:lnTo>
                  <a:pt x="101091" y="208280"/>
                </a:lnTo>
                <a:close/>
              </a:path>
              <a:path w="287020" h="280669">
                <a:moveTo>
                  <a:pt x="147637" y="152400"/>
                </a:moveTo>
                <a:lnTo>
                  <a:pt x="112394" y="152400"/>
                </a:lnTo>
                <a:lnTo>
                  <a:pt x="113283" y="153670"/>
                </a:lnTo>
                <a:lnTo>
                  <a:pt x="113664" y="157480"/>
                </a:lnTo>
                <a:lnTo>
                  <a:pt x="114680" y="165100"/>
                </a:lnTo>
                <a:lnTo>
                  <a:pt x="114553" y="172720"/>
                </a:lnTo>
                <a:lnTo>
                  <a:pt x="111759" y="185420"/>
                </a:lnTo>
                <a:lnTo>
                  <a:pt x="109854" y="187960"/>
                </a:lnTo>
                <a:lnTo>
                  <a:pt x="107441" y="187960"/>
                </a:lnTo>
                <a:lnTo>
                  <a:pt x="106299" y="189230"/>
                </a:lnTo>
                <a:lnTo>
                  <a:pt x="141287" y="189230"/>
                </a:lnTo>
                <a:lnTo>
                  <a:pt x="143001" y="182880"/>
                </a:lnTo>
                <a:lnTo>
                  <a:pt x="145238" y="175260"/>
                </a:lnTo>
                <a:lnTo>
                  <a:pt x="146796" y="167640"/>
                </a:lnTo>
                <a:lnTo>
                  <a:pt x="147663" y="161290"/>
                </a:lnTo>
                <a:lnTo>
                  <a:pt x="147786" y="157480"/>
                </a:lnTo>
                <a:lnTo>
                  <a:pt x="147678" y="153228"/>
                </a:lnTo>
                <a:lnTo>
                  <a:pt x="147637" y="152400"/>
                </a:lnTo>
                <a:close/>
              </a:path>
              <a:path w="287020" h="280669">
                <a:moveTo>
                  <a:pt x="92963" y="173990"/>
                </a:moveTo>
                <a:lnTo>
                  <a:pt x="83481" y="173990"/>
                </a:lnTo>
                <a:lnTo>
                  <a:pt x="81787" y="176530"/>
                </a:lnTo>
                <a:lnTo>
                  <a:pt x="79248" y="177800"/>
                </a:lnTo>
                <a:lnTo>
                  <a:pt x="99187" y="177800"/>
                </a:lnTo>
                <a:lnTo>
                  <a:pt x="96012" y="176530"/>
                </a:lnTo>
                <a:lnTo>
                  <a:pt x="92963" y="173990"/>
                </a:lnTo>
                <a:close/>
              </a:path>
              <a:path w="287020" h="280669">
                <a:moveTo>
                  <a:pt x="172465" y="97790"/>
                </a:moveTo>
                <a:lnTo>
                  <a:pt x="170814" y="97790"/>
                </a:lnTo>
                <a:lnTo>
                  <a:pt x="165480" y="99060"/>
                </a:lnTo>
                <a:lnTo>
                  <a:pt x="163194" y="102870"/>
                </a:lnTo>
                <a:lnTo>
                  <a:pt x="164211" y="109220"/>
                </a:lnTo>
                <a:lnTo>
                  <a:pt x="169799" y="137160"/>
                </a:lnTo>
                <a:lnTo>
                  <a:pt x="171450" y="147320"/>
                </a:lnTo>
                <a:lnTo>
                  <a:pt x="174188" y="160020"/>
                </a:lnTo>
                <a:lnTo>
                  <a:pt x="178022" y="167640"/>
                </a:lnTo>
                <a:lnTo>
                  <a:pt x="182951" y="171450"/>
                </a:lnTo>
                <a:lnTo>
                  <a:pt x="188975" y="172720"/>
                </a:lnTo>
                <a:lnTo>
                  <a:pt x="192277" y="172720"/>
                </a:lnTo>
                <a:lnTo>
                  <a:pt x="195452" y="170180"/>
                </a:lnTo>
                <a:lnTo>
                  <a:pt x="201802" y="162560"/>
                </a:lnTo>
                <a:lnTo>
                  <a:pt x="202945" y="156210"/>
                </a:lnTo>
                <a:lnTo>
                  <a:pt x="200913" y="140970"/>
                </a:lnTo>
                <a:lnTo>
                  <a:pt x="200278" y="133350"/>
                </a:lnTo>
                <a:lnTo>
                  <a:pt x="200151" y="119380"/>
                </a:lnTo>
                <a:lnTo>
                  <a:pt x="200532" y="115570"/>
                </a:lnTo>
                <a:lnTo>
                  <a:pt x="201802" y="111760"/>
                </a:lnTo>
                <a:lnTo>
                  <a:pt x="202056" y="110490"/>
                </a:lnTo>
                <a:lnTo>
                  <a:pt x="201802" y="109220"/>
                </a:lnTo>
                <a:lnTo>
                  <a:pt x="201421" y="106680"/>
                </a:lnTo>
                <a:lnTo>
                  <a:pt x="200278" y="104140"/>
                </a:lnTo>
                <a:lnTo>
                  <a:pt x="198374" y="102870"/>
                </a:lnTo>
                <a:lnTo>
                  <a:pt x="196341" y="101600"/>
                </a:lnTo>
                <a:lnTo>
                  <a:pt x="191769" y="100330"/>
                </a:lnTo>
                <a:lnTo>
                  <a:pt x="184403" y="100330"/>
                </a:lnTo>
                <a:lnTo>
                  <a:pt x="177037" y="99060"/>
                </a:lnTo>
                <a:lnTo>
                  <a:pt x="172465" y="97790"/>
                </a:lnTo>
                <a:close/>
              </a:path>
              <a:path w="287020" h="280669">
                <a:moveTo>
                  <a:pt x="71793" y="153228"/>
                </a:moveTo>
                <a:lnTo>
                  <a:pt x="71374" y="153670"/>
                </a:lnTo>
                <a:lnTo>
                  <a:pt x="71881" y="153670"/>
                </a:lnTo>
                <a:lnTo>
                  <a:pt x="71793" y="153228"/>
                </a:lnTo>
                <a:close/>
              </a:path>
              <a:path w="287020" h="280669">
                <a:moveTo>
                  <a:pt x="132333" y="124460"/>
                </a:moveTo>
                <a:lnTo>
                  <a:pt x="120903" y="124460"/>
                </a:lnTo>
                <a:lnTo>
                  <a:pt x="112188" y="127000"/>
                </a:lnTo>
                <a:lnTo>
                  <a:pt x="78612" y="147320"/>
                </a:lnTo>
                <a:lnTo>
                  <a:pt x="71793" y="153228"/>
                </a:lnTo>
                <a:lnTo>
                  <a:pt x="71881" y="153670"/>
                </a:lnTo>
                <a:lnTo>
                  <a:pt x="108271" y="153670"/>
                </a:lnTo>
                <a:lnTo>
                  <a:pt x="110998" y="152400"/>
                </a:lnTo>
                <a:lnTo>
                  <a:pt x="147637" y="152400"/>
                </a:lnTo>
                <a:lnTo>
                  <a:pt x="147574" y="151130"/>
                </a:lnTo>
                <a:lnTo>
                  <a:pt x="148336" y="144780"/>
                </a:lnTo>
                <a:lnTo>
                  <a:pt x="150113" y="139700"/>
                </a:lnTo>
                <a:lnTo>
                  <a:pt x="150494" y="139700"/>
                </a:lnTo>
                <a:lnTo>
                  <a:pt x="150621" y="138430"/>
                </a:lnTo>
                <a:lnTo>
                  <a:pt x="150367" y="137160"/>
                </a:lnTo>
                <a:lnTo>
                  <a:pt x="149732" y="132080"/>
                </a:lnTo>
                <a:lnTo>
                  <a:pt x="146050" y="129540"/>
                </a:lnTo>
                <a:lnTo>
                  <a:pt x="132333" y="124460"/>
                </a:lnTo>
                <a:close/>
              </a:path>
              <a:path w="287020" h="280669">
                <a:moveTo>
                  <a:pt x="156717" y="93980"/>
                </a:moveTo>
                <a:lnTo>
                  <a:pt x="106425" y="93980"/>
                </a:lnTo>
                <a:lnTo>
                  <a:pt x="114680" y="96520"/>
                </a:lnTo>
                <a:lnTo>
                  <a:pt x="118363" y="99060"/>
                </a:lnTo>
                <a:lnTo>
                  <a:pt x="124713" y="106680"/>
                </a:lnTo>
                <a:lnTo>
                  <a:pt x="128777" y="107950"/>
                </a:lnTo>
                <a:lnTo>
                  <a:pt x="133984" y="107950"/>
                </a:lnTo>
                <a:lnTo>
                  <a:pt x="139064" y="106680"/>
                </a:lnTo>
                <a:lnTo>
                  <a:pt x="144652" y="104140"/>
                </a:lnTo>
                <a:lnTo>
                  <a:pt x="150749" y="99060"/>
                </a:lnTo>
                <a:lnTo>
                  <a:pt x="156717" y="93980"/>
                </a:lnTo>
                <a:close/>
              </a:path>
              <a:path w="287020" h="280669">
                <a:moveTo>
                  <a:pt x="115442" y="69850"/>
                </a:moveTo>
                <a:lnTo>
                  <a:pt x="115442" y="71120"/>
                </a:lnTo>
                <a:lnTo>
                  <a:pt x="116105" y="70074"/>
                </a:lnTo>
                <a:lnTo>
                  <a:pt x="115442" y="69850"/>
                </a:lnTo>
                <a:close/>
              </a:path>
              <a:path w="287020" h="280669">
                <a:moveTo>
                  <a:pt x="116105" y="70074"/>
                </a:moveTo>
                <a:lnTo>
                  <a:pt x="115442" y="71120"/>
                </a:lnTo>
                <a:lnTo>
                  <a:pt x="119189" y="71120"/>
                </a:lnTo>
                <a:lnTo>
                  <a:pt x="116105" y="70074"/>
                </a:lnTo>
                <a:close/>
              </a:path>
              <a:path w="287020" h="280669">
                <a:moveTo>
                  <a:pt x="116247" y="69850"/>
                </a:moveTo>
                <a:lnTo>
                  <a:pt x="115442" y="69850"/>
                </a:lnTo>
                <a:lnTo>
                  <a:pt x="116105" y="70074"/>
                </a:lnTo>
                <a:lnTo>
                  <a:pt x="116247" y="69850"/>
                </a:lnTo>
                <a:close/>
              </a:path>
            </a:pathLst>
          </a:custGeom>
          <a:solidFill>
            <a:srgbClr val="1F487C"/>
          </a:solidFill>
        </p:spPr>
        <p:txBody>
          <a:bodyPr wrap="square" lIns="0" tIns="0" rIns="0" bIns="0" rtlCol="0"/>
          <a:lstStyle/>
          <a:p/>
        </p:txBody>
      </p:sp>
      <p:sp>
        <p:nvSpPr>
          <p:cNvPr id="7" name="object 7"/>
          <p:cNvSpPr/>
          <p:nvPr/>
        </p:nvSpPr>
        <p:spPr>
          <a:xfrm>
            <a:off x="5964428" y="2513457"/>
            <a:ext cx="316865" cy="290830"/>
          </a:xfrm>
          <a:custGeom>
            <a:avLst/>
            <a:gdLst/>
            <a:ahLst/>
            <a:cxnLst/>
            <a:rect l="l" t="t" r="r" b="b"/>
            <a:pathLst>
              <a:path w="316864" h="290830">
                <a:moveTo>
                  <a:pt x="290830" y="270509"/>
                </a:moveTo>
                <a:lnTo>
                  <a:pt x="176627" y="270509"/>
                </a:lnTo>
                <a:lnTo>
                  <a:pt x="187023" y="271779"/>
                </a:lnTo>
                <a:lnTo>
                  <a:pt x="196681" y="275589"/>
                </a:lnTo>
                <a:lnTo>
                  <a:pt x="205612" y="281939"/>
                </a:lnTo>
                <a:lnTo>
                  <a:pt x="213106" y="288289"/>
                </a:lnTo>
                <a:lnTo>
                  <a:pt x="220091" y="290829"/>
                </a:lnTo>
                <a:lnTo>
                  <a:pt x="226695" y="290829"/>
                </a:lnTo>
                <a:lnTo>
                  <a:pt x="229362" y="289559"/>
                </a:lnTo>
                <a:lnTo>
                  <a:pt x="231521" y="289559"/>
                </a:lnTo>
                <a:lnTo>
                  <a:pt x="261366" y="281939"/>
                </a:lnTo>
                <a:lnTo>
                  <a:pt x="279654" y="276859"/>
                </a:lnTo>
                <a:lnTo>
                  <a:pt x="290830" y="270509"/>
                </a:lnTo>
                <a:close/>
              </a:path>
              <a:path w="316864" h="290830">
                <a:moveTo>
                  <a:pt x="20066" y="165100"/>
                </a:moveTo>
                <a:lnTo>
                  <a:pt x="17780" y="165100"/>
                </a:lnTo>
                <a:lnTo>
                  <a:pt x="12064" y="166369"/>
                </a:lnTo>
                <a:lnTo>
                  <a:pt x="10160" y="168909"/>
                </a:lnTo>
                <a:lnTo>
                  <a:pt x="11557" y="179069"/>
                </a:lnTo>
                <a:lnTo>
                  <a:pt x="13588" y="182879"/>
                </a:lnTo>
                <a:lnTo>
                  <a:pt x="20700" y="186689"/>
                </a:lnTo>
                <a:lnTo>
                  <a:pt x="23113" y="190500"/>
                </a:lnTo>
                <a:lnTo>
                  <a:pt x="42298" y="227329"/>
                </a:lnTo>
                <a:lnTo>
                  <a:pt x="59944" y="242569"/>
                </a:lnTo>
                <a:lnTo>
                  <a:pt x="62737" y="242569"/>
                </a:lnTo>
                <a:lnTo>
                  <a:pt x="62737" y="243839"/>
                </a:lnTo>
                <a:lnTo>
                  <a:pt x="60325" y="243839"/>
                </a:lnTo>
                <a:lnTo>
                  <a:pt x="45847" y="247650"/>
                </a:lnTo>
                <a:lnTo>
                  <a:pt x="41021" y="251459"/>
                </a:lnTo>
                <a:lnTo>
                  <a:pt x="36195" y="254000"/>
                </a:lnTo>
                <a:lnTo>
                  <a:pt x="30480" y="255269"/>
                </a:lnTo>
                <a:lnTo>
                  <a:pt x="23875" y="256539"/>
                </a:lnTo>
                <a:lnTo>
                  <a:pt x="18669" y="256539"/>
                </a:lnTo>
                <a:lnTo>
                  <a:pt x="14859" y="257809"/>
                </a:lnTo>
                <a:lnTo>
                  <a:pt x="13208" y="259079"/>
                </a:lnTo>
                <a:lnTo>
                  <a:pt x="13970" y="265429"/>
                </a:lnTo>
                <a:lnTo>
                  <a:pt x="16637" y="270509"/>
                </a:lnTo>
                <a:lnTo>
                  <a:pt x="21336" y="276859"/>
                </a:lnTo>
                <a:lnTo>
                  <a:pt x="26162" y="284479"/>
                </a:lnTo>
                <a:lnTo>
                  <a:pt x="30352" y="287019"/>
                </a:lnTo>
                <a:lnTo>
                  <a:pt x="35179" y="287019"/>
                </a:lnTo>
                <a:lnTo>
                  <a:pt x="36830" y="285750"/>
                </a:lnTo>
                <a:lnTo>
                  <a:pt x="38988" y="284479"/>
                </a:lnTo>
                <a:lnTo>
                  <a:pt x="44128" y="280669"/>
                </a:lnTo>
                <a:lnTo>
                  <a:pt x="50387" y="276859"/>
                </a:lnTo>
                <a:lnTo>
                  <a:pt x="57741" y="274319"/>
                </a:lnTo>
                <a:lnTo>
                  <a:pt x="75187" y="271779"/>
                </a:lnTo>
                <a:lnTo>
                  <a:pt x="159385" y="271779"/>
                </a:lnTo>
                <a:lnTo>
                  <a:pt x="165481" y="270509"/>
                </a:lnTo>
                <a:lnTo>
                  <a:pt x="290830" y="270509"/>
                </a:lnTo>
                <a:lnTo>
                  <a:pt x="297307" y="266700"/>
                </a:lnTo>
                <a:lnTo>
                  <a:pt x="303275" y="262889"/>
                </a:lnTo>
                <a:lnTo>
                  <a:pt x="308610" y="260350"/>
                </a:lnTo>
                <a:lnTo>
                  <a:pt x="314071" y="257809"/>
                </a:lnTo>
                <a:lnTo>
                  <a:pt x="316484" y="255269"/>
                </a:lnTo>
                <a:lnTo>
                  <a:pt x="315213" y="246379"/>
                </a:lnTo>
                <a:lnTo>
                  <a:pt x="188087" y="246379"/>
                </a:lnTo>
                <a:lnTo>
                  <a:pt x="180034" y="245109"/>
                </a:lnTo>
                <a:lnTo>
                  <a:pt x="138874" y="245109"/>
                </a:lnTo>
                <a:lnTo>
                  <a:pt x="131492" y="243839"/>
                </a:lnTo>
                <a:lnTo>
                  <a:pt x="62737" y="243839"/>
                </a:lnTo>
                <a:lnTo>
                  <a:pt x="62088" y="242911"/>
                </a:lnTo>
                <a:lnTo>
                  <a:pt x="126446" y="242911"/>
                </a:lnTo>
                <a:lnTo>
                  <a:pt x="124587" y="242569"/>
                </a:lnTo>
                <a:lnTo>
                  <a:pt x="115697" y="241300"/>
                </a:lnTo>
                <a:lnTo>
                  <a:pt x="108838" y="240029"/>
                </a:lnTo>
                <a:lnTo>
                  <a:pt x="99187" y="240029"/>
                </a:lnTo>
                <a:lnTo>
                  <a:pt x="93980" y="238759"/>
                </a:lnTo>
                <a:lnTo>
                  <a:pt x="88519" y="234950"/>
                </a:lnTo>
                <a:lnTo>
                  <a:pt x="70485" y="223519"/>
                </a:lnTo>
                <a:lnTo>
                  <a:pt x="54101" y="191769"/>
                </a:lnTo>
                <a:lnTo>
                  <a:pt x="54737" y="185419"/>
                </a:lnTo>
                <a:lnTo>
                  <a:pt x="58547" y="179069"/>
                </a:lnTo>
                <a:lnTo>
                  <a:pt x="59055" y="176529"/>
                </a:lnTo>
                <a:lnTo>
                  <a:pt x="58674" y="173989"/>
                </a:lnTo>
                <a:lnTo>
                  <a:pt x="57912" y="167639"/>
                </a:lnTo>
                <a:lnTo>
                  <a:pt x="55435" y="166369"/>
                </a:lnTo>
                <a:lnTo>
                  <a:pt x="27050" y="166369"/>
                </a:lnTo>
                <a:lnTo>
                  <a:pt x="20066" y="165100"/>
                </a:lnTo>
                <a:close/>
              </a:path>
              <a:path w="316864" h="290830">
                <a:moveTo>
                  <a:pt x="159385" y="271779"/>
                </a:moveTo>
                <a:lnTo>
                  <a:pt x="104012" y="271779"/>
                </a:lnTo>
                <a:lnTo>
                  <a:pt x="121374" y="273050"/>
                </a:lnTo>
                <a:lnTo>
                  <a:pt x="135366" y="274319"/>
                </a:lnTo>
                <a:lnTo>
                  <a:pt x="146000" y="274319"/>
                </a:lnTo>
                <a:lnTo>
                  <a:pt x="153288" y="273050"/>
                </a:lnTo>
                <a:lnTo>
                  <a:pt x="159385" y="271779"/>
                </a:lnTo>
                <a:close/>
              </a:path>
              <a:path w="316864" h="290830">
                <a:moveTo>
                  <a:pt x="298576" y="242569"/>
                </a:moveTo>
                <a:lnTo>
                  <a:pt x="288905" y="242569"/>
                </a:lnTo>
                <a:lnTo>
                  <a:pt x="276447" y="243839"/>
                </a:lnTo>
                <a:lnTo>
                  <a:pt x="261179" y="243839"/>
                </a:lnTo>
                <a:lnTo>
                  <a:pt x="224984" y="246379"/>
                </a:lnTo>
                <a:lnTo>
                  <a:pt x="315213" y="246379"/>
                </a:lnTo>
                <a:lnTo>
                  <a:pt x="309499" y="243839"/>
                </a:lnTo>
                <a:lnTo>
                  <a:pt x="298576" y="242569"/>
                </a:lnTo>
                <a:close/>
              </a:path>
              <a:path w="316864" h="290830">
                <a:moveTo>
                  <a:pt x="62737" y="242569"/>
                </a:moveTo>
                <a:lnTo>
                  <a:pt x="62088" y="242911"/>
                </a:lnTo>
                <a:lnTo>
                  <a:pt x="62737" y="243839"/>
                </a:lnTo>
                <a:lnTo>
                  <a:pt x="62737" y="242569"/>
                </a:lnTo>
                <a:close/>
              </a:path>
              <a:path w="316864" h="290830">
                <a:moveTo>
                  <a:pt x="62737" y="242569"/>
                </a:moveTo>
                <a:lnTo>
                  <a:pt x="61849" y="242569"/>
                </a:lnTo>
                <a:lnTo>
                  <a:pt x="62088" y="242911"/>
                </a:lnTo>
                <a:lnTo>
                  <a:pt x="62737" y="242569"/>
                </a:lnTo>
                <a:close/>
              </a:path>
              <a:path w="316864" h="290830">
                <a:moveTo>
                  <a:pt x="195199" y="143509"/>
                </a:moveTo>
                <a:lnTo>
                  <a:pt x="189230" y="143509"/>
                </a:lnTo>
                <a:lnTo>
                  <a:pt x="182372" y="144779"/>
                </a:lnTo>
                <a:lnTo>
                  <a:pt x="174244" y="147319"/>
                </a:lnTo>
                <a:lnTo>
                  <a:pt x="164719" y="149859"/>
                </a:lnTo>
                <a:lnTo>
                  <a:pt x="148971" y="156209"/>
                </a:lnTo>
                <a:lnTo>
                  <a:pt x="142875" y="161289"/>
                </a:lnTo>
                <a:lnTo>
                  <a:pt x="137033" y="163829"/>
                </a:lnTo>
                <a:lnTo>
                  <a:pt x="128524" y="167639"/>
                </a:lnTo>
                <a:lnTo>
                  <a:pt x="125984" y="168909"/>
                </a:lnTo>
                <a:lnTo>
                  <a:pt x="121031" y="170179"/>
                </a:lnTo>
                <a:lnTo>
                  <a:pt x="106934" y="177800"/>
                </a:lnTo>
                <a:lnTo>
                  <a:pt x="102743" y="180339"/>
                </a:lnTo>
                <a:lnTo>
                  <a:pt x="100330" y="184150"/>
                </a:lnTo>
                <a:lnTo>
                  <a:pt x="99949" y="185419"/>
                </a:lnTo>
                <a:lnTo>
                  <a:pt x="100964" y="193039"/>
                </a:lnTo>
                <a:lnTo>
                  <a:pt x="104648" y="198119"/>
                </a:lnTo>
                <a:lnTo>
                  <a:pt x="111506" y="204469"/>
                </a:lnTo>
                <a:lnTo>
                  <a:pt x="124713" y="218439"/>
                </a:lnTo>
                <a:lnTo>
                  <a:pt x="131063" y="226059"/>
                </a:lnTo>
                <a:lnTo>
                  <a:pt x="136271" y="229869"/>
                </a:lnTo>
                <a:lnTo>
                  <a:pt x="140462" y="232409"/>
                </a:lnTo>
                <a:lnTo>
                  <a:pt x="144525" y="234950"/>
                </a:lnTo>
                <a:lnTo>
                  <a:pt x="151002" y="234950"/>
                </a:lnTo>
                <a:lnTo>
                  <a:pt x="154812" y="232409"/>
                </a:lnTo>
                <a:lnTo>
                  <a:pt x="156845" y="231139"/>
                </a:lnTo>
                <a:lnTo>
                  <a:pt x="158750" y="229869"/>
                </a:lnTo>
                <a:lnTo>
                  <a:pt x="160400" y="229869"/>
                </a:lnTo>
                <a:lnTo>
                  <a:pt x="162179" y="228600"/>
                </a:lnTo>
                <a:lnTo>
                  <a:pt x="176657" y="224789"/>
                </a:lnTo>
                <a:lnTo>
                  <a:pt x="185800" y="222250"/>
                </a:lnTo>
                <a:lnTo>
                  <a:pt x="193675" y="219709"/>
                </a:lnTo>
                <a:lnTo>
                  <a:pt x="206756" y="218439"/>
                </a:lnTo>
                <a:lnTo>
                  <a:pt x="210693" y="217169"/>
                </a:lnTo>
                <a:lnTo>
                  <a:pt x="213487" y="212089"/>
                </a:lnTo>
                <a:lnTo>
                  <a:pt x="213868" y="208279"/>
                </a:lnTo>
                <a:lnTo>
                  <a:pt x="213105" y="200659"/>
                </a:lnTo>
                <a:lnTo>
                  <a:pt x="151892" y="200659"/>
                </a:lnTo>
                <a:lnTo>
                  <a:pt x="150368" y="199389"/>
                </a:lnTo>
                <a:lnTo>
                  <a:pt x="149225" y="198119"/>
                </a:lnTo>
                <a:lnTo>
                  <a:pt x="147955" y="195579"/>
                </a:lnTo>
                <a:lnTo>
                  <a:pt x="147193" y="193039"/>
                </a:lnTo>
                <a:lnTo>
                  <a:pt x="146176" y="185419"/>
                </a:lnTo>
                <a:lnTo>
                  <a:pt x="148844" y="182879"/>
                </a:lnTo>
                <a:lnTo>
                  <a:pt x="160400" y="177800"/>
                </a:lnTo>
                <a:lnTo>
                  <a:pt x="164719" y="176529"/>
                </a:lnTo>
                <a:lnTo>
                  <a:pt x="167639" y="176529"/>
                </a:lnTo>
                <a:lnTo>
                  <a:pt x="173100" y="175259"/>
                </a:lnTo>
                <a:lnTo>
                  <a:pt x="222091" y="175259"/>
                </a:lnTo>
                <a:lnTo>
                  <a:pt x="222376" y="173989"/>
                </a:lnTo>
                <a:lnTo>
                  <a:pt x="223393" y="170179"/>
                </a:lnTo>
                <a:lnTo>
                  <a:pt x="224282" y="166369"/>
                </a:lnTo>
                <a:lnTo>
                  <a:pt x="225171" y="165100"/>
                </a:lnTo>
                <a:lnTo>
                  <a:pt x="226060" y="162559"/>
                </a:lnTo>
                <a:lnTo>
                  <a:pt x="226441" y="161289"/>
                </a:lnTo>
                <a:lnTo>
                  <a:pt x="226187" y="158750"/>
                </a:lnTo>
                <a:lnTo>
                  <a:pt x="225679" y="154939"/>
                </a:lnTo>
                <a:lnTo>
                  <a:pt x="220852" y="151129"/>
                </a:lnTo>
                <a:lnTo>
                  <a:pt x="211836" y="147319"/>
                </a:lnTo>
                <a:lnTo>
                  <a:pt x="202692" y="144779"/>
                </a:lnTo>
                <a:lnTo>
                  <a:pt x="195199" y="143509"/>
                </a:lnTo>
                <a:close/>
              </a:path>
              <a:path w="316864" h="290830">
                <a:moveTo>
                  <a:pt x="222091" y="175259"/>
                </a:moveTo>
                <a:lnTo>
                  <a:pt x="173100" y="175259"/>
                </a:lnTo>
                <a:lnTo>
                  <a:pt x="176149" y="177800"/>
                </a:lnTo>
                <a:lnTo>
                  <a:pt x="176784" y="181609"/>
                </a:lnTo>
                <a:lnTo>
                  <a:pt x="166370" y="195579"/>
                </a:lnTo>
                <a:lnTo>
                  <a:pt x="160274" y="198119"/>
                </a:lnTo>
                <a:lnTo>
                  <a:pt x="156083" y="199389"/>
                </a:lnTo>
                <a:lnTo>
                  <a:pt x="153924" y="199389"/>
                </a:lnTo>
                <a:lnTo>
                  <a:pt x="151892" y="200659"/>
                </a:lnTo>
                <a:lnTo>
                  <a:pt x="213105" y="200659"/>
                </a:lnTo>
                <a:lnTo>
                  <a:pt x="212978" y="199389"/>
                </a:lnTo>
                <a:lnTo>
                  <a:pt x="212978" y="193039"/>
                </a:lnTo>
                <a:lnTo>
                  <a:pt x="213106" y="191769"/>
                </a:lnTo>
                <a:lnTo>
                  <a:pt x="213487" y="190500"/>
                </a:lnTo>
                <a:lnTo>
                  <a:pt x="214884" y="187959"/>
                </a:lnTo>
                <a:lnTo>
                  <a:pt x="219583" y="181609"/>
                </a:lnTo>
                <a:lnTo>
                  <a:pt x="221234" y="179069"/>
                </a:lnTo>
                <a:lnTo>
                  <a:pt x="222091" y="175259"/>
                </a:lnTo>
                <a:close/>
              </a:path>
              <a:path w="316864" h="290830">
                <a:moveTo>
                  <a:pt x="220472" y="90169"/>
                </a:moveTo>
                <a:lnTo>
                  <a:pt x="213106" y="91439"/>
                </a:lnTo>
                <a:lnTo>
                  <a:pt x="210947" y="91439"/>
                </a:lnTo>
                <a:lnTo>
                  <a:pt x="205867" y="92709"/>
                </a:lnTo>
                <a:lnTo>
                  <a:pt x="198120" y="96519"/>
                </a:lnTo>
                <a:lnTo>
                  <a:pt x="190246" y="99059"/>
                </a:lnTo>
                <a:lnTo>
                  <a:pt x="184150" y="100329"/>
                </a:lnTo>
                <a:lnTo>
                  <a:pt x="179577" y="102869"/>
                </a:lnTo>
                <a:lnTo>
                  <a:pt x="175133" y="104139"/>
                </a:lnTo>
                <a:lnTo>
                  <a:pt x="172212" y="105409"/>
                </a:lnTo>
                <a:lnTo>
                  <a:pt x="133223" y="105409"/>
                </a:lnTo>
                <a:lnTo>
                  <a:pt x="133223" y="106679"/>
                </a:lnTo>
                <a:lnTo>
                  <a:pt x="133350" y="107950"/>
                </a:lnTo>
                <a:lnTo>
                  <a:pt x="133604" y="109219"/>
                </a:lnTo>
                <a:lnTo>
                  <a:pt x="133604" y="119379"/>
                </a:lnTo>
                <a:lnTo>
                  <a:pt x="97536" y="142239"/>
                </a:lnTo>
                <a:lnTo>
                  <a:pt x="78486" y="149859"/>
                </a:lnTo>
                <a:lnTo>
                  <a:pt x="72898" y="149859"/>
                </a:lnTo>
                <a:lnTo>
                  <a:pt x="69342" y="152400"/>
                </a:lnTo>
                <a:lnTo>
                  <a:pt x="68580" y="153669"/>
                </a:lnTo>
                <a:lnTo>
                  <a:pt x="69342" y="160019"/>
                </a:lnTo>
                <a:lnTo>
                  <a:pt x="71120" y="162559"/>
                </a:lnTo>
                <a:lnTo>
                  <a:pt x="77470" y="172719"/>
                </a:lnTo>
                <a:lnTo>
                  <a:pt x="80899" y="175259"/>
                </a:lnTo>
                <a:lnTo>
                  <a:pt x="85851" y="175259"/>
                </a:lnTo>
                <a:lnTo>
                  <a:pt x="87502" y="173989"/>
                </a:lnTo>
                <a:lnTo>
                  <a:pt x="89408" y="172719"/>
                </a:lnTo>
                <a:lnTo>
                  <a:pt x="91312" y="170179"/>
                </a:lnTo>
                <a:lnTo>
                  <a:pt x="94234" y="168909"/>
                </a:lnTo>
                <a:lnTo>
                  <a:pt x="98425" y="167639"/>
                </a:lnTo>
                <a:lnTo>
                  <a:pt x="100837" y="167639"/>
                </a:lnTo>
                <a:lnTo>
                  <a:pt x="105283" y="166369"/>
                </a:lnTo>
                <a:lnTo>
                  <a:pt x="112013" y="162559"/>
                </a:lnTo>
                <a:lnTo>
                  <a:pt x="118618" y="160019"/>
                </a:lnTo>
                <a:lnTo>
                  <a:pt x="123062" y="157479"/>
                </a:lnTo>
                <a:lnTo>
                  <a:pt x="125349" y="156209"/>
                </a:lnTo>
                <a:lnTo>
                  <a:pt x="127508" y="156209"/>
                </a:lnTo>
                <a:lnTo>
                  <a:pt x="133858" y="153669"/>
                </a:lnTo>
                <a:lnTo>
                  <a:pt x="144018" y="149859"/>
                </a:lnTo>
                <a:lnTo>
                  <a:pt x="154177" y="147319"/>
                </a:lnTo>
                <a:lnTo>
                  <a:pt x="161798" y="144779"/>
                </a:lnTo>
                <a:lnTo>
                  <a:pt x="166624" y="142239"/>
                </a:lnTo>
                <a:lnTo>
                  <a:pt x="176744" y="138429"/>
                </a:lnTo>
                <a:lnTo>
                  <a:pt x="196556" y="133350"/>
                </a:lnTo>
                <a:lnTo>
                  <a:pt x="206248" y="132079"/>
                </a:lnTo>
                <a:lnTo>
                  <a:pt x="212471" y="130809"/>
                </a:lnTo>
                <a:lnTo>
                  <a:pt x="230505" y="130809"/>
                </a:lnTo>
                <a:lnTo>
                  <a:pt x="237617" y="129539"/>
                </a:lnTo>
                <a:lnTo>
                  <a:pt x="239141" y="127000"/>
                </a:lnTo>
                <a:lnTo>
                  <a:pt x="238506" y="121919"/>
                </a:lnTo>
                <a:lnTo>
                  <a:pt x="237744" y="116839"/>
                </a:lnTo>
                <a:lnTo>
                  <a:pt x="235838" y="111759"/>
                </a:lnTo>
                <a:lnTo>
                  <a:pt x="233045" y="109219"/>
                </a:lnTo>
                <a:lnTo>
                  <a:pt x="230124" y="106679"/>
                </a:lnTo>
                <a:lnTo>
                  <a:pt x="228219" y="104139"/>
                </a:lnTo>
                <a:lnTo>
                  <a:pt x="227330" y="100329"/>
                </a:lnTo>
                <a:lnTo>
                  <a:pt x="225171" y="93979"/>
                </a:lnTo>
                <a:lnTo>
                  <a:pt x="220472" y="90169"/>
                </a:lnTo>
                <a:close/>
              </a:path>
              <a:path w="316864" h="290830">
                <a:moveTo>
                  <a:pt x="52959" y="165100"/>
                </a:moveTo>
                <a:lnTo>
                  <a:pt x="43942" y="166369"/>
                </a:lnTo>
                <a:lnTo>
                  <a:pt x="55435" y="166369"/>
                </a:lnTo>
                <a:lnTo>
                  <a:pt x="52959" y="165100"/>
                </a:lnTo>
                <a:close/>
              </a:path>
              <a:path w="316864" h="290830">
                <a:moveTo>
                  <a:pt x="102488" y="57150"/>
                </a:moveTo>
                <a:lnTo>
                  <a:pt x="96012" y="57150"/>
                </a:lnTo>
                <a:lnTo>
                  <a:pt x="90170" y="58419"/>
                </a:lnTo>
                <a:lnTo>
                  <a:pt x="87630" y="60959"/>
                </a:lnTo>
                <a:lnTo>
                  <a:pt x="88137" y="64769"/>
                </a:lnTo>
                <a:lnTo>
                  <a:pt x="88773" y="68579"/>
                </a:lnTo>
                <a:lnTo>
                  <a:pt x="88646" y="73659"/>
                </a:lnTo>
                <a:lnTo>
                  <a:pt x="87884" y="77469"/>
                </a:lnTo>
                <a:lnTo>
                  <a:pt x="86995" y="80009"/>
                </a:lnTo>
                <a:lnTo>
                  <a:pt x="84200" y="87629"/>
                </a:lnTo>
                <a:lnTo>
                  <a:pt x="79375" y="99059"/>
                </a:lnTo>
                <a:lnTo>
                  <a:pt x="75846" y="107950"/>
                </a:lnTo>
                <a:lnTo>
                  <a:pt x="72485" y="115569"/>
                </a:lnTo>
                <a:lnTo>
                  <a:pt x="69266" y="121919"/>
                </a:lnTo>
                <a:lnTo>
                  <a:pt x="66167" y="128269"/>
                </a:lnTo>
                <a:lnTo>
                  <a:pt x="64770" y="129539"/>
                </a:lnTo>
                <a:lnTo>
                  <a:pt x="64262" y="132079"/>
                </a:lnTo>
                <a:lnTo>
                  <a:pt x="64388" y="133350"/>
                </a:lnTo>
                <a:lnTo>
                  <a:pt x="65024" y="138429"/>
                </a:lnTo>
                <a:lnTo>
                  <a:pt x="70104" y="139700"/>
                </a:lnTo>
                <a:lnTo>
                  <a:pt x="79629" y="138429"/>
                </a:lnTo>
                <a:lnTo>
                  <a:pt x="83693" y="138429"/>
                </a:lnTo>
                <a:lnTo>
                  <a:pt x="86995" y="137159"/>
                </a:lnTo>
                <a:lnTo>
                  <a:pt x="89535" y="134619"/>
                </a:lnTo>
                <a:lnTo>
                  <a:pt x="92075" y="133350"/>
                </a:lnTo>
                <a:lnTo>
                  <a:pt x="94742" y="130809"/>
                </a:lnTo>
                <a:lnTo>
                  <a:pt x="97282" y="127000"/>
                </a:lnTo>
                <a:lnTo>
                  <a:pt x="103737" y="116839"/>
                </a:lnTo>
                <a:lnTo>
                  <a:pt x="108632" y="109219"/>
                </a:lnTo>
                <a:lnTo>
                  <a:pt x="111980" y="104139"/>
                </a:lnTo>
                <a:lnTo>
                  <a:pt x="113621" y="102989"/>
                </a:lnTo>
                <a:lnTo>
                  <a:pt x="171069" y="102869"/>
                </a:lnTo>
                <a:lnTo>
                  <a:pt x="169799" y="92709"/>
                </a:lnTo>
                <a:lnTo>
                  <a:pt x="169418" y="88900"/>
                </a:lnTo>
                <a:lnTo>
                  <a:pt x="169925" y="87629"/>
                </a:lnTo>
                <a:lnTo>
                  <a:pt x="172085" y="86359"/>
                </a:lnTo>
                <a:lnTo>
                  <a:pt x="176149" y="85089"/>
                </a:lnTo>
                <a:lnTo>
                  <a:pt x="180212" y="82550"/>
                </a:lnTo>
                <a:lnTo>
                  <a:pt x="184150" y="80009"/>
                </a:lnTo>
                <a:lnTo>
                  <a:pt x="191643" y="72389"/>
                </a:lnTo>
                <a:lnTo>
                  <a:pt x="193294" y="69850"/>
                </a:lnTo>
                <a:lnTo>
                  <a:pt x="192912" y="66039"/>
                </a:lnTo>
                <a:lnTo>
                  <a:pt x="123189" y="66039"/>
                </a:lnTo>
                <a:lnTo>
                  <a:pt x="120650" y="64769"/>
                </a:lnTo>
                <a:lnTo>
                  <a:pt x="117983" y="63500"/>
                </a:lnTo>
                <a:lnTo>
                  <a:pt x="113792" y="60959"/>
                </a:lnTo>
                <a:lnTo>
                  <a:pt x="108076" y="59689"/>
                </a:lnTo>
                <a:lnTo>
                  <a:pt x="102488" y="57150"/>
                </a:lnTo>
                <a:close/>
              </a:path>
              <a:path w="316864" h="290830">
                <a:moveTo>
                  <a:pt x="9779" y="81279"/>
                </a:moveTo>
                <a:lnTo>
                  <a:pt x="7238" y="82550"/>
                </a:lnTo>
                <a:lnTo>
                  <a:pt x="3683" y="82550"/>
                </a:lnTo>
                <a:lnTo>
                  <a:pt x="1397" y="85089"/>
                </a:lnTo>
                <a:lnTo>
                  <a:pt x="762" y="90169"/>
                </a:lnTo>
                <a:lnTo>
                  <a:pt x="0" y="93979"/>
                </a:lnTo>
                <a:lnTo>
                  <a:pt x="0" y="99059"/>
                </a:lnTo>
                <a:lnTo>
                  <a:pt x="762" y="104139"/>
                </a:lnTo>
                <a:lnTo>
                  <a:pt x="1397" y="109219"/>
                </a:lnTo>
                <a:lnTo>
                  <a:pt x="2794" y="114300"/>
                </a:lnTo>
                <a:lnTo>
                  <a:pt x="8889" y="125729"/>
                </a:lnTo>
                <a:lnTo>
                  <a:pt x="11049" y="125729"/>
                </a:lnTo>
                <a:lnTo>
                  <a:pt x="13335" y="127000"/>
                </a:lnTo>
                <a:lnTo>
                  <a:pt x="18414" y="128269"/>
                </a:lnTo>
                <a:lnTo>
                  <a:pt x="34289" y="130809"/>
                </a:lnTo>
                <a:lnTo>
                  <a:pt x="45338" y="130809"/>
                </a:lnTo>
                <a:lnTo>
                  <a:pt x="47879" y="128269"/>
                </a:lnTo>
                <a:lnTo>
                  <a:pt x="52070" y="123189"/>
                </a:lnTo>
                <a:lnTo>
                  <a:pt x="52959" y="120650"/>
                </a:lnTo>
                <a:lnTo>
                  <a:pt x="51943" y="113029"/>
                </a:lnTo>
                <a:lnTo>
                  <a:pt x="21462" y="88900"/>
                </a:lnTo>
                <a:lnTo>
                  <a:pt x="17652" y="86359"/>
                </a:lnTo>
                <a:lnTo>
                  <a:pt x="12319" y="82550"/>
                </a:lnTo>
                <a:lnTo>
                  <a:pt x="9779" y="81279"/>
                </a:lnTo>
                <a:close/>
              </a:path>
              <a:path w="316864" h="290830">
                <a:moveTo>
                  <a:pt x="171069" y="102869"/>
                </a:moveTo>
                <a:lnTo>
                  <a:pt x="113792" y="102869"/>
                </a:lnTo>
                <a:lnTo>
                  <a:pt x="113621" y="102989"/>
                </a:lnTo>
                <a:lnTo>
                  <a:pt x="114426" y="104139"/>
                </a:lnTo>
                <a:lnTo>
                  <a:pt x="118491" y="109219"/>
                </a:lnTo>
                <a:lnTo>
                  <a:pt x="120776" y="110489"/>
                </a:lnTo>
                <a:lnTo>
                  <a:pt x="125857" y="110489"/>
                </a:lnTo>
                <a:lnTo>
                  <a:pt x="128143" y="109219"/>
                </a:lnTo>
                <a:lnTo>
                  <a:pt x="132207" y="106679"/>
                </a:lnTo>
                <a:lnTo>
                  <a:pt x="133110" y="105551"/>
                </a:lnTo>
                <a:lnTo>
                  <a:pt x="133096" y="105409"/>
                </a:lnTo>
                <a:lnTo>
                  <a:pt x="171704" y="105409"/>
                </a:lnTo>
                <a:lnTo>
                  <a:pt x="171323" y="104139"/>
                </a:lnTo>
                <a:lnTo>
                  <a:pt x="171069" y="102869"/>
                </a:lnTo>
                <a:close/>
              </a:path>
              <a:path w="316864" h="290830">
                <a:moveTo>
                  <a:pt x="133223" y="105409"/>
                </a:moveTo>
                <a:lnTo>
                  <a:pt x="133110" y="105551"/>
                </a:lnTo>
                <a:lnTo>
                  <a:pt x="133223" y="105409"/>
                </a:lnTo>
                <a:close/>
              </a:path>
              <a:path w="316864" h="290830">
                <a:moveTo>
                  <a:pt x="113792" y="102869"/>
                </a:moveTo>
                <a:lnTo>
                  <a:pt x="113537" y="102869"/>
                </a:lnTo>
                <a:lnTo>
                  <a:pt x="113792" y="102869"/>
                </a:lnTo>
                <a:close/>
              </a:path>
              <a:path w="316864" h="290830">
                <a:moveTo>
                  <a:pt x="152526" y="0"/>
                </a:moveTo>
                <a:lnTo>
                  <a:pt x="128270" y="10159"/>
                </a:lnTo>
                <a:lnTo>
                  <a:pt x="131445" y="34289"/>
                </a:lnTo>
                <a:lnTo>
                  <a:pt x="131952" y="39369"/>
                </a:lnTo>
                <a:lnTo>
                  <a:pt x="131952" y="44450"/>
                </a:lnTo>
                <a:lnTo>
                  <a:pt x="130937" y="52069"/>
                </a:lnTo>
                <a:lnTo>
                  <a:pt x="130810" y="63500"/>
                </a:lnTo>
                <a:lnTo>
                  <a:pt x="130556" y="63500"/>
                </a:lnTo>
                <a:lnTo>
                  <a:pt x="130301" y="64769"/>
                </a:lnTo>
                <a:lnTo>
                  <a:pt x="129794" y="64769"/>
                </a:lnTo>
                <a:lnTo>
                  <a:pt x="129286" y="66039"/>
                </a:lnTo>
                <a:lnTo>
                  <a:pt x="192912" y="66039"/>
                </a:lnTo>
                <a:lnTo>
                  <a:pt x="192786" y="64769"/>
                </a:lnTo>
                <a:lnTo>
                  <a:pt x="192150" y="63500"/>
                </a:lnTo>
                <a:lnTo>
                  <a:pt x="190119" y="58419"/>
                </a:lnTo>
                <a:lnTo>
                  <a:pt x="189357" y="55879"/>
                </a:lnTo>
                <a:lnTo>
                  <a:pt x="188849" y="52069"/>
                </a:lnTo>
                <a:lnTo>
                  <a:pt x="162179" y="52069"/>
                </a:lnTo>
                <a:lnTo>
                  <a:pt x="157352" y="17779"/>
                </a:lnTo>
                <a:lnTo>
                  <a:pt x="159766" y="11429"/>
                </a:lnTo>
                <a:lnTo>
                  <a:pt x="160527" y="8889"/>
                </a:lnTo>
                <a:lnTo>
                  <a:pt x="160274" y="6350"/>
                </a:lnTo>
                <a:lnTo>
                  <a:pt x="159512" y="1269"/>
                </a:lnTo>
                <a:lnTo>
                  <a:pt x="152526" y="0"/>
                </a:lnTo>
                <a:close/>
              </a:path>
              <a:path w="316864" h="290830">
                <a:moveTo>
                  <a:pt x="185927" y="45719"/>
                </a:moveTo>
                <a:lnTo>
                  <a:pt x="177926" y="45719"/>
                </a:lnTo>
                <a:lnTo>
                  <a:pt x="173736" y="48259"/>
                </a:lnTo>
                <a:lnTo>
                  <a:pt x="164846" y="52069"/>
                </a:lnTo>
                <a:lnTo>
                  <a:pt x="188849" y="52069"/>
                </a:lnTo>
                <a:lnTo>
                  <a:pt x="188213" y="46989"/>
                </a:lnTo>
                <a:lnTo>
                  <a:pt x="185927" y="45719"/>
                </a:lnTo>
                <a:close/>
              </a:path>
            </a:pathLst>
          </a:custGeom>
          <a:solidFill>
            <a:srgbClr val="1F487C"/>
          </a:solidFill>
        </p:spPr>
        <p:txBody>
          <a:bodyPr wrap="square" lIns="0" tIns="0" rIns="0" bIns="0" rtlCol="0"/>
          <a:lstStyle/>
          <a:p/>
        </p:txBody>
      </p:sp>
      <p:sp>
        <p:nvSpPr>
          <p:cNvPr id="8" name="object 8"/>
          <p:cNvSpPr/>
          <p:nvPr/>
        </p:nvSpPr>
        <p:spPr>
          <a:xfrm>
            <a:off x="5237988" y="3065145"/>
            <a:ext cx="2048510" cy="656590"/>
          </a:xfrm>
          <a:custGeom>
            <a:avLst/>
            <a:gdLst/>
            <a:ahLst/>
            <a:cxnLst/>
            <a:rect l="l" t="t" r="r" b="b"/>
            <a:pathLst>
              <a:path w="2048509" h="656589">
                <a:moveTo>
                  <a:pt x="4952" y="0"/>
                </a:moveTo>
                <a:lnTo>
                  <a:pt x="0" y="15747"/>
                </a:lnTo>
                <a:lnTo>
                  <a:pt x="15875" y="20700"/>
                </a:lnTo>
                <a:lnTo>
                  <a:pt x="20700" y="4952"/>
                </a:lnTo>
                <a:lnTo>
                  <a:pt x="4952" y="0"/>
                </a:lnTo>
                <a:close/>
              </a:path>
              <a:path w="2048509" h="656589">
                <a:moveTo>
                  <a:pt x="36449" y="9778"/>
                </a:moveTo>
                <a:lnTo>
                  <a:pt x="31623" y="25653"/>
                </a:lnTo>
                <a:lnTo>
                  <a:pt x="47371" y="30479"/>
                </a:lnTo>
                <a:lnTo>
                  <a:pt x="52197" y="14731"/>
                </a:lnTo>
                <a:lnTo>
                  <a:pt x="36449" y="9778"/>
                </a:lnTo>
                <a:close/>
              </a:path>
              <a:path w="2048509" h="656589">
                <a:moveTo>
                  <a:pt x="68072" y="19557"/>
                </a:moveTo>
                <a:lnTo>
                  <a:pt x="63119" y="35432"/>
                </a:lnTo>
                <a:lnTo>
                  <a:pt x="78866" y="40258"/>
                </a:lnTo>
                <a:lnTo>
                  <a:pt x="83820" y="24510"/>
                </a:lnTo>
                <a:lnTo>
                  <a:pt x="68072" y="19557"/>
                </a:lnTo>
                <a:close/>
              </a:path>
              <a:path w="2048509" h="656589">
                <a:moveTo>
                  <a:pt x="99567" y="29337"/>
                </a:moveTo>
                <a:lnTo>
                  <a:pt x="94614" y="45212"/>
                </a:lnTo>
                <a:lnTo>
                  <a:pt x="110489" y="50037"/>
                </a:lnTo>
                <a:lnTo>
                  <a:pt x="115315" y="34289"/>
                </a:lnTo>
                <a:lnTo>
                  <a:pt x="99567" y="29337"/>
                </a:lnTo>
                <a:close/>
              </a:path>
              <a:path w="2048509" h="656589">
                <a:moveTo>
                  <a:pt x="131063" y="39115"/>
                </a:moveTo>
                <a:lnTo>
                  <a:pt x="126237" y="54990"/>
                </a:lnTo>
                <a:lnTo>
                  <a:pt x="141986" y="59816"/>
                </a:lnTo>
                <a:lnTo>
                  <a:pt x="146812" y="44068"/>
                </a:lnTo>
                <a:lnTo>
                  <a:pt x="131063" y="39115"/>
                </a:lnTo>
                <a:close/>
              </a:path>
              <a:path w="2048509" h="656589">
                <a:moveTo>
                  <a:pt x="162687" y="49021"/>
                </a:moveTo>
                <a:lnTo>
                  <a:pt x="157734" y="64769"/>
                </a:lnTo>
                <a:lnTo>
                  <a:pt x="173482" y="69595"/>
                </a:lnTo>
                <a:lnTo>
                  <a:pt x="178435" y="53847"/>
                </a:lnTo>
                <a:lnTo>
                  <a:pt x="162687" y="49021"/>
                </a:lnTo>
                <a:close/>
              </a:path>
              <a:path w="2048509" h="656589">
                <a:moveTo>
                  <a:pt x="194183" y="58800"/>
                </a:moveTo>
                <a:lnTo>
                  <a:pt x="189229" y="74549"/>
                </a:lnTo>
                <a:lnTo>
                  <a:pt x="205104" y="79375"/>
                </a:lnTo>
                <a:lnTo>
                  <a:pt x="209931" y="63626"/>
                </a:lnTo>
                <a:lnTo>
                  <a:pt x="194183" y="58800"/>
                </a:lnTo>
                <a:close/>
              </a:path>
              <a:path w="2048509" h="656589">
                <a:moveTo>
                  <a:pt x="225678" y="68579"/>
                </a:moveTo>
                <a:lnTo>
                  <a:pt x="220852" y="84327"/>
                </a:lnTo>
                <a:lnTo>
                  <a:pt x="236600" y="89153"/>
                </a:lnTo>
                <a:lnTo>
                  <a:pt x="241426" y="73405"/>
                </a:lnTo>
                <a:lnTo>
                  <a:pt x="225678" y="68579"/>
                </a:lnTo>
                <a:close/>
              </a:path>
              <a:path w="2048509" h="656589">
                <a:moveTo>
                  <a:pt x="257301" y="78358"/>
                </a:moveTo>
                <a:lnTo>
                  <a:pt x="252349" y="94106"/>
                </a:lnTo>
                <a:lnTo>
                  <a:pt x="268097" y="98932"/>
                </a:lnTo>
                <a:lnTo>
                  <a:pt x="273050" y="83184"/>
                </a:lnTo>
                <a:lnTo>
                  <a:pt x="257301" y="78358"/>
                </a:lnTo>
                <a:close/>
              </a:path>
              <a:path w="2048509" h="656589">
                <a:moveTo>
                  <a:pt x="288798" y="88137"/>
                </a:moveTo>
                <a:lnTo>
                  <a:pt x="283845" y="103885"/>
                </a:lnTo>
                <a:lnTo>
                  <a:pt x="299720" y="108712"/>
                </a:lnTo>
                <a:lnTo>
                  <a:pt x="304546" y="92963"/>
                </a:lnTo>
                <a:lnTo>
                  <a:pt x="288798" y="88137"/>
                </a:lnTo>
                <a:close/>
              </a:path>
              <a:path w="2048509" h="656589">
                <a:moveTo>
                  <a:pt x="320294" y="97916"/>
                </a:moveTo>
                <a:lnTo>
                  <a:pt x="315467" y="113664"/>
                </a:lnTo>
                <a:lnTo>
                  <a:pt x="331215" y="118490"/>
                </a:lnTo>
                <a:lnTo>
                  <a:pt x="336041" y="102742"/>
                </a:lnTo>
                <a:lnTo>
                  <a:pt x="320294" y="97916"/>
                </a:lnTo>
                <a:close/>
              </a:path>
              <a:path w="2048509" h="656589">
                <a:moveTo>
                  <a:pt x="351916" y="107695"/>
                </a:moveTo>
                <a:lnTo>
                  <a:pt x="346963" y="123443"/>
                </a:lnTo>
                <a:lnTo>
                  <a:pt x="362712" y="128396"/>
                </a:lnTo>
                <a:lnTo>
                  <a:pt x="367664" y="112521"/>
                </a:lnTo>
                <a:lnTo>
                  <a:pt x="351916" y="107695"/>
                </a:lnTo>
                <a:close/>
              </a:path>
              <a:path w="2048509" h="656589">
                <a:moveTo>
                  <a:pt x="383413" y="117475"/>
                </a:moveTo>
                <a:lnTo>
                  <a:pt x="378460" y="133222"/>
                </a:lnTo>
                <a:lnTo>
                  <a:pt x="394208" y="138175"/>
                </a:lnTo>
                <a:lnTo>
                  <a:pt x="399161" y="122300"/>
                </a:lnTo>
                <a:lnTo>
                  <a:pt x="383413" y="117475"/>
                </a:lnTo>
                <a:close/>
              </a:path>
              <a:path w="2048509" h="656589">
                <a:moveTo>
                  <a:pt x="414909" y="127253"/>
                </a:moveTo>
                <a:lnTo>
                  <a:pt x="410083" y="143001"/>
                </a:lnTo>
                <a:lnTo>
                  <a:pt x="425831" y="147954"/>
                </a:lnTo>
                <a:lnTo>
                  <a:pt x="430657" y="132079"/>
                </a:lnTo>
                <a:lnTo>
                  <a:pt x="414909" y="127253"/>
                </a:lnTo>
                <a:close/>
              </a:path>
              <a:path w="2048509" h="656589">
                <a:moveTo>
                  <a:pt x="446404" y="137032"/>
                </a:moveTo>
                <a:lnTo>
                  <a:pt x="441578" y="152780"/>
                </a:lnTo>
                <a:lnTo>
                  <a:pt x="457326" y="157733"/>
                </a:lnTo>
                <a:lnTo>
                  <a:pt x="462279" y="141985"/>
                </a:lnTo>
                <a:lnTo>
                  <a:pt x="446404" y="137032"/>
                </a:lnTo>
                <a:close/>
              </a:path>
              <a:path w="2048509" h="656589">
                <a:moveTo>
                  <a:pt x="478027" y="146812"/>
                </a:moveTo>
                <a:lnTo>
                  <a:pt x="473075" y="162559"/>
                </a:lnTo>
                <a:lnTo>
                  <a:pt x="488823" y="167512"/>
                </a:lnTo>
                <a:lnTo>
                  <a:pt x="493775" y="151764"/>
                </a:lnTo>
                <a:lnTo>
                  <a:pt x="478027" y="146812"/>
                </a:lnTo>
                <a:close/>
              </a:path>
              <a:path w="2048509" h="656589">
                <a:moveTo>
                  <a:pt x="509524" y="156590"/>
                </a:moveTo>
                <a:lnTo>
                  <a:pt x="504698" y="172338"/>
                </a:lnTo>
                <a:lnTo>
                  <a:pt x="520446" y="177291"/>
                </a:lnTo>
                <a:lnTo>
                  <a:pt x="525272" y="161543"/>
                </a:lnTo>
                <a:lnTo>
                  <a:pt x="509524" y="156590"/>
                </a:lnTo>
                <a:close/>
              </a:path>
              <a:path w="2048509" h="656589">
                <a:moveTo>
                  <a:pt x="541020" y="166369"/>
                </a:moveTo>
                <a:lnTo>
                  <a:pt x="536194" y="182117"/>
                </a:lnTo>
                <a:lnTo>
                  <a:pt x="551941" y="187070"/>
                </a:lnTo>
                <a:lnTo>
                  <a:pt x="556895" y="171322"/>
                </a:lnTo>
                <a:lnTo>
                  <a:pt x="541020" y="166369"/>
                </a:lnTo>
                <a:close/>
              </a:path>
              <a:path w="2048509" h="656589">
                <a:moveTo>
                  <a:pt x="572642" y="176149"/>
                </a:moveTo>
                <a:lnTo>
                  <a:pt x="567689" y="191896"/>
                </a:lnTo>
                <a:lnTo>
                  <a:pt x="583438" y="196850"/>
                </a:lnTo>
                <a:lnTo>
                  <a:pt x="588390" y="181101"/>
                </a:lnTo>
                <a:lnTo>
                  <a:pt x="572642" y="176149"/>
                </a:lnTo>
                <a:close/>
              </a:path>
              <a:path w="2048509" h="656589">
                <a:moveTo>
                  <a:pt x="604138" y="185927"/>
                </a:moveTo>
                <a:lnTo>
                  <a:pt x="599313" y="201675"/>
                </a:lnTo>
                <a:lnTo>
                  <a:pt x="615061" y="206628"/>
                </a:lnTo>
                <a:lnTo>
                  <a:pt x="619887" y="190880"/>
                </a:lnTo>
                <a:lnTo>
                  <a:pt x="604138" y="185927"/>
                </a:lnTo>
                <a:close/>
              </a:path>
              <a:path w="2048509" h="656589">
                <a:moveTo>
                  <a:pt x="635635" y="195706"/>
                </a:moveTo>
                <a:lnTo>
                  <a:pt x="630809" y="211454"/>
                </a:lnTo>
                <a:lnTo>
                  <a:pt x="646557" y="216407"/>
                </a:lnTo>
                <a:lnTo>
                  <a:pt x="651510" y="200659"/>
                </a:lnTo>
                <a:lnTo>
                  <a:pt x="635635" y="195706"/>
                </a:lnTo>
                <a:close/>
              </a:path>
              <a:path w="2048509" h="656589">
                <a:moveTo>
                  <a:pt x="667258" y="205485"/>
                </a:moveTo>
                <a:lnTo>
                  <a:pt x="662304" y="221360"/>
                </a:lnTo>
                <a:lnTo>
                  <a:pt x="678052" y="226187"/>
                </a:lnTo>
                <a:lnTo>
                  <a:pt x="683006" y="210438"/>
                </a:lnTo>
                <a:lnTo>
                  <a:pt x="667258" y="205485"/>
                </a:lnTo>
                <a:close/>
              </a:path>
              <a:path w="2048509" h="656589">
                <a:moveTo>
                  <a:pt x="698753" y="215264"/>
                </a:moveTo>
                <a:lnTo>
                  <a:pt x="693927" y="231139"/>
                </a:lnTo>
                <a:lnTo>
                  <a:pt x="709676" y="235965"/>
                </a:lnTo>
                <a:lnTo>
                  <a:pt x="714501" y="220217"/>
                </a:lnTo>
                <a:lnTo>
                  <a:pt x="698753" y="215264"/>
                </a:lnTo>
                <a:close/>
              </a:path>
              <a:path w="2048509" h="656589">
                <a:moveTo>
                  <a:pt x="730250" y="225043"/>
                </a:moveTo>
                <a:lnTo>
                  <a:pt x="725424" y="240918"/>
                </a:lnTo>
                <a:lnTo>
                  <a:pt x="741172" y="245744"/>
                </a:lnTo>
                <a:lnTo>
                  <a:pt x="746125" y="229996"/>
                </a:lnTo>
                <a:lnTo>
                  <a:pt x="730250" y="225043"/>
                </a:lnTo>
                <a:close/>
              </a:path>
              <a:path w="2048509" h="656589">
                <a:moveTo>
                  <a:pt x="761873" y="234822"/>
                </a:moveTo>
                <a:lnTo>
                  <a:pt x="756920" y="250697"/>
                </a:lnTo>
                <a:lnTo>
                  <a:pt x="772667" y="255524"/>
                </a:lnTo>
                <a:lnTo>
                  <a:pt x="777621" y="239775"/>
                </a:lnTo>
                <a:lnTo>
                  <a:pt x="761873" y="234822"/>
                </a:lnTo>
                <a:close/>
              </a:path>
              <a:path w="2048509" h="656589">
                <a:moveTo>
                  <a:pt x="793369" y="244728"/>
                </a:moveTo>
                <a:lnTo>
                  <a:pt x="788415" y="260476"/>
                </a:lnTo>
                <a:lnTo>
                  <a:pt x="804290" y="265302"/>
                </a:lnTo>
                <a:lnTo>
                  <a:pt x="809116" y="249554"/>
                </a:lnTo>
                <a:lnTo>
                  <a:pt x="793369" y="244728"/>
                </a:lnTo>
                <a:close/>
              </a:path>
              <a:path w="2048509" h="656589">
                <a:moveTo>
                  <a:pt x="824864" y="254507"/>
                </a:moveTo>
                <a:lnTo>
                  <a:pt x="820038" y="270255"/>
                </a:lnTo>
                <a:lnTo>
                  <a:pt x="835787" y="275081"/>
                </a:lnTo>
                <a:lnTo>
                  <a:pt x="840739" y="259333"/>
                </a:lnTo>
                <a:lnTo>
                  <a:pt x="824864" y="254507"/>
                </a:lnTo>
                <a:close/>
              </a:path>
              <a:path w="2048509" h="656589">
                <a:moveTo>
                  <a:pt x="856488" y="264287"/>
                </a:moveTo>
                <a:lnTo>
                  <a:pt x="851535" y="280034"/>
                </a:lnTo>
                <a:lnTo>
                  <a:pt x="867283" y="284860"/>
                </a:lnTo>
                <a:lnTo>
                  <a:pt x="872236" y="269113"/>
                </a:lnTo>
                <a:lnTo>
                  <a:pt x="856488" y="264287"/>
                </a:lnTo>
                <a:close/>
              </a:path>
              <a:path w="2048509" h="656589">
                <a:moveTo>
                  <a:pt x="887984" y="274065"/>
                </a:moveTo>
                <a:lnTo>
                  <a:pt x="883031" y="289813"/>
                </a:lnTo>
                <a:lnTo>
                  <a:pt x="898906" y="294639"/>
                </a:lnTo>
                <a:lnTo>
                  <a:pt x="903732" y="278891"/>
                </a:lnTo>
                <a:lnTo>
                  <a:pt x="887984" y="274065"/>
                </a:lnTo>
                <a:close/>
              </a:path>
              <a:path w="2048509" h="656589">
                <a:moveTo>
                  <a:pt x="919479" y="283844"/>
                </a:moveTo>
                <a:lnTo>
                  <a:pt x="914653" y="299592"/>
                </a:lnTo>
                <a:lnTo>
                  <a:pt x="930401" y="304418"/>
                </a:lnTo>
                <a:lnTo>
                  <a:pt x="935227" y="288670"/>
                </a:lnTo>
                <a:lnTo>
                  <a:pt x="919479" y="283844"/>
                </a:lnTo>
                <a:close/>
              </a:path>
              <a:path w="2048509" h="656589">
                <a:moveTo>
                  <a:pt x="951102" y="293624"/>
                </a:moveTo>
                <a:lnTo>
                  <a:pt x="946150" y="309371"/>
                </a:lnTo>
                <a:lnTo>
                  <a:pt x="961898" y="314197"/>
                </a:lnTo>
                <a:lnTo>
                  <a:pt x="966851" y="298450"/>
                </a:lnTo>
                <a:lnTo>
                  <a:pt x="951102" y="293624"/>
                </a:lnTo>
                <a:close/>
              </a:path>
              <a:path w="2048509" h="656589">
                <a:moveTo>
                  <a:pt x="982599" y="303402"/>
                </a:moveTo>
                <a:lnTo>
                  <a:pt x="977646" y="319150"/>
                </a:lnTo>
                <a:lnTo>
                  <a:pt x="993521" y="324103"/>
                </a:lnTo>
                <a:lnTo>
                  <a:pt x="998347" y="308228"/>
                </a:lnTo>
                <a:lnTo>
                  <a:pt x="982599" y="303402"/>
                </a:lnTo>
                <a:close/>
              </a:path>
              <a:path w="2048509" h="656589">
                <a:moveTo>
                  <a:pt x="1014095" y="313181"/>
                </a:moveTo>
                <a:lnTo>
                  <a:pt x="1009269" y="328929"/>
                </a:lnTo>
                <a:lnTo>
                  <a:pt x="1025016" y="333882"/>
                </a:lnTo>
                <a:lnTo>
                  <a:pt x="1029842" y="318007"/>
                </a:lnTo>
                <a:lnTo>
                  <a:pt x="1014095" y="313181"/>
                </a:lnTo>
                <a:close/>
              </a:path>
              <a:path w="2048509" h="656589">
                <a:moveTo>
                  <a:pt x="1045717" y="322960"/>
                </a:moveTo>
                <a:lnTo>
                  <a:pt x="1040764" y="338708"/>
                </a:lnTo>
                <a:lnTo>
                  <a:pt x="1056513" y="343662"/>
                </a:lnTo>
                <a:lnTo>
                  <a:pt x="1061465" y="327787"/>
                </a:lnTo>
                <a:lnTo>
                  <a:pt x="1045717" y="322960"/>
                </a:lnTo>
                <a:close/>
              </a:path>
              <a:path w="2048509" h="656589">
                <a:moveTo>
                  <a:pt x="1077214" y="332739"/>
                </a:moveTo>
                <a:lnTo>
                  <a:pt x="1072261" y="348488"/>
                </a:lnTo>
                <a:lnTo>
                  <a:pt x="1088136" y="353440"/>
                </a:lnTo>
                <a:lnTo>
                  <a:pt x="1092962" y="337692"/>
                </a:lnTo>
                <a:lnTo>
                  <a:pt x="1077214" y="332739"/>
                </a:lnTo>
                <a:close/>
              </a:path>
              <a:path w="2048509" h="656589">
                <a:moveTo>
                  <a:pt x="1108710" y="342518"/>
                </a:moveTo>
                <a:lnTo>
                  <a:pt x="1103884" y="358266"/>
                </a:lnTo>
                <a:lnTo>
                  <a:pt x="1119632" y="363219"/>
                </a:lnTo>
                <a:lnTo>
                  <a:pt x="1124458" y="347471"/>
                </a:lnTo>
                <a:lnTo>
                  <a:pt x="1108710" y="342518"/>
                </a:lnTo>
                <a:close/>
              </a:path>
              <a:path w="2048509" h="656589">
                <a:moveTo>
                  <a:pt x="1140333" y="352297"/>
                </a:moveTo>
                <a:lnTo>
                  <a:pt x="1135379" y="368045"/>
                </a:lnTo>
                <a:lnTo>
                  <a:pt x="1151127" y="372999"/>
                </a:lnTo>
                <a:lnTo>
                  <a:pt x="1156081" y="357250"/>
                </a:lnTo>
                <a:lnTo>
                  <a:pt x="1140333" y="352297"/>
                </a:lnTo>
                <a:close/>
              </a:path>
              <a:path w="2048509" h="656589">
                <a:moveTo>
                  <a:pt x="1171828" y="362076"/>
                </a:moveTo>
                <a:lnTo>
                  <a:pt x="1166876" y="377825"/>
                </a:lnTo>
                <a:lnTo>
                  <a:pt x="1182751" y="382777"/>
                </a:lnTo>
                <a:lnTo>
                  <a:pt x="1187577" y="367029"/>
                </a:lnTo>
                <a:lnTo>
                  <a:pt x="1171828" y="362076"/>
                </a:lnTo>
                <a:close/>
              </a:path>
              <a:path w="2048509" h="656589">
                <a:moveTo>
                  <a:pt x="1203325" y="371855"/>
                </a:moveTo>
                <a:lnTo>
                  <a:pt x="1198499" y="387603"/>
                </a:lnTo>
                <a:lnTo>
                  <a:pt x="1214247" y="392556"/>
                </a:lnTo>
                <a:lnTo>
                  <a:pt x="1219073" y="376808"/>
                </a:lnTo>
                <a:lnTo>
                  <a:pt x="1203325" y="371855"/>
                </a:lnTo>
                <a:close/>
              </a:path>
              <a:path w="2048509" h="656589">
                <a:moveTo>
                  <a:pt x="1234948" y="381634"/>
                </a:moveTo>
                <a:lnTo>
                  <a:pt x="1229995" y="397382"/>
                </a:lnTo>
                <a:lnTo>
                  <a:pt x="1245742" y="402335"/>
                </a:lnTo>
                <a:lnTo>
                  <a:pt x="1250696" y="386588"/>
                </a:lnTo>
                <a:lnTo>
                  <a:pt x="1234948" y="381634"/>
                </a:lnTo>
                <a:close/>
              </a:path>
              <a:path w="2048509" h="656589">
                <a:moveTo>
                  <a:pt x="1266443" y="391413"/>
                </a:moveTo>
                <a:lnTo>
                  <a:pt x="1261490" y="407162"/>
                </a:lnTo>
                <a:lnTo>
                  <a:pt x="1277239" y="412114"/>
                </a:lnTo>
                <a:lnTo>
                  <a:pt x="1282191" y="396366"/>
                </a:lnTo>
                <a:lnTo>
                  <a:pt x="1266443" y="391413"/>
                </a:lnTo>
                <a:close/>
              </a:path>
              <a:path w="2048509" h="656589">
                <a:moveTo>
                  <a:pt x="1297939" y="401192"/>
                </a:moveTo>
                <a:lnTo>
                  <a:pt x="1293114" y="417067"/>
                </a:lnTo>
                <a:lnTo>
                  <a:pt x="1308862" y="421893"/>
                </a:lnTo>
                <a:lnTo>
                  <a:pt x="1313688" y="406145"/>
                </a:lnTo>
                <a:lnTo>
                  <a:pt x="1297939" y="401192"/>
                </a:lnTo>
                <a:close/>
              </a:path>
              <a:path w="2048509" h="656589">
                <a:moveTo>
                  <a:pt x="1329436" y="410971"/>
                </a:moveTo>
                <a:lnTo>
                  <a:pt x="1324610" y="426846"/>
                </a:lnTo>
                <a:lnTo>
                  <a:pt x="1340358" y="431672"/>
                </a:lnTo>
                <a:lnTo>
                  <a:pt x="1345311" y="415925"/>
                </a:lnTo>
                <a:lnTo>
                  <a:pt x="1329436" y="410971"/>
                </a:lnTo>
                <a:close/>
              </a:path>
              <a:path w="2048509" h="656589">
                <a:moveTo>
                  <a:pt x="1361059" y="420750"/>
                </a:moveTo>
                <a:lnTo>
                  <a:pt x="1356106" y="436625"/>
                </a:lnTo>
                <a:lnTo>
                  <a:pt x="1371854" y="441451"/>
                </a:lnTo>
                <a:lnTo>
                  <a:pt x="1376807" y="425703"/>
                </a:lnTo>
                <a:lnTo>
                  <a:pt x="1361059" y="420750"/>
                </a:lnTo>
                <a:close/>
              </a:path>
              <a:path w="2048509" h="656589">
                <a:moveTo>
                  <a:pt x="1392555" y="430529"/>
                </a:moveTo>
                <a:lnTo>
                  <a:pt x="1387729" y="446404"/>
                </a:lnTo>
                <a:lnTo>
                  <a:pt x="1403477" y="451230"/>
                </a:lnTo>
                <a:lnTo>
                  <a:pt x="1408303" y="435482"/>
                </a:lnTo>
                <a:lnTo>
                  <a:pt x="1392555" y="430529"/>
                </a:lnTo>
                <a:close/>
              </a:path>
              <a:path w="2048509" h="656589">
                <a:moveTo>
                  <a:pt x="1424051" y="440435"/>
                </a:moveTo>
                <a:lnTo>
                  <a:pt x="1419225" y="456183"/>
                </a:lnTo>
                <a:lnTo>
                  <a:pt x="1434972" y="461009"/>
                </a:lnTo>
                <a:lnTo>
                  <a:pt x="1439926" y="445262"/>
                </a:lnTo>
                <a:lnTo>
                  <a:pt x="1424051" y="440435"/>
                </a:lnTo>
                <a:close/>
              </a:path>
              <a:path w="2048509" h="656589">
                <a:moveTo>
                  <a:pt x="1455673" y="450214"/>
                </a:moveTo>
                <a:lnTo>
                  <a:pt x="1450720" y="465963"/>
                </a:lnTo>
                <a:lnTo>
                  <a:pt x="1466468" y="470788"/>
                </a:lnTo>
                <a:lnTo>
                  <a:pt x="1471421" y="455040"/>
                </a:lnTo>
                <a:lnTo>
                  <a:pt x="1455673" y="450214"/>
                </a:lnTo>
                <a:close/>
              </a:path>
              <a:path w="2048509" h="656589">
                <a:moveTo>
                  <a:pt x="1487169" y="459993"/>
                </a:moveTo>
                <a:lnTo>
                  <a:pt x="1482343" y="475741"/>
                </a:lnTo>
                <a:lnTo>
                  <a:pt x="1498091" y="480567"/>
                </a:lnTo>
                <a:lnTo>
                  <a:pt x="1502917" y="464819"/>
                </a:lnTo>
                <a:lnTo>
                  <a:pt x="1487169" y="459993"/>
                </a:lnTo>
                <a:close/>
              </a:path>
              <a:path w="2048509" h="656589">
                <a:moveTo>
                  <a:pt x="1518665" y="469772"/>
                </a:moveTo>
                <a:lnTo>
                  <a:pt x="1513839" y="485520"/>
                </a:lnTo>
                <a:lnTo>
                  <a:pt x="1529588" y="490346"/>
                </a:lnTo>
                <a:lnTo>
                  <a:pt x="1534540" y="474599"/>
                </a:lnTo>
                <a:lnTo>
                  <a:pt x="1518665" y="469772"/>
                </a:lnTo>
                <a:close/>
              </a:path>
              <a:path w="2048509" h="656589">
                <a:moveTo>
                  <a:pt x="1550289" y="479551"/>
                </a:moveTo>
                <a:lnTo>
                  <a:pt x="1545336" y="495300"/>
                </a:lnTo>
                <a:lnTo>
                  <a:pt x="1561084" y="500125"/>
                </a:lnTo>
                <a:lnTo>
                  <a:pt x="1566037" y="484377"/>
                </a:lnTo>
                <a:lnTo>
                  <a:pt x="1550289" y="479551"/>
                </a:lnTo>
                <a:close/>
              </a:path>
              <a:path w="2048509" h="656589">
                <a:moveTo>
                  <a:pt x="1581785" y="489330"/>
                </a:moveTo>
                <a:lnTo>
                  <a:pt x="1576959" y="505078"/>
                </a:lnTo>
                <a:lnTo>
                  <a:pt x="1592707" y="509904"/>
                </a:lnTo>
                <a:lnTo>
                  <a:pt x="1597533" y="494156"/>
                </a:lnTo>
                <a:lnTo>
                  <a:pt x="1581785" y="489330"/>
                </a:lnTo>
                <a:close/>
              </a:path>
              <a:path w="2048509" h="656589">
                <a:moveTo>
                  <a:pt x="1613281" y="499109"/>
                </a:moveTo>
                <a:lnTo>
                  <a:pt x="1608455" y="514857"/>
                </a:lnTo>
                <a:lnTo>
                  <a:pt x="1624203" y="519810"/>
                </a:lnTo>
                <a:lnTo>
                  <a:pt x="1629156" y="503935"/>
                </a:lnTo>
                <a:lnTo>
                  <a:pt x="1613281" y="499109"/>
                </a:lnTo>
                <a:close/>
              </a:path>
              <a:path w="2048509" h="656589">
                <a:moveTo>
                  <a:pt x="1644904" y="508888"/>
                </a:moveTo>
                <a:lnTo>
                  <a:pt x="1639951" y="524637"/>
                </a:lnTo>
                <a:lnTo>
                  <a:pt x="1655698" y="529589"/>
                </a:lnTo>
                <a:lnTo>
                  <a:pt x="1660652" y="513714"/>
                </a:lnTo>
                <a:lnTo>
                  <a:pt x="1644904" y="508888"/>
                </a:lnTo>
                <a:close/>
              </a:path>
              <a:path w="2048509" h="656589">
                <a:moveTo>
                  <a:pt x="1676400" y="518667"/>
                </a:moveTo>
                <a:lnTo>
                  <a:pt x="1671446" y="534415"/>
                </a:lnTo>
                <a:lnTo>
                  <a:pt x="1687321" y="539368"/>
                </a:lnTo>
                <a:lnTo>
                  <a:pt x="1692147" y="523493"/>
                </a:lnTo>
                <a:lnTo>
                  <a:pt x="1676400" y="518667"/>
                </a:lnTo>
                <a:close/>
              </a:path>
              <a:path w="2048509" h="656589">
                <a:moveTo>
                  <a:pt x="1707895" y="528446"/>
                </a:moveTo>
                <a:lnTo>
                  <a:pt x="1703069" y="544194"/>
                </a:lnTo>
                <a:lnTo>
                  <a:pt x="1718817" y="549147"/>
                </a:lnTo>
                <a:lnTo>
                  <a:pt x="1723643" y="533400"/>
                </a:lnTo>
                <a:lnTo>
                  <a:pt x="1707895" y="528446"/>
                </a:lnTo>
                <a:close/>
              </a:path>
              <a:path w="2048509" h="656589">
                <a:moveTo>
                  <a:pt x="1739518" y="538226"/>
                </a:moveTo>
                <a:lnTo>
                  <a:pt x="1734565" y="553973"/>
                </a:lnTo>
                <a:lnTo>
                  <a:pt x="1750314" y="558926"/>
                </a:lnTo>
                <a:lnTo>
                  <a:pt x="1755266" y="543178"/>
                </a:lnTo>
                <a:lnTo>
                  <a:pt x="1739518" y="538226"/>
                </a:lnTo>
                <a:close/>
              </a:path>
              <a:path w="2048509" h="656589">
                <a:moveTo>
                  <a:pt x="1771014" y="548004"/>
                </a:moveTo>
                <a:lnTo>
                  <a:pt x="1766062" y="563752"/>
                </a:lnTo>
                <a:lnTo>
                  <a:pt x="1781937" y="568705"/>
                </a:lnTo>
                <a:lnTo>
                  <a:pt x="1786763" y="552957"/>
                </a:lnTo>
                <a:lnTo>
                  <a:pt x="1771014" y="548004"/>
                </a:lnTo>
                <a:close/>
              </a:path>
              <a:path w="2048509" h="656589">
                <a:moveTo>
                  <a:pt x="1802511" y="557783"/>
                </a:moveTo>
                <a:lnTo>
                  <a:pt x="1797685" y="573531"/>
                </a:lnTo>
                <a:lnTo>
                  <a:pt x="1813433" y="578484"/>
                </a:lnTo>
                <a:lnTo>
                  <a:pt x="1818259" y="562736"/>
                </a:lnTo>
                <a:lnTo>
                  <a:pt x="1802511" y="557783"/>
                </a:lnTo>
                <a:close/>
              </a:path>
              <a:path w="2048509" h="656589">
                <a:moveTo>
                  <a:pt x="1834134" y="567562"/>
                </a:moveTo>
                <a:lnTo>
                  <a:pt x="1829181" y="583310"/>
                </a:lnTo>
                <a:lnTo>
                  <a:pt x="1844929" y="588263"/>
                </a:lnTo>
                <a:lnTo>
                  <a:pt x="1849882" y="572515"/>
                </a:lnTo>
                <a:lnTo>
                  <a:pt x="1834134" y="567562"/>
                </a:lnTo>
                <a:close/>
              </a:path>
              <a:path w="2048509" h="656589">
                <a:moveTo>
                  <a:pt x="1865630" y="577341"/>
                </a:moveTo>
                <a:lnTo>
                  <a:pt x="1860677" y="593089"/>
                </a:lnTo>
                <a:lnTo>
                  <a:pt x="1876552" y="598042"/>
                </a:lnTo>
                <a:lnTo>
                  <a:pt x="1881378" y="582294"/>
                </a:lnTo>
                <a:lnTo>
                  <a:pt x="1865630" y="577341"/>
                </a:lnTo>
                <a:close/>
              </a:path>
              <a:path w="2048509" h="656589">
                <a:moveTo>
                  <a:pt x="1897126" y="587120"/>
                </a:moveTo>
                <a:lnTo>
                  <a:pt x="1892300" y="602868"/>
                </a:lnTo>
                <a:lnTo>
                  <a:pt x="1908047" y="607821"/>
                </a:lnTo>
                <a:lnTo>
                  <a:pt x="1912873" y="592073"/>
                </a:lnTo>
                <a:lnTo>
                  <a:pt x="1897126" y="587120"/>
                </a:lnTo>
                <a:close/>
              </a:path>
              <a:path w="2048509" h="656589">
                <a:moveTo>
                  <a:pt x="1928748" y="596899"/>
                </a:moveTo>
                <a:lnTo>
                  <a:pt x="1923795" y="612774"/>
                </a:lnTo>
                <a:lnTo>
                  <a:pt x="1939543" y="617600"/>
                </a:lnTo>
                <a:lnTo>
                  <a:pt x="1944496" y="601852"/>
                </a:lnTo>
                <a:lnTo>
                  <a:pt x="1928748" y="596899"/>
                </a:lnTo>
                <a:close/>
              </a:path>
              <a:path w="2048509" h="656589">
                <a:moveTo>
                  <a:pt x="1987041" y="583818"/>
                </a:moveTo>
                <a:lnTo>
                  <a:pt x="1964436" y="656589"/>
                </a:lnTo>
                <a:lnTo>
                  <a:pt x="2048510" y="642746"/>
                </a:lnTo>
                <a:lnTo>
                  <a:pt x="1987041" y="583818"/>
                </a:lnTo>
                <a:close/>
              </a:path>
              <a:path w="2048509" h="656589">
                <a:moveTo>
                  <a:pt x="1960244" y="606678"/>
                </a:moveTo>
                <a:lnTo>
                  <a:pt x="1955291" y="622553"/>
                </a:lnTo>
                <a:lnTo>
                  <a:pt x="1971166" y="627379"/>
                </a:lnTo>
                <a:lnTo>
                  <a:pt x="1975992" y="611631"/>
                </a:lnTo>
                <a:lnTo>
                  <a:pt x="1960244" y="606678"/>
                </a:lnTo>
                <a:close/>
              </a:path>
            </a:pathLst>
          </a:custGeom>
          <a:solidFill>
            <a:srgbClr val="FF0000"/>
          </a:solidFill>
        </p:spPr>
        <p:txBody>
          <a:bodyPr wrap="square" lIns="0" tIns="0" rIns="0" bIns="0" rtlCol="0"/>
          <a:lstStyle/>
          <a:p/>
        </p:txBody>
      </p:sp>
      <p:sp>
        <p:nvSpPr>
          <p:cNvPr id="9" name="object 9"/>
          <p:cNvSpPr/>
          <p:nvPr/>
        </p:nvSpPr>
        <p:spPr>
          <a:xfrm>
            <a:off x="5586348" y="3358641"/>
            <a:ext cx="298068" cy="303529"/>
          </a:xfrm>
          <a:prstGeom prst="rect">
            <a:avLst/>
          </a:prstGeom>
          <a:blipFill>
            <a:blip r:embed="rId2" cstate="print"/>
            <a:stretch>
              <a:fillRect/>
            </a:stretch>
          </a:blipFill>
        </p:spPr>
        <p:txBody>
          <a:bodyPr wrap="square" lIns="0" tIns="0" rIns="0" bIns="0" rtlCol="0"/>
          <a:lstStyle/>
          <a:p/>
        </p:txBody>
      </p:sp>
      <p:sp>
        <p:nvSpPr>
          <p:cNvPr id="10" name="object 10"/>
          <p:cNvSpPr/>
          <p:nvPr/>
        </p:nvSpPr>
        <p:spPr>
          <a:xfrm>
            <a:off x="6031103" y="3478024"/>
            <a:ext cx="280288" cy="260350"/>
          </a:xfrm>
          <a:prstGeom prst="rect">
            <a:avLst/>
          </a:prstGeom>
          <a:blipFill>
            <a:blip r:embed="rId3" cstate="print"/>
            <a:stretch>
              <a:fillRect/>
            </a:stretch>
          </a:blipFill>
        </p:spPr>
        <p:txBody>
          <a:bodyPr wrap="square" lIns="0" tIns="0" rIns="0" bIns="0" rtlCol="0"/>
          <a:lstStyle/>
          <a:p/>
        </p:txBody>
      </p:sp>
      <p:sp>
        <p:nvSpPr>
          <p:cNvPr id="11" name="object 11"/>
          <p:cNvSpPr txBox="1"/>
          <p:nvPr/>
        </p:nvSpPr>
        <p:spPr>
          <a:xfrm>
            <a:off x="5942457" y="4444110"/>
            <a:ext cx="824230" cy="452120"/>
          </a:xfrm>
          <a:prstGeom prst="rect">
            <a:avLst/>
          </a:prstGeom>
        </p:spPr>
        <p:txBody>
          <a:bodyPr vert="horz" wrap="square" lIns="0" tIns="12065" rIns="0" bIns="0" rtlCol="0">
            <a:spAutoFit/>
          </a:bodyPr>
          <a:lstStyle/>
          <a:p>
            <a:pPr marL="12700">
              <a:lnSpc>
                <a:spcPct val="100000"/>
              </a:lnSpc>
              <a:spcBef>
                <a:spcPts val="95"/>
              </a:spcBef>
            </a:pPr>
            <a:r>
              <a:rPr sz="2800" b="1" spc="690" dirty="0">
                <a:solidFill>
                  <a:srgbClr val="1F487C"/>
                </a:solidFill>
                <a:latin typeface="Microsoft JhengHei" panose="020B0604030504040204" charset="-120"/>
                <a:cs typeface="Microsoft JhengHei" panose="020B0604030504040204" charset="-120"/>
              </a:rPr>
              <a:t>形</a:t>
            </a:r>
            <a:r>
              <a:rPr sz="2800" b="1" spc="-5" dirty="0">
                <a:solidFill>
                  <a:srgbClr val="1F487C"/>
                </a:solidFill>
                <a:latin typeface="Microsoft JhengHei" panose="020B0604030504040204" charset="-120"/>
                <a:cs typeface="Microsoft JhengHei" panose="020B0604030504040204" charset="-120"/>
              </a:rPr>
              <a:t>成</a:t>
            </a:r>
            <a:endParaRPr sz="2800">
              <a:latin typeface="Microsoft JhengHei" panose="020B0604030504040204" charset="-120"/>
              <a:cs typeface="Microsoft JhengHei" panose="020B0604030504040204" charset="-120"/>
            </a:endParaRPr>
          </a:p>
        </p:txBody>
      </p:sp>
      <p:sp>
        <p:nvSpPr>
          <p:cNvPr id="12" name="object 12"/>
          <p:cNvSpPr/>
          <p:nvPr/>
        </p:nvSpPr>
        <p:spPr>
          <a:xfrm>
            <a:off x="5127497" y="4822697"/>
            <a:ext cx="2087880" cy="76200"/>
          </a:xfrm>
          <a:custGeom>
            <a:avLst/>
            <a:gdLst/>
            <a:ahLst/>
            <a:cxnLst/>
            <a:rect l="l" t="t" r="r" b="b"/>
            <a:pathLst>
              <a:path w="2087879" h="76200">
                <a:moveTo>
                  <a:pt x="2011679" y="0"/>
                </a:moveTo>
                <a:lnTo>
                  <a:pt x="2011679" y="76200"/>
                </a:lnTo>
                <a:lnTo>
                  <a:pt x="2071115" y="46481"/>
                </a:lnTo>
                <a:lnTo>
                  <a:pt x="2024379" y="46481"/>
                </a:lnTo>
                <a:lnTo>
                  <a:pt x="2024379" y="29718"/>
                </a:lnTo>
                <a:lnTo>
                  <a:pt x="2071115" y="29718"/>
                </a:lnTo>
                <a:lnTo>
                  <a:pt x="2011679" y="0"/>
                </a:lnTo>
                <a:close/>
              </a:path>
              <a:path w="2087879" h="76200">
                <a:moveTo>
                  <a:pt x="2011679" y="29718"/>
                </a:moveTo>
                <a:lnTo>
                  <a:pt x="0" y="29718"/>
                </a:lnTo>
                <a:lnTo>
                  <a:pt x="0" y="46481"/>
                </a:lnTo>
                <a:lnTo>
                  <a:pt x="2011679" y="46481"/>
                </a:lnTo>
                <a:lnTo>
                  <a:pt x="2011679" y="29718"/>
                </a:lnTo>
                <a:close/>
              </a:path>
              <a:path w="2087879" h="76200">
                <a:moveTo>
                  <a:pt x="2071115" y="29718"/>
                </a:moveTo>
                <a:lnTo>
                  <a:pt x="2024379" y="29718"/>
                </a:lnTo>
                <a:lnTo>
                  <a:pt x="2024379" y="46481"/>
                </a:lnTo>
                <a:lnTo>
                  <a:pt x="2071115" y="46481"/>
                </a:lnTo>
                <a:lnTo>
                  <a:pt x="2087879" y="38100"/>
                </a:lnTo>
                <a:lnTo>
                  <a:pt x="2071115" y="29718"/>
                </a:lnTo>
                <a:close/>
              </a:path>
            </a:pathLst>
          </a:custGeom>
          <a:solidFill>
            <a:srgbClr val="FF0000"/>
          </a:solidFill>
        </p:spPr>
        <p:txBody>
          <a:bodyPr wrap="square" lIns="0" tIns="0" rIns="0" bIns="0" rtlCol="0"/>
          <a:lstStyle/>
          <a:p/>
        </p:txBody>
      </p:sp>
      <p:sp>
        <p:nvSpPr>
          <p:cNvPr id="13" name="object 13"/>
          <p:cNvSpPr txBox="1"/>
          <p:nvPr/>
        </p:nvSpPr>
        <p:spPr>
          <a:xfrm>
            <a:off x="1847850" y="2061210"/>
            <a:ext cx="862965" cy="3529965"/>
          </a:xfrm>
          <a:prstGeom prst="rect">
            <a:avLst/>
          </a:prstGeom>
          <a:ln w="16763">
            <a:solidFill>
              <a:srgbClr val="FF0000"/>
            </a:solidFill>
          </a:ln>
        </p:spPr>
        <p:txBody>
          <a:bodyPr vert="horz" wrap="square" lIns="0" tIns="29844" rIns="0" bIns="0" rtlCol="0">
            <a:spAutoFit/>
          </a:bodyPr>
          <a:lstStyle/>
          <a:p>
            <a:pPr marL="252095" marR="247015" algn="just">
              <a:lnSpc>
                <a:spcPct val="100000"/>
              </a:lnSpc>
              <a:spcBef>
                <a:spcPts val="235"/>
              </a:spcBef>
            </a:pPr>
            <a:r>
              <a:rPr sz="2800" b="1" spc="-5" dirty="0">
                <a:latin typeface="微软雅黑" panose="020B0503020204020204" charset="-122"/>
                <a:cs typeface="微软雅黑" panose="020B0503020204020204" charset="-122"/>
              </a:rPr>
              <a:t>商 品 生 产 者 的 劳 动</a:t>
            </a:r>
            <a:endParaRPr sz="2800">
              <a:latin typeface="微软雅黑" panose="020B0503020204020204" charset="-122"/>
              <a:cs typeface="微软雅黑" panose="020B0503020204020204" charset="-122"/>
            </a:endParaRPr>
          </a:p>
        </p:txBody>
      </p:sp>
      <p:sp>
        <p:nvSpPr>
          <p:cNvPr id="14" name="object 14"/>
          <p:cNvSpPr/>
          <p:nvPr/>
        </p:nvSpPr>
        <p:spPr>
          <a:xfrm>
            <a:off x="7216140" y="2332227"/>
            <a:ext cx="2895600" cy="695960"/>
          </a:xfrm>
          <a:custGeom>
            <a:avLst/>
            <a:gdLst/>
            <a:ahLst/>
            <a:cxnLst/>
            <a:rect l="l" t="t" r="r" b="b"/>
            <a:pathLst>
              <a:path w="2895600" h="695960">
                <a:moveTo>
                  <a:pt x="2773933" y="0"/>
                </a:moveTo>
                <a:lnTo>
                  <a:pt x="121284" y="0"/>
                </a:lnTo>
                <a:lnTo>
                  <a:pt x="96774" y="2539"/>
                </a:lnTo>
                <a:lnTo>
                  <a:pt x="53339" y="21589"/>
                </a:lnTo>
                <a:lnTo>
                  <a:pt x="20574" y="54610"/>
                </a:lnTo>
                <a:lnTo>
                  <a:pt x="2412" y="97789"/>
                </a:lnTo>
                <a:lnTo>
                  <a:pt x="0" y="121920"/>
                </a:lnTo>
                <a:lnTo>
                  <a:pt x="0" y="575310"/>
                </a:lnTo>
                <a:lnTo>
                  <a:pt x="9778" y="622300"/>
                </a:lnTo>
                <a:lnTo>
                  <a:pt x="35940" y="661670"/>
                </a:lnTo>
                <a:lnTo>
                  <a:pt x="74802" y="687070"/>
                </a:lnTo>
                <a:lnTo>
                  <a:pt x="109727" y="695960"/>
                </a:lnTo>
                <a:lnTo>
                  <a:pt x="2786887" y="695960"/>
                </a:lnTo>
                <a:lnTo>
                  <a:pt x="2798953" y="694689"/>
                </a:lnTo>
                <a:lnTo>
                  <a:pt x="2802847" y="693420"/>
                </a:lnTo>
                <a:lnTo>
                  <a:pt x="109854" y="693420"/>
                </a:lnTo>
                <a:lnTo>
                  <a:pt x="86613" y="688339"/>
                </a:lnTo>
                <a:lnTo>
                  <a:pt x="46354" y="666750"/>
                </a:lnTo>
                <a:lnTo>
                  <a:pt x="17271" y="631189"/>
                </a:lnTo>
                <a:lnTo>
                  <a:pt x="3428" y="586739"/>
                </a:lnTo>
                <a:lnTo>
                  <a:pt x="2793" y="575310"/>
                </a:lnTo>
                <a:lnTo>
                  <a:pt x="2793" y="121920"/>
                </a:lnTo>
                <a:lnTo>
                  <a:pt x="12064" y="76200"/>
                </a:lnTo>
                <a:lnTo>
                  <a:pt x="37464" y="38100"/>
                </a:lnTo>
                <a:lnTo>
                  <a:pt x="75183" y="12700"/>
                </a:lnTo>
                <a:lnTo>
                  <a:pt x="121411" y="2539"/>
                </a:lnTo>
                <a:lnTo>
                  <a:pt x="2798063" y="2539"/>
                </a:lnTo>
                <a:lnTo>
                  <a:pt x="2773933" y="0"/>
                </a:lnTo>
                <a:close/>
              </a:path>
              <a:path w="2895600" h="695960">
                <a:moveTo>
                  <a:pt x="2798063" y="2539"/>
                </a:moveTo>
                <a:lnTo>
                  <a:pt x="2773933" y="2539"/>
                </a:lnTo>
                <a:lnTo>
                  <a:pt x="2797682" y="5080"/>
                </a:lnTo>
                <a:lnTo>
                  <a:pt x="2809112" y="8889"/>
                </a:lnTo>
                <a:lnTo>
                  <a:pt x="2849371" y="30480"/>
                </a:lnTo>
                <a:lnTo>
                  <a:pt x="2878328" y="64770"/>
                </a:lnTo>
                <a:lnTo>
                  <a:pt x="2892170" y="109220"/>
                </a:lnTo>
                <a:lnTo>
                  <a:pt x="2892805" y="121920"/>
                </a:lnTo>
                <a:lnTo>
                  <a:pt x="2892805" y="575310"/>
                </a:lnTo>
                <a:lnTo>
                  <a:pt x="2883661" y="621030"/>
                </a:lnTo>
                <a:lnTo>
                  <a:pt x="2858261" y="659130"/>
                </a:lnTo>
                <a:lnTo>
                  <a:pt x="2820542" y="684530"/>
                </a:lnTo>
                <a:lnTo>
                  <a:pt x="2786379" y="693420"/>
                </a:lnTo>
                <a:lnTo>
                  <a:pt x="2802847" y="693420"/>
                </a:lnTo>
                <a:lnTo>
                  <a:pt x="2842386" y="675639"/>
                </a:lnTo>
                <a:lnTo>
                  <a:pt x="2875026" y="642620"/>
                </a:lnTo>
                <a:lnTo>
                  <a:pt x="2893186" y="599439"/>
                </a:lnTo>
                <a:lnTo>
                  <a:pt x="2895600" y="575310"/>
                </a:lnTo>
                <a:lnTo>
                  <a:pt x="2895600" y="121920"/>
                </a:lnTo>
                <a:lnTo>
                  <a:pt x="2885948" y="73660"/>
                </a:lnTo>
                <a:lnTo>
                  <a:pt x="2859658" y="35560"/>
                </a:lnTo>
                <a:lnTo>
                  <a:pt x="2820924" y="10160"/>
                </a:lnTo>
                <a:lnTo>
                  <a:pt x="2809875" y="5080"/>
                </a:lnTo>
                <a:lnTo>
                  <a:pt x="2798063" y="2539"/>
                </a:lnTo>
                <a:close/>
              </a:path>
              <a:path w="2895600" h="695960">
                <a:moveTo>
                  <a:pt x="2785744" y="6350"/>
                </a:moveTo>
                <a:lnTo>
                  <a:pt x="109727" y="6350"/>
                </a:lnTo>
                <a:lnTo>
                  <a:pt x="98170" y="7620"/>
                </a:lnTo>
                <a:lnTo>
                  <a:pt x="56768" y="25400"/>
                </a:lnTo>
                <a:lnTo>
                  <a:pt x="25273" y="57150"/>
                </a:lnTo>
                <a:lnTo>
                  <a:pt x="7874" y="99060"/>
                </a:lnTo>
                <a:lnTo>
                  <a:pt x="5587" y="121920"/>
                </a:lnTo>
                <a:lnTo>
                  <a:pt x="5587" y="575310"/>
                </a:lnTo>
                <a:lnTo>
                  <a:pt x="14858" y="619760"/>
                </a:lnTo>
                <a:lnTo>
                  <a:pt x="39750" y="656589"/>
                </a:lnTo>
                <a:lnTo>
                  <a:pt x="76707" y="681989"/>
                </a:lnTo>
                <a:lnTo>
                  <a:pt x="109981" y="690880"/>
                </a:lnTo>
                <a:lnTo>
                  <a:pt x="2785999" y="690880"/>
                </a:lnTo>
                <a:lnTo>
                  <a:pt x="2797555" y="688339"/>
                </a:lnTo>
                <a:lnTo>
                  <a:pt x="2808604" y="685800"/>
                </a:lnTo>
                <a:lnTo>
                  <a:pt x="121792" y="685800"/>
                </a:lnTo>
                <a:lnTo>
                  <a:pt x="99313" y="683260"/>
                </a:lnTo>
                <a:lnTo>
                  <a:pt x="59816" y="666750"/>
                </a:lnTo>
                <a:lnTo>
                  <a:pt x="29971" y="636270"/>
                </a:lnTo>
                <a:lnTo>
                  <a:pt x="13334" y="596900"/>
                </a:lnTo>
                <a:lnTo>
                  <a:pt x="11175" y="575310"/>
                </a:lnTo>
                <a:lnTo>
                  <a:pt x="11175" y="121920"/>
                </a:lnTo>
                <a:lnTo>
                  <a:pt x="19938" y="78739"/>
                </a:lnTo>
                <a:lnTo>
                  <a:pt x="43687" y="43180"/>
                </a:lnTo>
                <a:lnTo>
                  <a:pt x="78866" y="20320"/>
                </a:lnTo>
                <a:lnTo>
                  <a:pt x="110489" y="11430"/>
                </a:lnTo>
                <a:lnTo>
                  <a:pt x="2808351" y="11430"/>
                </a:lnTo>
                <a:lnTo>
                  <a:pt x="2797302" y="7620"/>
                </a:lnTo>
                <a:lnTo>
                  <a:pt x="2785744" y="6350"/>
                </a:lnTo>
                <a:close/>
              </a:path>
              <a:path w="2895600" h="695960">
                <a:moveTo>
                  <a:pt x="2808351" y="11430"/>
                </a:moveTo>
                <a:lnTo>
                  <a:pt x="2785490" y="11430"/>
                </a:lnTo>
                <a:lnTo>
                  <a:pt x="2806954" y="16510"/>
                </a:lnTo>
                <a:lnTo>
                  <a:pt x="2817113" y="20320"/>
                </a:lnTo>
                <a:lnTo>
                  <a:pt x="2852165" y="44450"/>
                </a:lnTo>
                <a:lnTo>
                  <a:pt x="2875787" y="78739"/>
                </a:lnTo>
                <a:lnTo>
                  <a:pt x="2884424" y="121920"/>
                </a:lnTo>
                <a:lnTo>
                  <a:pt x="2884424" y="575310"/>
                </a:lnTo>
                <a:lnTo>
                  <a:pt x="2875787" y="618489"/>
                </a:lnTo>
                <a:lnTo>
                  <a:pt x="2852038" y="652780"/>
                </a:lnTo>
                <a:lnTo>
                  <a:pt x="2816859" y="676910"/>
                </a:lnTo>
                <a:lnTo>
                  <a:pt x="2773806" y="685800"/>
                </a:lnTo>
                <a:lnTo>
                  <a:pt x="2808604" y="685800"/>
                </a:lnTo>
                <a:lnTo>
                  <a:pt x="2847848" y="664210"/>
                </a:lnTo>
                <a:lnTo>
                  <a:pt x="2876168" y="629920"/>
                </a:lnTo>
                <a:lnTo>
                  <a:pt x="2889377" y="586739"/>
                </a:lnTo>
                <a:lnTo>
                  <a:pt x="2890011" y="575310"/>
                </a:lnTo>
                <a:lnTo>
                  <a:pt x="2890011" y="121920"/>
                </a:lnTo>
                <a:lnTo>
                  <a:pt x="2880867" y="76200"/>
                </a:lnTo>
                <a:lnTo>
                  <a:pt x="2855976" y="39370"/>
                </a:lnTo>
                <a:lnTo>
                  <a:pt x="2819018" y="15239"/>
                </a:lnTo>
                <a:lnTo>
                  <a:pt x="2808351" y="11430"/>
                </a:lnTo>
                <a:close/>
              </a:path>
              <a:path w="2895600" h="695960">
                <a:moveTo>
                  <a:pt x="2773933" y="13970"/>
                </a:moveTo>
                <a:lnTo>
                  <a:pt x="122046" y="13970"/>
                </a:lnTo>
                <a:lnTo>
                  <a:pt x="100329" y="16510"/>
                </a:lnTo>
                <a:lnTo>
                  <a:pt x="61721" y="31750"/>
                </a:lnTo>
                <a:lnTo>
                  <a:pt x="32511" y="60960"/>
                </a:lnTo>
                <a:lnTo>
                  <a:pt x="16255" y="100330"/>
                </a:lnTo>
                <a:lnTo>
                  <a:pt x="13969" y="121920"/>
                </a:lnTo>
                <a:lnTo>
                  <a:pt x="14026" y="575310"/>
                </a:lnTo>
                <a:lnTo>
                  <a:pt x="22351" y="615950"/>
                </a:lnTo>
                <a:lnTo>
                  <a:pt x="45465" y="651510"/>
                </a:lnTo>
                <a:lnTo>
                  <a:pt x="79501" y="674370"/>
                </a:lnTo>
                <a:lnTo>
                  <a:pt x="110362" y="681989"/>
                </a:lnTo>
                <a:lnTo>
                  <a:pt x="2784729" y="681989"/>
                </a:lnTo>
                <a:lnTo>
                  <a:pt x="2795396" y="680720"/>
                </a:lnTo>
                <a:lnTo>
                  <a:pt x="2800604" y="679450"/>
                </a:lnTo>
                <a:lnTo>
                  <a:pt x="110489" y="679450"/>
                </a:lnTo>
                <a:lnTo>
                  <a:pt x="100075" y="678180"/>
                </a:lnTo>
                <a:lnTo>
                  <a:pt x="62737" y="661670"/>
                </a:lnTo>
                <a:lnTo>
                  <a:pt x="34416" y="633730"/>
                </a:lnTo>
                <a:lnTo>
                  <a:pt x="18795" y="595630"/>
                </a:lnTo>
                <a:lnTo>
                  <a:pt x="16763" y="121920"/>
                </a:lnTo>
                <a:lnTo>
                  <a:pt x="17271" y="110489"/>
                </a:lnTo>
                <a:lnTo>
                  <a:pt x="29717" y="71120"/>
                </a:lnTo>
                <a:lnTo>
                  <a:pt x="55244" y="40639"/>
                </a:lnTo>
                <a:lnTo>
                  <a:pt x="90931" y="21589"/>
                </a:lnTo>
                <a:lnTo>
                  <a:pt x="122174" y="16510"/>
                </a:lnTo>
                <a:lnTo>
                  <a:pt x="2796031" y="16510"/>
                </a:lnTo>
                <a:lnTo>
                  <a:pt x="2773933" y="13970"/>
                </a:lnTo>
                <a:close/>
              </a:path>
              <a:path w="2895600" h="695960">
                <a:moveTo>
                  <a:pt x="2796031" y="16510"/>
                </a:moveTo>
                <a:lnTo>
                  <a:pt x="2773933" y="16510"/>
                </a:lnTo>
                <a:lnTo>
                  <a:pt x="2785236" y="17780"/>
                </a:lnTo>
                <a:lnTo>
                  <a:pt x="2795524" y="19050"/>
                </a:lnTo>
                <a:lnTo>
                  <a:pt x="2805556" y="21589"/>
                </a:lnTo>
                <a:lnTo>
                  <a:pt x="2815208" y="25400"/>
                </a:lnTo>
                <a:lnTo>
                  <a:pt x="2824353" y="29210"/>
                </a:lnTo>
                <a:lnTo>
                  <a:pt x="2832988" y="35560"/>
                </a:lnTo>
                <a:lnTo>
                  <a:pt x="2840862" y="40639"/>
                </a:lnTo>
                <a:lnTo>
                  <a:pt x="2866389" y="72389"/>
                </a:lnTo>
                <a:lnTo>
                  <a:pt x="2878328" y="111760"/>
                </a:lnTo>
                <a:lnTo>
                  <a:pt x="2878835" y="121920"/>
                </a:lnTo>
                <a:lnTo>
                  <a:pt x="2878835" y="575310"/>
                </a:lnTo>
                <a:lnTo>
                  <a:pt x="2870454" y="615950"/>
                </a:lnTo>
                <a:lnTo>
                  <a:pt x="2847848" y="648970"/>
                </a:lnTo>
                <a:lnTo>
                  <a:pt x="2814446" y="671830"/>
                </a:lnTo>
                <a:lnTo>
                  <a:pt x="2784348" y="679450"/>
                </a:lnTo>
                <a:lnTo>
                  <a:pt x="2800604" y="679450"/>
                </a:lnTo>
                <a:lnTo>
                  <a:pt x="2842259" y="657860"/>
                </a:lnTo>
                <a:lnTo>
                  <a:pt x="2868549" y="626110"/>
                </a:lnTo>
                <a:lnTo>
                  <a:pt x="2881121" y="586739"/>
                </a:lnTo>
                <a:lnTo>
                  <a:pt x="2881629" y="575310"/>
                </a:lnTo>
                <a:lnTo>
                  <a:pt x="2881629" y="121920"/>
                </a:lnTo>
                <a:lnTo>
                  <a:pt x="2873375" y="80010"/>
                </a:lnTo>
                <a:lnTo>
                  <a:pt x="2850260" y="45720"/>
                </a:lnTo>
                <a:lnTo>
                  <a:pt x="2816098" y="22860"/>
                </a:lnTo>
                <a:lnTo>
                  <a:pt x="2806318" y="19050"/>
                </a:lnTo>
                <a:lnTo>
                  <a:pt x="2796031" y="16510"/>
                </a:lnTo>
                <a:close/>
              </a:path>
            </a:pathLst>
          </a:custGeom>
          <a:solidFill>
            <a:srgbClr val="FF0000"/>
          </a:solidFill>
        </p:spPr>
        <p:txBody>
          <a:bodyPr wrap="square" lIns="0" tIns="0" rIns="0" bIns="0" rtlCol="0"/>
          <a:lstStyle/>
          <a:p/>
        </p:txBody>
      </p:sp>
      <p:sp>
        <p:nvSpPr>
          <p:cNvPr id="15" name="object 15"/>
          <p:cNvSpPr txBox="1"/>
          <p:nvPr/>
        </p:nvSpPr>
        <p:spPr>
          <a:xfrm>
            <a:off x="7938261" y="2423922"/>
            <a:ext cx="145288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使用价值</a:t>
            </a:r>
            <a:endParaRPr sz="2800">
              <a:latin typeface="微软雅黑" panose="020B0503020204020204" charset="-122"/>
              <a:cs typeface="微软雅黑" panose="020B0503020204020204" charset="-122"/>
            </a:endParaRPr>
          </a:p>
        </p:txBody>
      </p:sp>
      <p:sp>
        <p:nvSpPr>
          <p:cNvPr id="16" name="object 16"/>
          <p:cNvSpPr/>
          <p:nvPr/>
        </p:nvSpPr>
        <p:spPr>
          <a:xfrm>
            <a:off x="7216140" y="3266694"/>
            <a:ext cx="2895600" cy="697230"/>
          </a:xfrm>
          <a:custGeom>
            <a:avLst/>
            <a:gdLst/>
            <a:ahLst/>
            <a:cxnLst/>
            <a:rect l="l" t="t" r="r" b="b"/>
            <a:pathLst>
              <a:path w="2895600" h="697229">
                <a:moveTo>
                  <a:pt x="2785744" y="0"/>
                </a:moveTo>
                <a:lnTo>
                  <a:pt x="109092" y="0"/>
                </a:lnTo>
                <a:lnTo>
                  <a:pt x="96900" y="2539"/>
                </a:lnTo>
                <a:lnTo>
                  <a:pt x="53466" y="20319"/>
                </a:lnTo>
                <a:lnTo>
                  <a:pt x="20700" y="54609"/>
                </a:lnTo>
                <a:lnTo>
                  <a:pt x="14604" y="63500"/>
                </a:lnTo>
                <a:lnTo>
                  <a:pt x="634" y="109219"/>
                </a:lnTo>
                <a:lnTo>
                  <a:pt x="0" y="121919"/>
                </a:lnTo>
                <a:lnTo>
                  <a:pt x="0" y="576579"/>
                </a:lnTo>
                <a:lnTo>
                  <a:pt x="9778" y="623569"/>
                </a:lnTo>
                <a:lnTo>
                  <a:pt x="35940" y="662939"/>
                </a:lnTo>
                <a:lnTo>
                  <a:pt x="74802" y="688339"/>
                </a:lnTo>
                <a:lnTo>
                  <a:pt x="109854" y="697229"/>
                </a:lnTo>
                <a:lnTo>
                  <a:pt x="2786506" y="697229"/>
                </a:lnTo>
                <a:lnTo>
                  <a:pt x="2798699" y="694689"/>
                </a:lnTo>
                <a:lnTo>
                  <a:pt x="109981" y="694689"/>
                </a:lnTo>
                <a:lnTo>
                  <a:pt x="86740" y="689609"/>
                </a:lnTo>
                <a:lnTo>
                  <a:pt x="46354" y="668019"/>
                </a:lnTo>
                <a:lnTo>
                  <a:pt x="17271" y="632459"/>
                </a:lnTo>
                <a:lnTo>
                  <a:pt x="3428" y="588009"/>
                </a:lnTo>
                <a:lnTo>
                  <a:pt x="2793" y="576579"/>
                </a:lnTo>
                <a:lnTo>
                  <a:pt x="2793" y="121919"/>
                </a:lnTo>
                <a:lnTo>
                  <a:pt x="12064" y="76200"/>
                </a:lnTo>
                <a:lnTo>
                  <a:pt x="37464" y="38100"/>
                </a:lnTo>
                <a:lnTo>
                  <a:pt x="75310" y="12700"/>
                </a:lnTo>
                <a:lnTo>
                  <a:pt x="86232" y="7619"/>
                </a:lnTo>
                <a:lnTo>
                  <a:pt x="97662" y="5079"/>
                </a:lnTo>
                <a:lnTo>
                  <a:pt x="121665" y="2539"/>
                </a:lnTo>
                <a:lnTo>
                  <a:pt x="2797809" y="2539"/>
                </a:lnTo>
                <a:lnTo>
                  <a:pt x="2785744" y="0"/>
                </a:lnTo>
                <a:close/>
              </a:path>
              <a:path w="2895600" h="697229">
                <a:moveTo>
                  <a:pt x="2797809" y="2539"/>
                </a:moveTo>
                <a:lnTo>
                  <a:pt x="2773679" y="2539"/>
                </a:lnTo>
                <a:lnTo>
                  <a:pt x="2797429" y="5079"/>
                </a:lnTo>
                <a:lnTo>
                  <a:pt x="2808858" y="7619"/>
                </a:lnTo>
                <a:lnTo>
                  <a:pt x="2849244" y="29209"/>
                </a:lnTo>
                <a:lnTo>
                  <a:pt x="2878328" y="64769"/>
                </a:lnTo>
                <a:lnTo>
                  <a:pt x="2892170" y="109219"/>
                </a:lnTo>
                <a:lnTo>
                  <a:pt x="2892805" y="121919"/>
                </a:lnTo>
                <a:lnTo>
                  <a:pt x="2892805" y="576579"/>
                </a:lnTo>
                <a:lnTo>
                  <a:pt x="2883534" y="622299"/>
                </a:lnTo>
                <a:lnTo>
                  <a:pt x="2858134" y="660399"/>
                </a:lnTo>
                <a:lnTo>
                  <a:pt x="2820288" y="685799"/>
                </a:lnTo>
                <a:lnTo>
                  <a:pt x="2786126" y="694689"/>
                </a:lnTo>
                <a:lnTo>
                  <a:pt x="2798699" y="694689"/>
                </a:lnTo>
                <a:lnTo>
                  <a:pt x="2842259" y="676909"/>
                </a:lnTo>
                <a:lnTo>
                  <a:pt x="2875026" y="643889"/>
                </a:lnTo>
                <a:lnTo>
                  <a:pt x="2893186" y="599439"/>
                </a:lnTo>
                <a:lnTo>
                  <a:pt x="2895600" y="576579"/>
                </a:lnTo>
                <a:lnTo>
                  <a:pt x="2895600" y="121919"/>
                </a:lnTo>
                <a:lnTo>
                  <a:pt x="2885820" y="73659"/>
                </a:lnTo>
                <a:lnTo>
                  <a:pt x="2859658" y="35559"/>
                </a:lnTo>
                <a:lnTo>
                  <a:pt x="2820796" y="8889"/>
                </a:lnTo>
                <a:lnTo>
                  <a:pt x="2809620" y="5079"/>
                </a:lnTo>
                <a:lnTo>
                  <a:pt x="2797809" y="2539"/>
                </a:lnTo>
                <a:close/>
              </a:path>
              <a:path w="2895600" h="697229">
                <a:moveTo>
                  <a:pt x="2773679" y="5079"/>
                </a:moveTo>
                <a:lnTo>
                  <a:pt x="121792" y="5079"/>
                </a:lnTo>
                <a:lnTo>
                  <a:pt x="98298" y="7619"/>
                </a:lnTo>
                <a:lnTo>
                  <a:pt x="87249" y="10159"/>
                </a:lnTo>
                <a:lnTo>
                  <a:pt x="76453" y="15239"/>
                </a:lnTo>
                <a:lnTo>
                  <a:pt x="66420" y="19050"/>
                </a:lnTo>
                <a:lnTo>
                  <a:pt x="32003" y="48259"/>
                </a:lnTo>
                <a:lnTo>
                  <a:pt x="10794" y="87629"/>
                </a:lnTo>
                <a:lnTo>
                  <a:pt x="5587" y="121919"/>
                </a:lnTo>
                <a:lnTo>
                  <a:pt x="5587" y="576579"/>
                </a:lnTo>
                <a:lnTo>
                  <a:pt x="14858" y="621029"/>
                </a:lnTo>
                <a:lnTo>
                  <a:pt x="39750" y="657859"/>
                </a:lnTo>
                <a:lnTo>
                  <a:pt x="76834" y="683259"/>
                </a:lnTo>
                <a:lnTo>
                  <a:pt x="110108" y="692149"/>
                </a:lnTo>
                <a:lnTo>
                  <a:pt x="2785744" y="692149"/>
                </a:lnTo>
                <a:lnTo>
                  <a:pt x="2808478" y="687069"/>
                </a:lnTo>
                <a:lnTo>
                  <a:pt x="121919" y="687069"/>
                </a:lnTo>
                <a:lnTo>
                  <a:pt x="99440" y="684529"/>
                </a:lnTo>
                <a:lnTo>
                  <a:pt x="59943" y="668019"/>
                </a:lnTo>
                <a:lnTo>
                  <a:pt x="30099" y="637539"/>
                </a:lnTo>
                <a:lnTo>
                  <a:pt x="13334" y="598169"/>
                </a:lnTo>
                <a:lnTo>
                  <a:pt x="11175" y="121919"/>
                </a:lnTo>
                <a:lnTo>
                  <a:pt x="11810" y="110489"/>
                </a:lnTo>
                <a:lnTo>
                  <a:pt x="24637" y="68579"/>
                </a:lnTo>
                <a:lnTo>
                  <a:pt x="51561" y="35559"/>
                </a:lnTo>
                <a:lnTo>
                  <a:pt x="60198" y="30479"/>
                </a:lnTo>
                <a:lnTo>
                  <a:pt x="69341" y="24129"/>
                </a:lnTo>
                <a:lnTo>
                  <a:pt x="78993" y="20319"/>
                </a:lnTo>
                <a:lnTo>
                  <a:pt x="89153" y="16509"/>
                </a:lnTo>
                <a:lnTo>
                  <a:pt x="99821" y="12700"/>
                </a:lnTo>
                <a:lnTo>
                  <a:pt x="110743" y="11429"/>
                </a:lnTo>
                <a:lnTo>
                  <a:pt x="2811779" y="11429"/>
                </a:lnTo>
                <a:lnTo>
                  <a:pt x="2808224" y="10159"/>
                </a:lnTo>
                <a:lnTo>
                  <a:pt x="2796920" y="7619"/>
                </a:lnTo>
                <a:lnTo>
                  <a:pt x="2773679" y="5079"/>
                </a:lnTo>
                <a:close/>
              </a:path>
              <a:path w="2895600" h="697229">
                <a:moveTo>
                  <a:pt x="2811779" y="11429"/>
                </a:moveTo>
                <a:lnTo>
                  <a:pt x="2785109" y="11429"/>
                </a:lnTo>
                <a:lnTo>
                  <a:pt x="2806827" y="16509"/>
                </a:lnTo>
                <a:lnTo>
                  <a:pt x="2816859" y="20319"/>
                </a:lnTo>
                <a:lnTo>
                  <a:pt x="2852038" y="43179"/>
                </a:lnTo>
                <a:lnTo>
                  <a:pt x="2859278" y="52069"/>
                </a:lnTo>
                <a:lnTo>
                  <a:pt x="2865628" y="59689"/>
                </a:lnTo>
                <a:lnTo>
                  <a:pt x="2882264" y="99059"/>
                </a:lnTo>
                <a:lnTo>
                  <a:pt x="2884424" y="121919"/>
                </a:lnTo>
                <a:lnTo>
                  <a:pt x="2884424" y="576579"/>
                </a:lnTo>
                <a:lnTo>
                  <a:pt x="2875660" y="618489"/>
                </a:lnTo>
                <a:lnTo>
                  <a:pt x="2851911" y="654049"/>
                </a:lnTo>
                <a:lnTo>
                  <a:pt x="2816605" y="678179"/>
                </a:lnTo>
                <a:lnTo>
                  <a:pt x="2773553" y="687069"/>
                </a:lnTo>
                <a:lnTo>
                  <a:pt x="2808478" y="687069"/>
                </a:lnTo>
                <a:lnTo>
                  <a:pt x="2847848" y="665479"/>
                </a:lnTo>
                <a:lnTo>
                  <a:pt x="2876041" y="631189"/>
                </a:lnTo>
                <a:lnTo>
                  <a:pt x="2889377" y="588009"/>
                </a:lnTo>
                <a:lnTo>
                  <a:pt x="2890011" y="576579"/>
                </a:lnTo>
                <a:lnTo>
                  <a:pt x="2890011" y="121919"/>
                </a:lnTo>
                <a:lnTo>
                  <a:pt x="2880740" y="76200"/>
                </a:lnTo>
                <a:lnTo>
                  <a:pt x="2855849" y="39369"/>
                </a:lnTo>
                <a:lnTo>
                  <a:pt x="2818891" y="13969"/>
                </a:lnTo>
                <a:lnTo>
                  <a:pt x="2811779" y="11429"/>
                </a:lnTo>
                <a:close/>
              </a:path>
              <a:path w="2895600" h="697229">
                <a:moveTo>
                  <a:pt x="2784982" y="13969"/>
                </a:moveTo>
                <a:lnTo>
                  <a:pt x="111125" y="13969"/>
                </a:lnTo>
                <a:lnTo>
                  <a:pt x="90169" y="19050"/>
                </a:lnTo>
                <a:lnTo>
                  <a:pt x="53466" y="38100"/>
                </a:lnTo>
                <a:lnTo>
                  <a:pt x="27177" y="69850"/>
                </a:lnTo>
                <a:lnTo>
                  <a:pt x="14477" y="110489"/>
                </a:lnTo>
                <a:lnTo>
                  <a:pt x="13969" y="121919"/>
                </a:lnTo>
                <a:lnTo>
                  <a:pt x="14026" y="576579"/>
                </a:lnTo>
                <a:lnTo>
                  <a:pt x="22351" y="617219"/>
                </a:lnTo>
                <a:lnTo>
                  <a:pt x="38353" y="643889"/>
                </a:lnTo>
                <a:lnTo>
                  <a:pt x="45338" y="652779"/>
                </a:lnTo>
                <a:lnTo>
                  <a:pt x="79628" y="675639"/>
                </a:lnTo>
                <a:lnTo>
                  <a:pt x="121919" y="684529"/>
                </a:lnTo>
                <a:lnTo>
                  <a:pt x="2773426" y="684529"/>
                </a:lnTo>
                <a:lnTo>
                  <a:pt x="2795142" y="681989"/>
                </a:lnTo>
                <a:lnTo>
                  <a:pt x="2800350" y="680719"/>
                </a:lnTo>
                <a:lnTo>
                  <a:pt x="110743" y="680719"/>
                </a:lnTo>
                <a:lnTo>
                  <a:pt x="100329" y="679449"/>
                </a:lnTo>
                <a:lnTo>
                  <a:pt x="90296" y="675639"/>
                </a:lnTo>
                <a:lnTo>
                  <a:pt x="80644" y="673099"/>
                </a:lnTo>
                <a:lnTo>
                  <a:pt x="71500" y="668019"/>
                </a:lnTo>
                <a:lnTo>
                  <a:pt x="40512" y="642619"/>
                </a:lnTo>
                <a:lnTo>
                  <a:pt x="21335" y="607059"/>
                </a:lnTo>
                <a:lnTo>
                  <a:pt x="16763" y="121919"/>
                </a:lnTo>
                <a:lnTo>
                  <a:pt x="17271" y="110489"/>
                </a:lnTo>
                <a:lnTo>
                  <a:pt x="29717" y="71119"/>
                </a:lnTo>
                <a:lnTo>
                  <a:pt x="55371" y="40639"/>
                </a:lnTo>
                <a:lnTo>
                  <a:pt x="91058" y="21589"/>
                </a:lnTo>
                <a:lnTo>
                  <a:pt x="111505" y="16509"/>
                </a:lnTo>
                <a:lnTo>
                  <a:pt x="2795651" y="16509"/>
                </a:lnTo>
                <a:lnTo>
                  <a:pt x="2784982" y="13969"/>
                </a:lnTo>
                <a:close/>
              </a:path>
              <a:path w="2895600" h="697229">
                <a:moveTo>
                  <a:pt x="2795651" y="16509"/>
                </a:moveTo>
                <a:lnTo>
                  <a:pt x="2784855" y="16509"/>
                </a:lnTo>
                <a:lnTo>
                  <a:pt x="2805429" y="21589"/>
                </a:lnTo>
                <a:lnTo>
                  <a:pt x="2814954" y="25400"/>
                </a:lnTo>
                <a:lnTo>
                  <a:pt x="2824099" y="29209"/>
                </a:lnTo>
                <a:lnTo>
                  <a:pt x="2832861" y="34289"/>
                </a:lnTo>
                <a:lnTo>
                  <a:pt x="2840989" y="40639"/>
                </a:lnTo>
                <a:lnTo>
                  <a:pt x="2848355" y="48259"/>
                </a:lnTo>
                <a:lnTo>
                  <a:pt x="2855086" y="54609"/>
                </a:lnTo>
                <a:lnTo>
                  <a:pt x="2874136" y="91439"/>
                </a:lnTo>
                <a:lnTo>
                  <a:pt x="2878835" y="121919"/>
                </a:lnTo>
                <a:lnTo>
                  <a:pt x="2878835" y="576579"/>
                </a:lnTo>
                <a:lnTo>
                  <a:pt x="2870454" y="617219"/>
                </a:lnTo>
                <a:lnTo>
                  <a:pt x="2847848" y="650239"/>
                </a:lnTo>
                <a:lnTo>
                  <a:pt x="2814192" y="673099"/>
                </a:lnTo>
                <a:lnTo>
                  <a:pt x="2784093" y="680719"/>
                </a:lnTo>
                <a:lnTo>
                  <a:pt x="2800350" y="680719"/>
                </a:lnTo>
                <a:lnTo>
                  <a:pt x="2842259" y="659129"/>
                </a:lnTo>
                <a:lnTo>
                  <a:pt x="2868421" y="627379"/>
                </a:lnTo>
                <a:lnTo>
                  <a:pt x="2881121" y="586739"/>
                </a:lnTo>
                <a:lnTo>
                  <a:pt x="2881629" y="576579"/>
                </a:lnTo>
                <a:lnTo>
                  <a:pt x="2881629" y="121919"/>
                </a:lnTo>
                <a:lnTo>
                  <a:pt x="2873248" y="80009"/>
                </a:lnTo>
                <a:lnTo>
                  <a:pt x="2850260" y="45719"/>
                </a:lnTo>
                <a:lnTo>
                  <a:pt x="2834258" y="33019"/>
                </a:lnTo>
                <a:lnTo>
                  <a:pt x="2825368" y="26669"/>
                </a:lnTo>
                <a:lnTo>
                  <a:pt x="2815970" y="22859"/>
                </a:lnTo>
                <a:lnTo>
                  <a:pt x="2806064" y="19050"/>
                </a:lnTo>
                <a:lnTo>
                  <a:pt x="2795651" y="16509"/>
                </a:lnTo>
                <a:close/>
              </a:path>
            </a:pathLst>
          </a:custGeom>
          <a:solidFill>
            <a:srgbClr val="FF0000"/>
          </a:solidFill>
        </p:spPr>
        <p:txBody>
          <a:bodyPr wrap="square" lIns="0" tIns="0" rIns="0" bIns="0" rtlCol="0"/>
          <a:lstStyle/>
          <a:p/>
        </p:txBody>
      </p:sp>
      <p:sp>
        <p:nvSpPr>
          <p:cNvPr id="17" name="object 17"/>
          <p:cNvSpPr txBox="1"/>
          <p:nvPr/>
        </p:nvSpPr>
        <p:spPr>
          <a:xfrm>
            <a:off x="8116569" y="3358718"/>
            <a:ext cx="1096010"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微软雅黑" panose="020B0503020204020204" charset="-122"/>
                <a:cs typeface="微软雅黑" panose="020B0503020204020204" charset="-122"/>
              </a:rPr>
              <a:t>旧</a:t>
            </a:r>
            <a:r>
              <a:rPr sz="2800" b="1" spc="5" dirty="0">
                <a:latin typeface="微软雅黑" panose="020B0503020204020204" charset="-122"/>
                <a:cs typeface="微软雅黑" panose="020B0503020204020204" charset="-122"/>
              </a:rPr>
              <a:t>价值</a:t>
            </a:r>
            <a:endParaRPr sz="2800">
              <a:latin typeface="微软雅黑" panose="020B0503020204020204" charset="-122"/>
              <a:cs typeface="微软雅黑" panose="020B0503020204020204" charset="-122"/>
            </a:endParaRPr>
          </a:p>
        </p:txBody>
      </p:sp>
      <p:sp>
        <p:nvSpPr>
          <p:cNvPr id="18" name="object 18"/>
          <p:cNvSpPr/>
          <p:nvPr/>
        </p:nvSpPr>
        <p:spPr>
          <a:xfrm>
            <a:off x="7216140" y="4491990"/>
            <a:ext cx="2865120" cy="697230"/>
          </a:xfrm>
          <a:custGeom>
            <a:avLst/>
            <a:gdLst/>
            <a:ahLst/>
            <a:cxnLst/>
            <a:rect l="l" t="t" r="r" b="b"/>
            <a:pathLst>
              <a:path w="2865120" h="697229">
                <a:moveTo>
                  <a:pt x="2755264" y="0"/>
                </a:moveTo>
                <a:lnTo>
                  <a:pt x="109092" y="0"/>
                </a:lnTo>
                <a:lnTo>
                  <a:pt x="96900" y="2539"/>
                </a:lnTo>
                <a:lnTo>
                  <a:pt x="53466" y="21589"/>
                </a:lnTo>
                <a:lnTo>
                  <a:pt x="20700" y="54610"/>
                </a:lnTo>
                <a:lnTo>
                  <a:pt x="14604" y="63500"/>
                </a:lnTo>
                <a:lnTo>
                  <a:pt x="634" y="109220"/>
                </a:lnTo>
                <a:lnTo>
                  <a:pt x="0" y="121920"/>
                </a:lnTo>
                <a:lnTo>
                  <a:pt x="0" y="576580"/>
                </a:lnTo>
                <a:lnTo>
                  <a:pt x="9778" y="623569"/>
                </a:lnTo>
                <a:lnTo>
                  <a:pt x="35940" y="662940"/>
                </a:lnTo>
                <a:lnTo>
                  <a:pt x="74802" y="688340"/>
                </a:lnTo>
                <a:lnTo>
                  <a:pt x="109854" y="697230"/>
                </a:lnTo>
                <a:lnTo>
                  <a:pt x="2756027" y="697230"/>
                </a:lnTo>
                <a:lnTo>
                  <a:pt x="2768218" y="695960"/>
                </a:lnTo>
                <a:lnTo>
                  <a:pt x="2772113" y="694690"/>
                </a:lnTo>
                <a:lnTo>
                  <a:pt x="109981" y="694690"/>
                </a:lnTo>
                <a:lnTo>
                  <a:pt x="86740" y="689610"/>
                </a:lnTo>
                <a:lnTo>
                  <a:pt x="46354" y="668019"/>
                </a:lnTo>
                <a:lnTo>
                  <a:pt x="17271" y="632460"/>
                </a:lnTo>
                <a:lnTo>
                  <a:pt x="3428" y="588010"/>
                </a:lnTo>
                <a:lnTo>
                  <a:pt x="2793" y="576580"/>
                </a:lnTo>
                <a:lnTo>
                  <a:pt x="2793" y="121920"/>
                </a:lnTo>
                <a:lnTo>
                  <a:pt x="12064" y="76200"/>
                </a:lnTo>
                <a:lnTo>
                  <a:pt x="37464" y="38100"/>
                </a:lnTo>
                <a:lnTo>
                  <a:pt x="75310" y="12700"/>
                </a:lnTo>
                <a:lnTo>
                  <a:pt x="86232" y="7620"/>
                </a:lnTo>
                <a:lnTo>
                  <a:pt x="97662" y="5080"/>
                </a:lnTo>
                <a:lnTo>
                  <a:pt x="121665" y="2539"/>
                </a:lnTo>
                <a:lnTo>
                  <a:pt x="2767329" y="2539"/>
                </a:lnTo>
                <a:lnTo>
                  <a:pt x="2755264" y="0"/>
                </a:lnTo>
                <a:close/>
              </a:path>
              <a:path w="2865120" h="697229">
                <a:moveTo>
                  <a:pt x="2767329" y="2539"/>
                </a:moveTo>
                <a:lnTo>
                  <a:pt x="2743200" y="2539"/>
                </a:lnTo>
                <a:lnTo>
                  <a:pt x="2766949" y="5080"/>
                </a:lnTo>
                <a:lnTo>
                  <a:pt x="2778379" y="7620"/>
                </a:lnTo>
                <a:lnTo>
                  <a:pt x="2818764" y="29210"/>
                </a:lnTo>
                <a:lnTo>
                  <a:pt x="2847848" y="64770"/>
                </a:lnTo>
                <a:lnTo>
                  <a:pt x="2861690" y="109220"/>
                </a:lnTo>
                <a:lnTo>
                  <a:pt x="2862326" y="121920"/>
                </a:lnTo>
                <a:lnTo>
                  <a:pt x="2862326" y="576580"/>
                </a:lnTo>
                <a:lnTo>
                  <a:pt x="2853054" y="622300"/>
                </a:lnTo>
                <a:lnTo>
                  <a:pt x="2827654" y="660400"/>
                </a:lnTo>
                <a:lnTo>
                  <a:pt x="2789808" y="685800"/>
                </a:lnTo>
                <a:lnTo>
                  <a:pt x="2755645" y="694690"/>
                </a:lnTo>
                <a:lnTo>
                  <a:pt x="2772113" y="694690"/>
                </a:lnTo>
                <a:lnTo>
                  <a:pt x="2811779" y="676910"/>
                </a:lnTo>
                <a:lnTo>
                  <a:pt x="2844545" y="643890"/>
                </a:lnTo>
                <a:lnTo>
                  <a:pt x="2862706" y="600710"/>
                </a:lnTo>
                <a:lnTo>
                  <a:pt x="2865119" y="576580"/>
                </a:lnTo>
                <a:lnTo>
                  <a:pt x="2865119" y="121920"/>
                </a:lnTo>
                <a:lnTo>
                  <a:pt x="2855340" y="73660"/>
                </a:lnTo>
                <a:lnTo>
                  <a:pt x="2829179" y="35560"/>
                </a:lnTo>
                <a:lnTo>
                  <a:pt x="2790316" y="8889"/>
                </a:lnTo>
                <a:lnTo>
                  <a:pt x="2779140" y="5080"/>
                </a:lnTo>
                <a:lnTo>
                  <a:pt x="2767329" y="2539"/>
                </a:lnTo>
                <a:close/>
              </a:path>
              <a:path w="2865120" h="697229">
                <a:moveTo>
                  <a:pt x="2743200" y="5080"/>
                </a:moveTo>
                <a:lnTo>
                  <a:pt x="121792" y="5080"/>
                </a:lnTo>
                <a:lnTo>
                  <a:pt x="98298" y="7620"/>
                </a:lnTo>
                <a:lnTo>
                  <a:pt x="87249" y="10160"/>
                </a:lnTo>
                <a:lnTo>
                  <a:pt x="76453" y="15239"/>
                </a:lnTo>
                <a:lnTo>
                  <a:pt x="66420" y="19050"/>
                </a:lnTo>
                <a:lnTo>
                  <a:pt x="32003" y="48260"/>
                </a:lnTo>
                <a:lnTo>
                  <a:pt x="10794" y="87630"/>
                </a:lnTo>
                <a:lnTo>
                  <a:pt x="5587" y="121920"/>
                </a:lnTo>
                <a:lnTo>
                  <a:pt x="5587" y="576580"/>
                </a:lnTo>
                <a:lnTo>
                  <a:pt x="14858" y="621030"/>
                </a:lnTo>
                <a:lnTo>
                  <a:pt x="39750" y="657860"/>
                </a:lnTo>
                <a:lnTo>
                  <a:pt x="76707" y="683260"/>
                </a:lnTo>
                <a:lnTo>
                  <a:pt x="110108" y="692150"/>
                </a:lnTo>
                <a:lnTo>
                  <a:pt x="2755264" y="692150"/>
                </a:lnTo>
                <a:lnTo>
                  <a:pt x="2777998" y="687069"/>
                </a:lnTo>
                <a:lnTo>
                  <a:pt x="121919" y="687069"/>
                </a:lnTo>
                <a:lnTo>
                  <a:pt x="99440" y="684530"/>
                </a:lnTo>
                <a:lnTo>
                  <a:pt x="59943" y="668019"/>
                </a:lnTo>
                <a:lnTo>
                  <a:pt x="30099" y="637540"/>
                </a:lnTo>
                <a:lnTo>
                  <a:pt x="13334" y="598169"/>
                </a:lnTo>
                <a:lnTo>
                  <a:pt x="11175" y="121920"/>
                </a:lnTo>
                <a:lnTo>
                  <a:pt x="11683" y="110489"/>
                </a:lnTo>
                <a:lnTo>
                  <a:pt x="24637" y="68580"/>
                </a:lnTo>
                <a:lnTo>
                  <a:pt x="51561" y="35560"/>
                </a:lnTo>
                <a:lnTo>
                  <a:pt x="60198" y="30480"/>
                </a:lnTo>
                <a:lnTo>
                  <a:pt x="69341" y="24130"/>
                </a:lnTo>
                <a:lnTo>
                  <a:pt x="78993" y="19050"/>
                </a:lnTo>
                <a:lnTo>
                  <a:pt x="89153" y="16510"/>
                </a:lnTo>
                <a:lnTo>
                  <a:pt x="99821" y="12700"/>
                </a:lnTo>
                <a:lnTo>
                  <a:pt x="110743" y="11430"/>
                </a:lnTo>
                <a:lnTo>
                  <a:pt x="2780410" y="11430"/>
                </a:lnTo>
                <a:lnTo>
                  <a:pt x="2777743" y="10160"/>
                </a:lnTo>
                <a:lnTo>
                  <a:pt x="2766440" y="7620"/>
                </a:lnTo>
                <a:lnTo>
                  <a:pt x="2743200" y="5080"/>
                </a:lnTo>
                <a:close/>
              </a:path>
              <a:path w="2865120" h="697229">
                <a:moveTo>
                  <a:pt x="2780410" y="11430"/>
                </a:moveTo>
                <a:lnTo>
                  <a:pt x="2754629" y="11430"/>
                </a:lnTo>
                <a:lnTo>
                  <a:pt x="2765679" y="12700"/>
                </a:lnTo>
                <a:lnTo>
                  <a:pt x="2776346" y="16510"/>
                </a:lnTo>
                <a:lnTo>
                  <a:pt x="2813811" y="36830"/>
                </a:lnTo>
                <a:lnTo>
                  <a:pt x="2840608" y="68580"/>
                </a:lnTo>
                <a:lnTo>
                  <a:pt x="2853435" y="110489"/>
                </a:lnTo>
                <a:lnTo>
                  <a:pt x="2853943" y="121920"/>
                </a:lnTo>
                <a:lnTo>
                  <a:pt x="2853943" y="576580"/>
                </a:lnTo>
                <a:lnTo>
                  <a:pt x="2845180" y="619760"/>
                </a:lnTo>
                <a:lnTo>
                  <a:pt x="2821431" y="654050"/>
                </a:lnTo>
                <a:lnTo>
                  <a:pt x="2786126" y="678180"/>
                </a:lnTo>
                <a:lnTo>
                  <a:pt x="2743073" y="687069"/>
                </a:lnTo>
                <a:lnTo>
                  <a:pt x="2777998" y="687069"/>
                </a:lnTo>
                <a:lnTo>
                  <a:pt x="2817367" y="665480"/>
                </a:lnTo>
                <a:lnTo>
                  <a:pt x="2845561" y="631190"/>
                </a:lnTo>
                <a:lnTo>
                  <a:pt x="2858896" y="588010"/>
                </a:lnTo>
                <a:lnTo>
                  <a:pt x="2859531" y="576580"/>
                </a:lnTo>
                <a:lnTo>
                  <a:pt x="2859531" y="121920"/>
                </a:lnTo>
                <a:lnTo>
                  <a:pt x="2850260" y="76200"/>
                </a:lnTo>
                <a:lnTo>
                  <a:pt x="2825368" y="39370"/>
                </a:lnTo>
                <a:lnTo>
                  <a:pt x="2788411" y="15239"/>
                </a:lnTo>
                <a:lnTo>
                  <a:pt x="2780410" y="11430"/>
                </a:lnTo>
                <a:close/>
              </a:path>
              <a:path w="2865120" h="697229">
                <a:moveTo>
                  <a:pt x="2754503" y="13970"/>
                </a:moveTo>
                <a:lnTo>
                  <a:pt x="111125" y="13970"/>
                </a:lnTo>
                <a:lnTo>
                  <a:pt x="90169" y="19050"/>
                </a:lnTo>
                <a:lnTo>
                  <a:pt x="53466" y="38100"/>
                </a:lnTo>
                <a:lnTo>
                  <a:pt x="27177" y="69850"/>
                </a:lnTo>
                <a:lnTo>
                  <a:pt x="14477" y="110489"/>
                </a:lnTo>
                <a:lnTo>
                  <a:pt x="13969" y="121920"/>
                </a:lnTo>
                <a:lnTo>
                  <a:pt x="14026" y="576580"/>
                </a:lnTo>
                <a:lnTo>
                  <a:pt x="22351" y="617219"/>
                </a:lnTo>
                <a:lnTo>
                  <a:pt x="45338" y="652780"/>
                </a:lnTo>
                <a:lnTo>
                  <a:pt x="79628" y="675640"/>
                </a:lnTo>
                <a:lnTo>
                  <a:pt x="121919" y="684530"/>
                </a:lnTo>
                <a:lnTo>
                  <a:pt x="2742945" y="684530"/>
                </a:lnTo>
                <a:lnTo>
                  <a:pt x="2764662" y="681990"/>
                </a:lnTo>
                <a:lnTo>
                  <a:pt x="2769870" y="680719"/>
                </a:lnTo>
                <a:lnTo>
                  <a:pt x="110743" y="680719"/>
                </a:lnTo>
                <a:lnTo>
                  <a:pt x="100329" y="679450"/>
                </a:lnTo>
                <a:lnTo>
                  <a:pt x="62864" y="662940"/>
                </a:lnTo>
                <a:lnTo>
                  <a:pt x="34543" y="635000"/>
                </a:lnTo>
                <a:lnTo>
                  <a:pt x="18795" y="596900"/>
                </a:lnTo>
                <a:lnTo>
                  <a:pt x="16763" y="121920"/>
                </a:lnTo>
                <a:lnTo>
                  <a:pt x="17271" y="110489"/>
                </a:lnTo>
                <a:lnTo>
                  <a:pt x="29590" y="71120"/>
                </a:lnTo>
                <a:lnTo>
                  <a:pt x="55371" y="40639"/>
                </a:lnTo>
                <a:lnTo>
                  <a:pt x="91058" y="21589"/>
                </a:lnTo>
                <a:lnTo>
                  <a:pt x="111505" y="16510"/>
                </a:lnTo>
                <a:lnTo>
                  <a:pt x="2765170" y="16510"/>
                </a:lnTo>
                <a:lnTo>
                  <a:pt x="2754503" y="13970"/>
                </a:lnTo>
                <a:close/>
              </a:path>
              <a:path w="2865120" h="697229">
                <a:moveTo>
                  <a:pt x="2765170" y="16510"/>
                </a:moveTo>
                <a:lnTo>
                  <a:pt x="2754376" y="16510"/>
                </a:lnTo>
                <a:lnTo>
                  <a:pt x="2774950" y="21589"/>
                </a:lnTo>
                <a:lnTo>
                  <a:pt x="2784475" y="25400"/>
                </a:lnTo>
                <a:lnTo>
                  <a:pt x="2817876" y="48260"/>
                </a:lnTo>
                <a:lnTo>
                  <a:pt x="2840228" y="81280"/>
                </a:lnTo>
                <a:lnTo>
                  <a:pt x="2848355" y="121920"/>
                </a:lnTo>
                <a:lnTo>
                  <a:pt x="2848355" y="576580"/>
                </a:lnTo>
                <a:lnTo>
                  <a:pt x="2839974" y="617219"/>
                </a:lnTo>
                <a:lnTo>
                  <a:pt x="2817367" y="650240"/>
                </a:lnTo>
                <a:lnTo>
                  <a:pt x="2809875" y="657860"/>
                </a:lnTo>
                <a:lnTo>
                  <a:pt x="2774187" y="676910"/>
                </a:lnTo>
                <a:lnTo>
                  <a:pt x="2753613" y="680719"/>
                </a:lnTo>
                <a:lnTo>
                  <a:pt x="2769870" y="680719"/>
                </a:lnTo>
                <a:lnTo>
                  <a:pt x="2811779" y="659130"/>
                </a:lnTo>
                <a:lnTo>
                  <a:pt x="2837941" y="627380"/>
                </a:lnTo>
                <a:lnTo>
                  <a:pt x="2850641" y="586740"/>
                </a:lnTo>
                <a:lnTo>
                  <a:pt x="2851150" y="576580"/>
                </a:lnTo>
                <a:lnTo>
                  <a:pt x="2851150" y="121920"/>
                </a:lnTo>
                <a:lnTo>
                  <a:pt x="2842767" y="80010"/>
                </a:lnTo>
                <a:lnTo>
                  <a:pt x="2819780" y="45720"/>
                </a:lnTo>
                <a:lnTo>
                  <a:pt x="2803779" y="33020"/>
                </a:lnTo>
                <a:lnTo>
                  <a:pt x="2794888" y="26670"/>
                </a:lnTo>
                <a:lnTo>
                  <a:pt x="2785490" y="22860"/>
                </a:lnTo>
                <a:lnTo>
                  <a:pt x="2775584" y="19050"/>
                </a:lnTo>
                <a:lnTo>
                  <a:pt x="2765170" y="16510"/>
                </a:lnTo>
                <a:close/>
              </a:path>
            </a:pathLst>
          </a:custGeom>
          <a:solidFill>
            <a:srgbClr val="FF0000"/>
          </a:solidFill>
        </p:spPr>
        <p:txBody>
          <a:bodyPr wrap="square" lIns="0" tIns="0" rIns="0" bIns="0" rtlCol="0"/>
          <a:lstStyle/>
          <a:p/>
        </p:txBody>
      </p:sp>
      <p:sp>
        <p:nvSpPr>
          <p:cNvPr id="19" name="object 19"/>
          <p:cNvSpPr txBox="1"/>
          <p:nvPr/>
        </p:nvSpPr>
        <p:spPr>
          <a:xfrm>
            <a:off x="8101330" y="4584953"/>
            <a:ext cx="109537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新价值</a:t>
            </a:r>
            <a:endParaRPr sz="2800">
              <a:latin typeface="微软雅黑" panose="020B0503020204020204" charset="-122"/>
              <a:cs typeface="微软雅黑" panose="020B0503020204020204" charset="-122"/>
            </a:endParaRPr>
          </a:p>
        </p:txBody>
      </p:sp>
      <p:sp>
        <p:nvSpPr>
          <p:cNvPr id="20" name="object 20"/>
          <p:cNvSpPr/>
          <p:nvPr/>
        </p:nvSpPr>
        <p:spPr>
          <a:xfrm>
            <a:off x="3744467" y="4367733"/>
            <a:ext cx="1440052" cy="912672"/>
          </a:xfrm>
          <a:prstGeom prst="rect">
            <a:avLst/>
          </a:prstGeom>
          <a:blipFill>
            <a:blip r:embed="rId4" cstate="print"/>
            <a:stretch>
              <a:fillRect/>
            </a:stretch>
          </a:blipFill>
        </p:spPr>
        <p:txBody>
          <a:bodyPr wrap="square" lIns="0" tIns="0" rIns="0" bIns="0" rtlCol="0"/>
          <a:lstStyle/>
          <a:p/>
        </p:txBody>
      </p:sp>
      <p:sp>
        <p:nvSpPr>
          <p:cNvPr id="21" name="object 21"/>
          <p:cNvSpPr/>
          <p:nvPr/>
        </p:nvSpPr>
        <p:spPr>
          <a:xfrm>
            <a:off x="3895344" y="4274870"/>
            <a:ext cx="1138237" cy="1171778"/>
          </a:xfrm>
          <a:prstGeom prst="rect">
            <a:avLst/>
          </a:prstGeom>
          <a:blipFill>
            <a:blip r:embed="rId5" cstate="print"/>
            <a:stretch>
              <a:fillRect/>
            </a:stretch>
          </a:blipFill>
        </p:spPr>
        <p:txBody>
          <a:bodyPr wrap="square" lIns="0" tIns="0" rIns="0" bIns="0" rtlCol="0"/>
          <a:lstStyle/>
          <a:p/>
        </p:txBody>
      </p:sp>
      <p:sp>
        <p:nvSpPr>
          <p:cNvPr id="22" name="object 22"/>
          <p:cNvSpPr/>
          <p:nvPr/>
        </p:nvSpPr>
        <p:spPr>
          <a:xfrm>
            <a:off x="3669791" y="4293108"/>
            <a:ext cx="1442085" cy="914400"/>
          </a:xfrm>
          <a:custGeom>
            <a:avLst/>
            <a:gdLst/>
            <a:ahLst/>
            <a:cxnLst/>
            <a:rect l="l" t="t" r="r" b="b"/>
            <a:pathLst>
              <a:path w="1442085" h="914400">
                <a:moveTo>
                  <a:pt x="0" y="914400"/>
                </a:moveTo>
                <a:lnTo>
                  <a:pt x="1441703" y="914400"/>
                </a:lnTo>
                <a:lnTo>
                  <a:pt x="1441703" y="0"/>
                </a:lnTo>
                <a:lnTo>
                  <a:pt x="0" y="0"/>
                </a:lnTo>
                <a:lnTo>
                  <a:pt x="0" y="914400"/>
                </a:lnTo>
                <a:close/>
              </a:path>
            </a:pathLst>
          </a:custGeom>
          <a:solidFill>
            <a:srgbClr val="FFFF00"/>
          </a:solidFill>
        </p:spPr>
        <p:txBody>
          <a:bodyPr wrap="square" lIns="0" tIns="0" rIns="0" bIns="0" rtlCol="0"/>
          <a:lstStyle/>
          <a:p/>
        </p:txBody>
      </p:sp>
      <p:sp>
        <p:nvSpPr>
          <p:cNvPr id="23" name="object 23"/>
          <p:cNvSpPr txBox="1"/>
          <p:nvPr/>
        </p:nvSpPr>
        <p:spPr>
          <a:xfrm>
            <a:off x="3669791" y="4305680"/>
            <a:ext cx="1442085" cy="878840"/>
          </a:xfrm>
          <a:prstGeom prst="rect">
            <a:avLst/>
          </a:prstGeom>
        </p:spPr>
        <p:txBody>
          <a:bodyPr vert="horz" wrap="square" lIns="0" tIns="12065" rIns="0" bIns="0" rtlCol="0">
            <a:spAutoFit/>
          </a:bodyPr>
          <a:lstStyle/>
          <a:p>
            <a:pPr marL="363855" marR="356235">
              <a:lnSpc>
                <a:spcPct val="100000"/>
              </a:lnSpc>
              <a:spcBef>
                <a:spcPts val="95"/>
              </a:spcBef>
            </a:pPr>
            <a:r>
              <a:rPr sz="2800" b="1" spc="5" dirty="0">
                <a:latin typeface="Microsoft JhengHei" panose="020B0604030504040204" charset="-120"/>
                <a:cs typeface="Microsoft JhengHei" panose="020B0604030504040204" charset="-120"/>
              </a:rPr>
              <a:t>抽象 劳动</a:t>
            </a:r>
            <a:endParaRPr sz="2800">
              <a:latin typeface="Microsoft JhengHei" panose="020B0604030504040204" charset="-120"/>
              <a:cs typeface="Microsoft JhengHei" panose="020B0604030504040204" charset="-120"/>
            </a:endParaRPr>
          </a:p>
        </p:txBody>
      </p:sp>
      <p:sp>
        <p:nvSpPr>
          <p:cNvPr id="24" name="object 24"/>
          <p:cNvSpPr/>
          <p:nvPr/>
        </p:nvSpPr>
        <p:spPr>
          <a:xfrm>
            <a:off x="3744467" y="2567889"/>
            <a:ext cx="1438528" cy="912672"/>
          </a:xfrm>
          <a:prstGeom prst="rect">
            <a:avLst/>
          </a:prstGeom>
          <a:blipFill>
            <a:blip r:embed="rId4" cstate="print"/>
            <a:stretch>
              <a:fillRect/>
            </a:stretch>
          </a:blipFill>
        </p:spPr>
        <p:txBody>
          <a:bodyPr wrap="square" lIns="0" tIns="0" rIns="0" bIns="0" rtlCol="0"/>
          <a:lstStyle/>
          <a:p/>
        </p:txBody>
      </p:sp>
      <p:sp>
        <p:nvSpPr>
          <p:cNvPr id="25" name="object 25"/>
          <p:cNvSpPr/>
          <p:nvPr/>
        </p:nvSpPr>
        <p:spPr>
          <a:xfrm>
            <a:off x="3895344" y="2475026"/>
            <a:ext cx="1138237" cy="1171778"/>
          </a:xfrm>
          <a:prstGeom prst="rect">
            <a:avLst/>
          </a:prstGeom>
          <a:blipFill>
            <a:blip r:embed="rId6" cstate="print"/>
            <a:stretch>
              <a:fillRect/>
            </a:stretch>
          </a:blipFill>
        </p:spPr>
        <p:txBody>
          <a:bodyPr wrap="square" lIns="0" tIns="0" rIns="0" bIns="0" rtlCol="0"/>
          <a:lstStyle/>
          <a:p/>
        </p:txBody>
      </p:sp>
      <p:sp>
        <p:nvSpPr>
          <p:cNvPr id="26" name="object 26"/>
          <p:cNvSpPr txBox="1"/>
          <p:nvPr/>
        </p:nvSpPr>
        <p:spPr>
          <a:xfrm>
            <a:off x="3669791" y="2493264"/>
            <a:ext cx="1440180" cy="914400"/>
          </a:xfrm>
          <a:prstGeom prst="rect">
            <a:avLst/>
          </a:prstGeom>
          <a:solidFill>
            <a:srgbClr val="FFFF00"/>
          </a:solidFill>
        </p:spPr>
        <p:txBody>
          <a:bodyPr vert="horz" wrap="square" lIns="0" tIns="23495" rIns="0" bIns="0" rtlCol="0">
            <a:spAutoFit/>
          </a:bodyPr>
          <a:lstStyle/>
          <a:p>
            <a:pPr marL="363855" marR="354965">
              <a:lnSpc>
                <a:spcPct val="100000"/>
              </a:lnSpc>
              <a:spcBef>
                <a:spcPts val="185"/>
              </a:spcBef>
            </a:pPr>
            <a:r>
              <a:rPr sz="2800" b="1" spc="5" dirty="0">
                <a:latin typeface="Microsoft JhengHei" panose="020B0604030504040204" charset="-120"/>
                <a:cs typeface="Microsoft JhengHei" panose="020B0604030504040204" charset="-120"/>
              </a:rPr>
              <a:t>具体 </a:t>
            </a:r>
            <a:r>
              <a:rPr sz="2800" b="1" dirty="0">
                <a:latin typeface="Microsoft JhengHei" panose="020B0604030504040204" charset="-120"/>
                <a:cs typeface="Microsoft JhengHei" panose="020B0604030504040204" charset="-120"/>
              </a:rPr>
              <a:t>劳动</a:t>
            </a:r>
            <a:endParaRPr sz="2800">
              <a:latin typeface="Microsoft JhengHei" panose="020B0604030504040204" charset="-120"/>
              <a:cs typeface="Microsoft JhengHei" panose="020B0604030504040204" charset="-120"/>
            </a:endParaRPr>
          </a:p>
        </p:txBody>
      </p:sp>
      <p:sp>
        <p:nvSpPr>
          <p:cNvPr id="27" name="object 27"/>
          <p:cNvSpPr/>
          <p:nvPr/>
        </p:nvSpPr>
        <p:spPr>
          <a:xfrm>
            <a:off x="2719577" y="3745229"/>
            <a:ext cx="975360" cy="902335"/>
          </a:xfrm>
          <a:custGeom>
            <a:avLst/>
            <a:gdLst/>
            <a:ahLst/>
            <a:cxnLst/>
            <a:rect l="l" t="t" r="r" b="b"/>
            <a:pathLst>
              <a:path w="975360" h="902335">
                <a:moveTo>
                  <a:pt x="0" y="0"/>
                </a:moveTo>
                <a:lnTo>
                  <a:pt x="975360" y="902208"/>
                </a:lnTo>
              </a:path>
            </a:pathLst>
          </a:custGeom>
          <a:ln w="16763">
            <a:solidFill>
              <a:srgbClr val="FF0000"/>
            </a:solidFill>
          </a:ln>
        </p:spPr>
        <p:txBody>
          <a:bodyPr wrap="square" lIns="0" tIns="0" rIns="0" bIns="0" rtlCol="0"/>
          <a:lstStyle/>
          <a:p/>
        </p:txBody>
      </p:sp>
      <p:sp>
        <p:nvSpPr>
          <p:cNvPr id="28" name="object 28"/>
          <p:cNvSpPr/>
          <p:nvPr/>
        </p:nvSpPr>
        <p:spPr>
          <a:xfrm>
            <a:off x="2695194" y="3070098"/>
            <a:ext cx="975360" cy="489584"/>
          </a:xfrm>
          <a:custGeom>
            <a:avLst/>
            <a:gdLst/>
            <a:ahLst/>
            <a:cxnLst/>
            <a:rect l="l" t="t" r="r" b="b"/>
            <a:pathLst>
              <a:path w="975360" h="489585">
                <a:moveTo>
                  <a:pt x="0" y="489203"/>
                </a:moveTo>
                <a:lnTo>
                  <a:pt x="975359" y="0"/>
                </a:lnTo>
              </a:path>
            </a:pathLst>
          </a:custGeom>
          <a:ln w="16763">
            <a:solidFill>
              <a:srgbClr val="FF0000"/>
            </a:solidFill>
          </a:ln>
        </p:spPr>
        <p:txBody>
          <a:bodyPr wrap="square" lIns="0" tIns="0" rIns="0" bIns="0" rtlCol="0"/>
          <a:lstStyle/>
          <a:p/>
        </p:txBody>
      </p:sp>
      <p:sp>
        <p:nvSpPr>
          <p:cNvPr id="29" name="object 29"/>
          <p:cNvSpPr txBox="1">
            <a:spLocks noGrp="1"/>
          </p:cNvSpPr>
          <p:nvPr>
            <p:ph type="title"/>
          </p:nvPr>
        </p:nvSpPr>
        <p:spPr>
          <a:xfrm>
            <a:off x="614680" y="62865"/>
            <a:ext cx="932180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31" name="object 31"/>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32" name="object 32"/>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30" name="object 30"/>
          <p:cNvSpPr txBox="1"/>
          <p:nvPr/>
        </p:nvSpPr>
        <p:spPr>
          <a:xfrm>
            <a:off x="1926463" y="905078"/>
            <a:ext cx="1861820" cy="574675"/>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Microsoft JhengHei" panose="020B0604030504040204" charset="-120"/>
                <a:cs typeface="Microsoft JhengHei" panose="020B0604030504040204" charset="-120"/>
              </a:rPr>
              <a:t>劳动过程</a:t>
            </a:r>
            <a:endParaRPr sz="3600">
              <a:latin typeface="Microsoft JhengHei" panose="020B0604030504040204" charset="-120"/>
              <a:cs typeface="Microsoft JhengHei" panose="020B0604030504040204" charset="-12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22272" y="1060196"/>
            <a:ext cx="9270365" cy="566420"/>
          </a:xfrm>
          <a:prstGeom prst="rect">
            <a:avLst/>
          </a:prstGeom>
        </p:spPr>
        <p:txBody>
          <a:bodyPr vert="horz" wrap="square" lIns="0" tIns="12700" rIns="0" bIns="0" rtlCol="0">
            <a:spAutoFit/>
          </a:bodyPr>
          <a:lstStyle/>
          <a:p>
            <a:pPr marL="84455">
              <a:lnSpc>
                <a:spcPct val="100000"/>
              </a:lnSpc>
              <a:spcBef>
                <a:spcPts val="100"/>
              </a:spcBef>
            </a:pPr>
            <a:r>
              <a:rPr lang="en-US" sz="3600" b="1" spc="10" dirty="0">
                <a:latin typeface="Microsoft JhengHei" panose="020B0604030504040204" charset="-120"/>
                <a:cs typeface="Microsoft JhengHei" panose="020B0604030504040204" charset="-120"/>
              </a:rPr>
              <a:t>1</a:t>
            </a:r>
            <a:r>
              <a:rPr lang="zh-CN" altLang="en-US" sz="3600" b="1" spc="10" dirty="0">
                <a:latin typeface="Microsoft JhengHei" panose="020B0604030504040204" charset="-120"/>
                <a:cs typeface="Microsoft JhengHei" panose="020B0604030504040204" charset="-120"/>
              </a:rPr>
              <a:t>、</a:t>
            </a:r>
            <a:r>
              <a:rPr sz="3600" b="1" spc="10" dirty="0">
                <a:latin typeface="Microsoft JhengHei" panose="020B0604030504040204" charset="-120"/>
                <a:cs typeface="Microsoft JhengHei" panose="020B0604030504040204" charset="-120"/>
              </a:rPr>
              <a:t>价值増</a:t>
            </a:r>
            <a:r>
              <a:rPr sz="3600" b="1" spc="5" dirty="0">
                <a:latin typeface="Microsoft JhengHei" panose="020B0604030504040204" charset="-120"/>
                <a:cs typeface="Microsoft JhengHei" panose="020B0604030504040204" charset="-120"/>
              </a:rPr>
              <a:t>殖</a:t>
            </a:r>
            <a:r>
              <a:rPr sz="3600" b="1" dirty="0">
                <a:latin typeface="Microsoft JhengHei" panose="020B0604030504040204" charset="-120"/>
                <a:cs typeface="Microsoft JhengHei" panose="020B0604030504040204" charset="-120"/>
              </a:rPr>
              <a:t>过程</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2138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47107" name="Rectangle 3"/>
          <p:cNvSpPr>
            <a:spLocks noGrp="1"/>
          </p:cNvSpPr>
          <p:nvPr>
            <p:ph idx="1"/>
          </p:nvPr>
        </p:nvSpPr>
        <p:spPr>
          <a:xfrm>
            <a:off x="614680" y="2142490"/>
            <a:ext cx="10673715" cy="2245360"/>
          </a:xfrm>
          <a:solidFill>
            <a:srgbClr val="FFFFFF">
              <a:alpha val="100000"/>
            </a:srgbClr>
          </a:solidFill>
          <a:ln>
            <a:solidFill>
              <a:srgbClr val="000000">
                <a:alpha val="100000"/>
              </a:srgbClr>
            </a:solidFill>
            <a:miter lim="800000"/>
          </a:ln>
        </p:spPr>
        <p:txBody>
          <a:bodyPr vert="horz" wrap="square" lIns="91440" tIns="45720" rIns="91440" bIns="45720" anchor="t"/>
          <a:lstStyle/>
          <a:p>
            <a:pPr>
              <a:buNone/>
            </a:pPr>
            <a:r>
              <a:rPr lang="zh-CN" altLang="en-US" dirty="0"/>
              <a:t>       资本要增殖，生产仅仅作为价值形成过程是不够的，</a:t>
            </a:r>
            <a:r>
              <a:rPr lang="zh-CN" altLang="en-US" dirty="0">
                <a:solidFill>
                  <a:schemeClr val="hlink"/>
                </a:solidFill>
              </a:rPr>
              <a:t>价值形成过程必须持续到一定的长度，</a:t>
            </a:r>
            <a:r>
              <a:rPr lang="zh-CN" altLang="en-US" dirty="0"/>
              <a:t>使劳动者抽象劳动创造的价值超过他自身劳动力的价值。</a:t>
            </a:r>
            <a:endParaRPr lang="zh-CN" altLang="en-US" dirty="0"/>
          </a:p>
          <a:p>
            <a:pPr>
              <a:buNone/>
            </a:pPr>
            <a:r>
              <a:rPr lang="zh-CN" altLang="en-US" dirty="0"/>
              <a:t>      所谓</a:t>
            </a:r>
            <a:r>
              <a:rPr lang="zh-CN" altLang="en-US" dirty="0">
                <a:solidFill>
                  <a:srgbClr val="C00000"/>
                </a:solidFill>
              </a:rPr>
              <a:t>价值增殖过程</a:t>
            </a:r>
            <a:r>
              <a:rPr lang="zh-CN" altLang="en-US" dirty="0"/>
              <a:t>，不外是</a:t>
            </a:r>
            <a:r>
              <a:rPr lang="zh-CN" altLang="en-US" dirty="0">
                <a:solidFill>
                  <a:srgbClr val="C00000"/>
                </a:solidFill>
              </a:rPr>
              <a:t>超过</a:t>
            </a:r>
            <a:r>
              <a:rPr lang="zh-CN" altLang="en-US" dirty="0"/>
              <a:t>了补偿劳动力价值所需要的</a:t>
            </a:r>
            <a:r>
              <a:rPr lang="zh-CN" altLang="en-US" dirty="0">
                <a:solidFill>
                  <a:srgbClr val="C00000"/>
                </a:solidFill>
              </a:rPr>
              <a:t>劳动时间</a:t>
            </a:r>
            <a:r>
              <a:rPr lang="zh-CN" altLang="en-US" dirty="0"/>
              <a:t>而</a:t>
            </a:r>
            <a:r>
              <a:rPr lang="zh-CN" altLang="en-US" dirty="0">
                <a:solidFill>
                  <a:srgbClr val="C00000"/>
                </a:solidFill>
              </a:rPr>
              <a:t>延长</a:t>
            </a:r>
            <a:r>
              <a:rPr lang="zh-CN" altLang="en-US" dirty="0"/>
              <a:t>了的价值形成过程。</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48130" name="Rectangle 3"/>
          <p:cNvSpPr>
            <a:spLocks noGrp="1"/>
          </p:cNvSpPr>
          <p:nvPr>
            <p:ph idx="1"/>
          </p:nvPr>
        </p:nvSpPr>
        <p:spPr>
          <a:xfrm>
            <a:off x="2525713" y="765175"/>
            <a:ext cx="5256212" cy="2984500"/>
          </a:xfrm>
          <a:ln>
            <a:solidFill>
              <a:schemeClr val="tx1">
                <a:alpha val="100000"/>
              </a:schemeClr>
            </a:solidFill>
            <a:miter lim="800000"/>
          </a:ln>
        </p:spPr>
        <p:txBody>
          <a:bodyPr vert="horz" wrap="square" lIns="91440" tIns="45720" rIns="91440" bIns="45720" anchor="t"/>
          <a:lstStyle/>
          <a:p>
            <a:pPr>
              <a:buNone/>
            </a:pPr>
            <a:r>
              <a:rPr lang="zh-CN" altLang="en-US" dirty="0"/>
              <a:t>举例：</a:t>
            </a:r>
            <a:endParaRPr lang="zh-CN" altLang="en-US" dirty="0"/>
          </a:p>
          <a:p>
            <a:pPr>
              <a:buNone/>
            </a:pPr>
            <a:r>
              <a:rPr lang="zh-CN" altLang="en-US" sz="2000" dirty="0"/>
              <a:t>假定：纺纱工人六个小时可纺纱</a:t>
            </a:r>
            <a:r>
              <a:rPr lang="en-US" altLang="zh-CN" sz="2000" dirty="0"/>
              <a:t>5</a:t>
            </a:r>
            <a:r>
              <a:rPr lang="zh-CN" altLang="en-US" sz="2000" dirty="0"/>
              <a:t>公斤。</a:t>
            </a:r>
            <a:endParaRPr lang="zh-CN" altLang="en-US" sz="2000" dirty="0"/>
          </a:p>
          <a:p>
            <a:pPr>
              <a:buNone/>
            </a:pPr>
            <a:r>
              <a:rPr lang="zh-CN" altLang="en-US" sz="2000" dirty="0"/>
              <a:t>棉花价格：</a:t>
            </a:r>
            <a:r>
              <a:rPr lang="en-US" altLang="zh-CN" sz="2000" dirty="0"/>
              <a:t>2</a:t>
            </a:r>
            <a:r>
              <a:rPr lang="zh-CN" altLang="en-US" sz="2000" dirty="0"/>
              <a:t>元</a:t>
            </a:r>
            <a:r>
              <a:rPr lang="en-US" altLang="zh-CN" sz="2000" dirty="0"/>
              <a:t>/</a:t>
            </a:r>
            <a:r>
              <a:rPr lang="zh-CN" altLang="en-US" sz="2000" dirty="0"/>
              <a:t>公斤   总价值为</a:t>
            </a:r>
            <a:r>
              <a:rPr lang="en-US" altLang="zh-CN" sz="2000" dirty="0"/>
              <a:t>10</a:t>
            </a:r>
            <a:r>
              <a:rPr lang="zh-CN" altLang="en-US" sz="2000" dirty="0"/>
              <a:t>元</a:t>
            </a:r>
            <a:endParaRPr lang="zh-CN" altLang="en-US" sz="2000" dirty="0"/>
          </a:p>
          <a:p>
            <a:pPr>
              <a:buNone/>
            </a:pPr>
            <a:r>
              <a:rPr lang="zh-CN" altLang="en-US" sz="2000" dirty="0"/>
              <a:t>机器消耗价值 </a:t>
            </a:r>
            <a:r>
              <a:rPr lang="en-US" altLang="zh-CN" sz="2000" dirty="0"/>
              <a:t>2</a:t>
            </a:r>
            <a:r>
              <a:rPr lang="zh-CN" altLang="en-US" sz="2000" dirty="0"/>
              <a:t>元       总价值为  </a:t>
            </a:r>
            <a:r>
              <a:rPr lang="en-US" altLang="zh-CN" sz="2000" dirty="0"/>
              <a:t>2</a:t>
            </a:r>
            <a:r>
              <a:rPr lang="zh-CN" altLang="en-US" sz="2000" dirty="0"/>
              <a:t>元</a:t>
            </a:r>
            <a:endParaRPr lang="zh-CN" altLang="en-US" sz="2000" dirty="0"/>
          </a:p>
          <a:p>
            <a:pPr>
              <a:buNone/>
            </a:pPr>
            <a:r>
              <a:rPr lang="zh-CN" altLang="en-US" sz="2000" dirty="0"/>
              <a:t> </a:t>
            </a:r>
            <a:r>
              <a:rPr lang="en-US" altLang="zh-CN" sz="2000" dirty="0"/>
              <a:t>——————————————————— </a:t>
            </a:r>
            <a:endParaRPr lang="en-US" altLang="zh-CN" sz="2000" dirty="0"/>
          </a:p>
          <a:p>
            <a:pPr>
              <a:buNone/>
            </a:pPr>
            <a:r>
              <a:rPr lang="zh-CN" altLang="en-US" sz="2000" dirty="0"/>
              <a:t>棉纱中的生产资料总价值</a:t>
            </a:r>
            <a:r>
              <a:rPr lang="en-US" altLang="zh-CN" sz="2000" dirty="0"/>
              <a:t>=12</a:t>
            </a:r>
            <a:r>
              <a:rPr lang="zh-CN" altLang="en-US" sz="2000" dirty="0"/>
              <a:t>元</a:t>
            </a:r>
            <a:endParaRPr lang="zh-CN" altLang="en-US" sz="2000" dirty="0"/>
          </a:p>
          <a:p>
            <a:pPr>
              <a:buNone/>
            </a:pPr>
            <a:r>
              <a:rPr lang="zh-CN" altLang="en-US" sz="2000" dirty="0"/>
              <a:t>假定：六小时新创造价值</a:t>
            </a:r>
            <a:r>
              <a:rPr lang="en-US" altLang="zh-CN" sz="2000" dirty="0"/>
              <a:t>=3</a:t>
            </a:r>
            <a:r>
              <a:rPr lang="zh-CN" altLang="en-US" sz="2000" dirty="0"/>
              <a:t>元     </a:t>
            </a:r>
            <a:endParaRPr lang="zh-CN" altLang="en-US" sz="2000" dirty="0"/>
          </a:p>
          <a:p>
            <a:pPr>
              <a:buNone/>
            </a:pPr>
            <a:r>
              <a:rPr lang="zh-CN" altLang="en-US" sz="2000" dirty="0"/>
              <a:t>生产结果：棉纱的总价值</a:t>
            </a:r>
            <a:r>
              <a:rPr lang="en-US" altLang="zh-CN" sz="2000" dirty="0"/>
              <a:t>=15</a:t>
            </a:r>
            <a:r>
              <a:rPr lang="zh-CN" altLang="en-US" sz="2000" dirty="0"/>
              <a:t>元</a:t>
            </a:r>
            <a:endParaRPr lang="zh-CN" altLang="en-US" sz="2400" dirty="0"/>
          </a:p>
        </p:txBody>
      </p:sp>
      <p:sp>
        <p:nvSpPr>
          <p:cNvPr id="48131" name="Rectangle 5"/>
          <p:cNvSpPr/>
          <p:nvPr/>
        </p:nvSpPr>
        <p:spPr>
          <a:xfrm>
            <a:off x="6311900" y="2886075"/>
            <a:ext cx="4103688" cy="3600450"/>
          </a:xfrm>
          <a:prstGeom prst="rect">
            <a:avLst/>
          </a:prstGeom>
          <a:solidFill>
            <a:schemeClr val="bg2"/>
          </a:solidFill>
          <a:ln w="9525" cap="flat" cmpd="sng">
            <a:solidFill>
              <a:schemeClr val="tx1"/>
            </a:solidFill>
            <a:prstDash val="solid"/>
            <a:miter/>
            <a:headEnd type="none" w="med" len="med"/>
            <a:tailEnd type="none" w="med" len="med"/>
          </a:ln>
        </p:spPr>
        <p:txBody>
          <a:bodyPr/>
          <a:lstStyle/>
          <a:p>
            <a:pPr marL="342900" indent="-342900" algn="ctr">
              <a:lnSpc>
                <a:spcPct val="110000"/>
              </a:lnSpc>
              <a:spcBef>
                <a:spcPct val="20000"/>
              </a:spcBef>
            </a:pPr>
            <a:r>
              <a:rPr lang="zh-CN" altLang="en-US" sz="2400" dirty="0">
                <a:solidFill>
                  <a:schemeClr val="tx1"/>
                </a:solidFill>
                <a:latin typeface="Arial" panose="020B0604020202020204" pitchFamily="34" charset="0"/>
                <a:ea typeface="宋体" panose="02010600030101010101" pitchFamily="2" charset="-122"/>
              </a:rPr>
              <a:t>图示：</a:t>
            </a:r>
            <a:endParaRPr lang="zh-CN" altLang="en-US" sz="24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400" dirty="0">
                <a:solidFill>
                  <a:schemeClr val="tx1"/>
                </a:solidFill>
                <a:latin typeface="Arial" panose="020B0604020202020204" pitchFamily="34" charset="0"/>
                <a:ea typeface="宋体" panose="02010600030101010101" pitchFamily="2" charset="-122"/>
              </a:rPr>
              <a:t>   </a:t>
            </a:r>
            <a:r>
              <a:rPr lang="zh-CN" altLang="en-US" sz="2000" dirty="0">
                <a:solidFill>
                  <a:schemeClr val="tx1"/>
                </a:solidFill>
                <a:latin typeface="Arial" panose="020B0604020202020204" pitchFamily="34" charset="0"/>
                <a:ea typeface="宋体" panose="02010600030101010101" pitchFamily="2" charset="-122"/>
              </a:rPr>
              <a:t>六小时具体劳动，</a:t>
            </a:r>
            <a:endParaRPr lang="zh-CN" altLang="en-US" sz="20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000" dirty="0">
                <a:solidFill>
                  <a:schemeClr val="tx1"/>
                </a:solidFill>
                <a:latin typeface="Arial" panose="020B0604020202020204" pitchFamily="34" charset="0"/>
                <a:ea typeface="宋体" panose="02010600030101010101" pitchFamily="2" charset="-122"/>
              </a:rPr>
              <a:t>    </a:t>
            </a:r>
            <a:r>
              <a:rPr lang="en-US" altLang="zh-CN" sz="2000" dirty="0">
                <a:solidFill>
                  <a:schemeClr val="tx1"/>
                </a:solidFill>
                <a:latin typeface="Arial" panose="020B0604020202020204" pitchFamily="34" charset="0"/>
                <a:ea typeface="宋体" panose="02010600030101010101" pitchFamily="2" charset="-122"/>
              </a:rPr>
              <a:t>12</a:t>
            </a:r>
            <a:r>
              <a:rPr lang="zh-CN" altLang="en-US" sz="2000" dirty="0">
                <a:solidFill>
                  <a:schemeClr val="tx1"/>
                </a:solidFill>
                <a:latin typeface="Arial" panose="020B0604020202020204" pitchFamily="34" charset="0"/>
                <a:ea typeface="宋体" panose="02010600030101010101" pitchFamily="2" charset="-122"/>
              </a:rPr>
              <a:t>元生产资料变为产品</a:t>
            </a:r>
            <a:endParaRPr lang="zh-CN" altLang="en-US" sz="20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000" dirty="0">
                <a:solidFill>
                  <a:schemeClr val="tx1"/>
                </a:solidFill>
                <a:latin typeface="Arial" panose="020B0604020202020204" pitchFamily="34" charset="0"/>
                <a:ea typeface="宋体" panose="02010600030101010101" pitchFamily="2" charset="-122"/>
              </a:rPr>
              <a:t>旧价值转移过程</a:t>
            </a:r>
            <a:endParaRPr lang="zh-CN" altLang="en-US" sz="11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endParaRPr lang="zh-CN" altLang="en-US" sz="11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000" dirty="0">
                <a:solidFill>
                  <a:schemeClr val="tx1"/>
                </a:solidFill>
                <a:latin typeface="Arial" panose="020B0604020202020204" pitchFamily="34" charset="0"/>
                <a:ea typeface="宋体" panose="02010600030101010101" pitchFamily="2" charset="-122"/>
              </a:rPr>
              <a:t>新价值创造过程</a:t>
            </a:r>
            <a:endParaRPr lang="zh-CN" altLang="en-US" sz="12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000" dirty="0">
                <a:solidFill>
                  <a:schemeClr val="tx1"/>
                </a:solidFill>
                <a:latin typeface="Arial" panose="020B0604020202020204" pitchFamily="34" charset="0"/>
                <a:ea typeface="宋体" panose="02010600030101010101" pitchFamily="2" charset="-122"/>
              </a:rPr>
              <a:t>    六小时抽象劳动，</a:t>
            </a:r>
            <a:endParaRPr lang="zh-CN" altLang="en-US" sz="20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000" dirty="0">
                <a:solidFill>
                  <a:schemeClr val="tx1"/>
                </a:solidFill>
                <a:latin typeface="Arial" panose="020B0604020202020204" pitchFamily="34" charset="0"/>
                <a:ea typeface="宋体" panose="02010600030101010101" pitchFamily="2" charset="-122"/>
              </a:rPr>
              <a:t>    创造新价值</a:t>
            </a:r>
            <a:r>
              <a:rPr lang="en-US" altLang="zh-CN" sz="2000" dirty="0">
                <a:solidFill>
                  <a:schemeClr val="tx1"/>
                </a:solidFill>
                <a:latin typeface="Arial" panose="020B0604020202020204" pitchFamily="34" charset="0"/>
                <a:ea typeface="宋体" panose="02010600030101010101" pitchFamily="2" charset="-122"/>
              </a:rPr>
              <a:t>3</a:t>
            </a:r>
            <a:r>
              <a:rPr lang="zh-CN" altLang="en-US" sz="2000" dirty="0">
                <a:solidFill>
                  <a:schemeClr val="tx1"/>
                </a:solidFill>
                <a:latin typeface="Arial" panose="020B0604020202020204" pitchFamily="34" charset="0"/>
                <a:ea typeface="宋体" panose="02010600030101010101" pitchFamily="2" charset="-122"/>
              </a:rPr>
              <a:t>元  </a:t>
            </a:r>
            <a:endParaRPr lang="zh-CN" altLang="en-US" sz="2000" dirty="0">
              <a:solidFill>
                <a:schemeClr val="tx1"/>
              </a:solidFill>
              <a:latin typeface="Arial" panose="020B0604020202020204" pitchFamily="34" charset="0"/>
              <a:ea typeface="宋体" panose="02010600030101010101" pitchFamily="2" charset="-122"/>
            </a:endParaRPr>
          </a:p>
          <a:p>
            <a:pPr marL="342900" indent="-342900" algn="ctr">
              <a:lnSpc>
                <a:spcPct val="110000"/>
              </a:lnSpc>
              <a:spcBef>
                <a:spcPct val="20000"/>
              </a:spcBef>
            </a:pPr>
            <a:r>
              <a:rPr lang="zh-CN" altLang="en-US" sz="2000" dirty="0">
                <a:solidFill>
                  <a:schemeClr val="tx1"/>
                </a:solidFill>
                <a:latin typeface="Arial" panose="020B0604020202020204" pitchFamily="34" charset="0"/>
                <a:ea typeface="宋体" panose="02010600030101010101" pitchFamily="2" charset="-122"/>
              </a:rPr>
              <a:t>   生产结果：棉纱价值</a:t>
            </a:r>
            <a:r>
              <a:rPr lang="en-US" altLang="zh-CN" sz="2000" dirty="0">
                <a:solidFill>
                  <a:schemeClr val="tx1"/>
                </a:solidFill>
                <a:latin typeface="Arial" panose="020B0604020202020204" pitchFamily="34" charset="0"/>
                <a:ea typeface="宋体" panose="02010600030101010101" pitchFamily="2" charset="-122"/>
              </a:rPr>
              <a:t>=15</a:t>
            </a:r>
            <a:r>
              <a:rPr lang="zh-CN" altLang="en-US" sz="2000" dirty="0">
                <a:solidFill>
                  <a:schemeClr val="tx1"/>
                </a:solidFill>
                <a:latin typeface="Arial" panose="020B0604020202020204" pitchFamily="34" charset="0"/>
                <a:ea typeface="宋体" panose="02010600030101010101" pitchFamily="2" charset="-122"/>
              </a:rPr>
              <a:t>元</a:t>
            </a:r>
            <a:endParaRPr lang="zh-CN" altLang="en-US" sz="2000" dirty="0">
              <a:solidFill>
                <a:schemeClr val="tx1"/>
              </a:solidFill>
              <a:latin typeface="Arial" panose="020B0604020202020204" pitchFamily="34" charset="0"/>
              <a:ea typeface="宋体" panose="02010600030101010101" pitchFamily="2" charset="-122"/>
            </a:endParaRPr>
          </a:p>
        </p:txBody>
      </p:sp>
      <p:sp>
        <p:nvSpPr>
          <p:cNvPr id="48132" name="Line 8"/>
          <p:cNvSpPr/>
          <p:nvPr/>
        </p:nvSpPr>
        <p:spPr>
          <a:xfrm>
            <a:off x="7967663" y="4292600"/>
            <a:ext cx="1081087" cy="0"/>
          </a:xfrm>
          <a:prstGeom prst="line">
            <a:avLst/>
          </a:prstGeom>
          <a:ln w="9525" cap="flat" cmpd="sng">
            <a:solidFill>
              <a:schemeClr val="tx1"/>
            </a:solidFill>
            <a:prstDash val="solid"/>
            <a:headEnd type="none" w="med" len="med"/>
            <a:tailEnd type="triangle" w="med" len="med"/>
          </a:ln>
        </p:spPr>
      </p:sp>
      <p:sp>
        <p:nvSpPr>
          <p:cNvPr id="48133" name="Line 9"/>
          <p:cNvSpPr/>
          <p:nvPr/>
        </p:nvSpPr>
        <p:spPr>
          <a:xfrm>
            <a:off x="7969250" y="5229225"/>
            <a:ext cx="1079500" cy="0"/>
          </a:xfrm>
          <a:prstGeom prst="line">
            <a:avLst/>
          </a:prstGeom>
          <a:ln w="9525" cap="flat" cmpd="sng">
            <a:solidFill>
              <a:schemeClr val="tx1"/>
            </a:solidFill>
            <a:prstDash val="solid"/>
            <a:headEnd type="none" w="med" len="med"/>
            <a:tailEnd type="triangle" w="med" len="med"/>
          </a:ln>
        </p:spPr>
      </p:sp>
      <p:sp>
        <p:nvSpPr>
          <p:cNvPr id="48134" name="Rectangle 13"/>
          <p:cNvSpPr/>
          <p:nvPr/>
        </p:nvSpPr>
        <p:spPr>
          <a:xfrm>
            <a:off x="537210" y="4575175"/>
            <a:ext cx="5279390" cy="1308735"/>
          </a:xfrm>
          <a:prstGeom prst="rect">
            <a:avLst/>
          </a:prstGeom>
          <a:noFill/>
          <a:ln w="9525">
            <a:noFill/>
          </a:ln>
        </p:spPr>
        <p:txBody>
          <a:bodyPr wrap="square">
            <a:spAutoFit/>
          </a:bodyPr>
          <a:lstStyle/>
          <a:p>
            <a:pPr algn="ctr" eaLnBrk="1" hangingPunct="1">
              <a:lnSpc>
                <a:spcPct val="110000"/>
              </a:lnSpc>
              <a:spcBef>
                <a:spcPct val="50000"/>
              </a:spcBef>
            </a:pPr>
            <a:r>
              <a:rPr lang="zh-CN" altLang="en-US" sz="2400" dirty="0">
                <a:solidFill>
                  <a:schemeClr val="tx1"/>
                </a:solidFill>
                <a:latin typeface="Arial" panose="020B0604020202020204" pitchFamily="34" charset="0"/>
                <a:ea typeface="宋体" panose="02010600030101010101" pitchFamily="2" charset="-122"/>
              </a:rPr>
              <a:t>这样的生产虽然形成价值，但没有生产出剩余价值，因而只是一般价值形成过程，还不是价值增殖过程。</a:t>
            </a:r>
            <a:endParaRPr lang="zh-CN" altLang="en-US" sz="2400" dirty="0">
              <a:solidFill>
                <a:schemeClr val="tx1"/>
              </a:solidFill>
              <a:latin typeface="Arial" panose="020B0604020202020204" pitchFamily="34" charset="0"/>
              <a:ea typeface="宋体"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49154" name="Rectangle 3"/>
          <p:cNvSpPr>
            <a:spLocks noGrp="1"/>
          </p:cNvSpPr>
          <p:nvPr>
            <p:ph idx="1"/>
          </p:nvPr>
        </p:nvSpPr>
        <p:spPr>
          <a:xfrm>
            <a:off x="2027555" y="866140"/>
            <a:ext cx="8034020" cy="4399915"/>
          </a:xfrm>
          <a:solidFill>
            <a:srgbClr val="FFFFFF">
              <a:alpha val="100000"/>
            </a:srgbClr>
          </a:solidFill>
          <a:ln>
            <a:solidFill>
              <a:srgbClr val="000000">
                <a:alpha val="100000"/>
              </a:srgbClr>
            </a:solidFill>
            <a:miter lim="800000"/>
          </a:ln>
        </p:spPr>
        <p:txBody>
          <a:bodyPr vert="horz" wrap="square" lIns="91440" tIns="45720" rIns="91440" bIns="45720" anchor="t"/>
          <a:lstStyle/>
          <a:p>
            <a:pPr>
              <a:buNone/>
            </a:pPr>
            <a:r>
              <a:rPr lang="zh-CN" altLang="en-US" sz="2800" dirty="0"/>
              <a:t>假定：纺纱工人每天工作</a:t>
            </a:r>
            <a:r>
              <a:rPr lang="en-US" altLang="zh-CN" sz="2800" dirty="0"/>
              <a:t>12</a:t>
            </a:r>
            <a:r>
              <a:rPr lang="zh-CN" altLang="en-US" sz="2800" dirty="0"/>
              <a:t>小时，纺</a:t>
            </a:r>
            <a:r>
              <a:rPr lang="en-US" altLang="zh-CN" sz="2800" dirty="0"/>
              <a:t>10</a:t>
            </a:r>
            <a:r>
              <a:rPr lang="zh-CN" altLang="en-US" sz="2800" dirty="0"/>
              <a:t>公斤纱。棉花价格：</a:t>
            </a:r>
            <a:r>
              <a:rPr lang="en-US" altLang="zh-CN" sz="2800" dirty="0"/>
              <a:t>2</a:t>
            </a:r>
            <a:r>
              <a:rPr lang="zh-CN" altLang="en-US" sz="2800" dirty="0"/>
              <a:t>元</a:t>
            </a:r>
            <a:r>
              <a:rPr lang="en-US" altLang="zh-CN" sz="2800" dirty="0"/>
              <a:t>/</a:t>
            </a:r>
            <a:r>
              <a:rPr lang="zh-CN" altLang="en-US" sz="2800" dirty="0"/>
              <a:t>公斤   消耗棉花</a:t>
            </a:r>
            <a:r>
              <a:rPr lang="en-US" altLang="zh-CN" sz="2800" dirty="0"/>
              <a:t>10</a:t>
            </a:r>
            <a:r>
              <a:rPr lang="zh-CN" altLang="en-US" sz="2800" dirty="0"/>
              <a:t>公斤，总价值为</a:t>
            </a:r>
            <a:r>
              <a:rPr lang="en-US" altLang="zh-CN" sz="2800" dirty="0"/>
              <a:t>20</a:t>
            </a:r>
            <a:r>
              <a:rPr lang="zh-CN" altLang="en-US" sz="2800" dirty="0"/>
              <a:t>元；机器消耗价值 </a:t>
            </a:r>
            <a:r>
              <a:rPr lang="en-US" altLang="zh-CN" sz="2800" dirty="0"/>
              <a:t>4</a:t>
            </a:r>
            <a:r>
              <a:rPr lang="zh-CN" altLang="en-US" sz="2800" dirty="0"/>
              <a:t>元                       </a:t>
            </a:r>
            <a:endParaRPr lang="zh-CN" altLang="en-US" sz="2800" dirty="0"/>
          </a:p>
          <a:p>
            <a:pPr>
              <a:buNone/>
            </a:pPr>
            <a:r>
              <a:rPr lang="zh-CN" altLang="en-US" sz="2800" dirty="0"/>
              <a:t> </a:t>
            </a:r>
            <a:r>
              <a:rPr lang="en-US" altLang="zh-CN" sz="2800" dirty="0"/>
              <a:t>——————————————————— </a:t>
            </a:r>
            <a:endParaRPr lang="en-US" altLang="zh-CN" sz="2800" dirty="0"/>
          </a:p>
          <a:p>
            <a:pPr>
              <a:buNone/>
            </a:pPr>
            <a:r>
              <a:rPr lang="zh-CN" altLang="en-US" sz="2800" dirty="0"/>
              <a:t>棉纱中的生产资料总价值                      </a:t>
            </a:r>
            <a:r>
              <a:rPr lang="en-US" altLang="zh-CN" sz="2800" dirty="0"/>
              <a:t>=24</a:t>
            </a:r>
            <a:r>
              <a:rPr lang="zh-CN" altLang="en-US" sz="2800" dirty="0"/>
              <a:t>元</a:t>
            </a:r>
            <a:endParaRPr lang="zh-CN" altLang="en-US" sz="2800" dirty="0"/>
          </a:p>
          <a:p>
            <a:pPr>
              <a:buNone/>
            </a:pPr>
            <a:r>
              <a:rPr lang="zh-CN" altLang="en-US" sz="2800" dirty="0"/>
              <a:t>假定：</a:t>
            </a:r>
            <a:r>
              <a:rPr lang="en-US" altLang="zh-CN" sz="2800" dirty="0"/>
              <a:t>12</a:t>
            </a:r>
            <a:r>
              <a:rPr lang="zh-CN" altLang="en-US" sz="2800" dirty="0"/>
              <a:t>小时新创造价值                      </a:t>
            </a:r>
            <a:r>
              <a:rPr lang="en-US" altLang="zh-CN" sz="2800" dirty="0"/>
              <a:t>=  6</a:t>
            </a:r>
            <a:r>
              <a:rPr lang="zh-CN" altLang="en-US" sz="2800" dirty="0"/>
              <a:t>元     </a:t>
            </a:r>
            <a:endParaRPr lang="zh-CN" altLang="en-US" sz="2800" dirty="0"/>
          </a:p>
          <a:p>
            <a:pPr>
              <a:buNone/>
            </a:pPr>
            <a:r>
              <a:rPr lang="zh-CN" altLang="en-US" sz="2800" dirty="0"/>
              <a:t>棉纱的总价值                                         </a:t>
            </a:r>
            <a:r>
              <a:rPr lang="en-US" altLang="zh-CN" sz="2800" dirty="0"/>
              <a:t>=30</a:t>
            </a:r>
            <a:r>
              <a:rPr lang="zh-CN" altLang="en-US" sz="2800" dirty="0"/>
              <a:t>元</a:t>
            </a:r>
            <a:endParaRPr lang="zh-CN" altLang="en-US" sz="2800" dirty="0"/>
          </a:p>
          <a:p>
            <a:pPr>
              <a:buNone/>
            </a:pPr>
            <a:r>
              <a:rPr lang="zh-CN" altLang="en-US" sz="2800" dirty="0"/>
              <a:t>纺纱工人劳动力日价值为</a:t>
            </a:r>
            <a:r>
              <a:rPr lang="en-US" altLang="zh-CN" sz="2800" dirty="0"/>
              <a:t>3</a:t>
            </a:r>
            <a:r>
              <a:rPr lang="zh-CN" altLang="en-US" sz="2800" dirty="0"/>
              <a:t>元，</a:t>
            </a:r>
            <a:endParaRPr lang="zh-CN" altLang="en-US" sz="2800" dirty="0"/>
          </a:p>
          <a:p>
            <a:pPr>
              <a:buNone/>
            </a:pPr>
            <a:r>
              <a:rPr lang="zh-CN" altLang="en-US" sz="2800" dirty="0"/>
              <a:t>生产中投入的资本价值                           </a:t>
            </a:r>
            <a:r>
              <a:rPr lang="en-US" altLang="zh-CN" sz="2800" dirty="0"/>
              <a:t>=27</a:t>
            </a:r>
            <a:r>
              <a:rPr lang="zh-CN" altLang="en-US" sz="2800" dirty="0"/>
              <a:t>元</a:t>
            </a:r>
            <a:endParaRPr lang="zh-CN" altLang="en-US" sz="2800" dirty="0"/>
          </a:p>
          <a:p>
            <a:pPr>
              <a:buNone/>
            </a:pPr>
            <a:r>
              <a:rPr lang="zh-CN" altLang="en-US" sz="2800" dirty="0"/>
              <a:t>剩余价值                                                 </a:t>
            </a:r>
            <a:r>
              <a:rPr lang="en-US" altLang="zh-CN" sz="2800" dirty="0"/>
              <a:t>= 3</a:t>
            </a:r>
            <a:r>
              <a:rPr lang="zh-CN" altLang="en-US" sz="2800" dirty="0"/>
              <a:t>元</a:t>
            </a:r>
            <a:endParaRPr lang="zh-CN" alt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2260092" y="2596832"/>
            <a:ext cx="3066034" cy="36004"/>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2236470" y="2591561"/>
            <a:ext cx="3048000" cy="0"/>
          </a:xfrm>
          <a:custGeom>
            <a:avLst/>
            <a:gdLst/>
            <a:ahLst/>
            <a:cxnLst/>
            <a:rect l="l" t="t" r="r" b="b"/>
            <a:pathLst>
              <a:path w="3048000">
                <a:moveTo>
                  <a:pt x="0" y="0"/>
                </a:moveTo>
                <a:lnTo>
                  <a:pt x="3048000" y="0"/>
                </a:lnTo>
              </a:path>
            </a:pathLst>
          </a:custGeom>
          <a:ln w="38100">
            <a:solidFill>
              <a:srgbClr val="000000"/>
            </a:solidFill>
          </a:ln>
        </p:spPr>
        <p:txBody>
          <a:bodyPr wrap="square" lIns="0" tIns="0" rIns="0" bIns="0" rtlCol="0"/>
          <a:lstStyle/>
          <a:p/>
        </p:txBody>
      </p:sp>
      <p:sp>
        <p:nvSpPr>
          <p:cNvPr id="7" name="object 7"/>
          <p:cNvSpPr/>
          <p:nvPr/>
        </p:nvSpPr>
        <p:spPr>
          <a:xfrm>
            <a:off x="2236470" y="2362961"/>
            <a:ext cx="0" cy="228600"/>
          </a:xfrm>
          <a:custGeom>
            <a:avLst/>
            <a:gdLst/>
            <a:ahLst/>
            <a:cxnLst/>
            <a:rect l="l" t="t" r="r" b="b"/>
            <a:pathLst>
              <a:path h="228600">
                <a:moveTo>
                  <a:pt x="0" y="0"/>
                </a:moveTo>
                <a:lnTo>
                  <a:pt x="0" y="228600"/>
                </a:lnTo>
              </a:path>
            </a:pathLst>
          </a:custGeom>
          <a:ln w="38100">
            <a:solidFill>
              <a:srgbClr val="000000"/>
            </a:solidFill>
          </a:ln>
        </p:spPr>
        <p:txBody>
          <a:bodyPr wrap="square" lIns="0" tIns="0" rIns="0" bIns="0" rtlCol="0"/>
          <a:lstStyle/>
          <a:p/>
        </p:txBody>
      </p:sp>
      <p:sp>
        <p:nvSpPr>
          <p:cNvPr id="8" name="object 8"/>
          <p:cNvSpPr/>
          <p:nvPr/>
        </p:nvSpPr>
        <p:spPr>
          <a:xfrm>
            <a:off x="5284470" y="2362961"/>
            <a:ext cx="0" cy="228600"/>
          </a:xfrm>
          <a:custGeom>
            <a:avLst/>
            <a:gdLst/>
            <a:ahLst/>
            <a:cxnLst/>
            <a:rect l="l" t="t" r="r" b="b"/>
            <a:pathLst>
              <a:path h="228600">
                <a:moveTo>
                  <a:pt x="0" y="0"/>
                </a:moveTo>
                <a:lnTo>
                  <a:pt x="0" y="228600"/>
                </a:lnTo>
              </a:path>
            </a:pathLst>
          </a:custGeom>
          <a:ln w="38100">
            <a:solidFill>
              <a:srgbClr val="4F81BC"/>
            </a:solidFill>
          </a:ln>
        </p:spPr>
        <p:txBody>
          <a:bodyPr wrap="square" lIns="0" tIns="0" rIns="0" bIns="0" rtlCol="0"/>
          <a:lstStyle/>
          <a:p/>
        </p:txBody>
      </p:sp>
      <p:sp>
        <p:nvSpPr>
          <p:cNvPr id="9" name="object 9"/>
          <p:cNvSpPr/>
          <p:nvPr/>
        </p:nvSpPr>
        <p:spPr>
          <a:xfrm>
            <a:off x="8332469" y="2362961"/>
            <a:ext cx="0" cy="228600"/>
          </a:xfrm>
          <a:custGeom>
            <a:avLst/>
            <a:gdLst/>
            <a:ahLst/>
            <a:cxnLst/>
            <a:rect l="l" t="t" r="r" b="b"/>
            <a:pathLst>
              <a:path h="228600">
                <a:moveTo>
                  <a:pt x="0" y="0"/>
                </a:moveTo>
                <a:lnTo>
                  <a:pt x="0" y="228600"/>
                </a:lnTo>
              </a:path>
            </a:pathLst>
          </a:custGeom>
          <a:ln w="38100">
            <a:solidFill>
              <a:srgbClr val="4F81BC"/>
            </a:solidFill>
          </a:ln>
        </p:spPr>
        <p:txBody>
          <a:bodyPr wrap="square" lIns="0" tIns="0" rIns="0" bIns="0" rtlCol="0"/>
          <a:lstStyle/>
          <a:p/>
        </p:txBody>
      </p:sp>
      <p:sp>
        <p:nvSpPr>
          <p:cNvPr id="10" name="object 10"/>
          <p:cNvSpPr txBox="1"/>
          <p:nvPr/>
        </p:nvSpPr>
        <p:spPr>
          <a:xfrm>
            <a:off x="2111120" y="2520823"/>
            <a:ext cx="192405" cy="452120"/>
          </a:xfrm>
          <a:prstGeom prst="rect">
            <a:avLst/>
          </a:prstGeom>
        </p:spPr>
        <p:txBody>
          <a:bodyPr vert="horz" wrap="square" lIns="0" tIns="12065" rIns="0" bIns="0" rtlCol="0">
            <a:spAutoFit/>
          </a:bodyPr>
          <a:lstStyle/>
          <a:p>
            <a:pPr marL="12700">
              <a:lnSpc>
                <a:spcPct val="100000"/>
              </a:lnSpc>
              <a:spcBef>
                <a:spcPts val="95"/>
              </a:spcBef>
            </a:pPr>
            <a:r>
              <a:rPr sz="2800" b="1" spc="-420" dirty="0">
                <a:latin typeface="微软雅黑" panose="020B0503020204020204" charset="-122"/>
                <a:cs typeface="微软雅黑" panose="020B0503020204020204" charset="-122"/>
              </a:rPr>
              <a:t>0</a:t>
            </a:r>
            <a:endParaRPr sz="2800">
              <a:latin typeface="微软雅黑" panose="020B0503020204020204" charset="-122"/>
              <a:cs typeface="微软雅黑" panose="020B0503020204020204" charset="-122"/>
            </a:endParaRPr>
          </a:p>
        </p:txBody>
      </p:sp>
      <p:sp>
        <p:nvSpPr>
          <p:cNvPr id="11" name="object 11"/>
          <p:cNvSpPr txBox="1"/>
          <p:nvPr/>
        </p:nvSpPr>
        <p:spPr>
          <a:xfrm>
            <a:off x="5057902" y="2520823"/>
            <a:ext cx="192405" cy="452120"/>
          </a:xfrm>
          <a:prstGeom prst="rect">
            <a:avLst/>
          </a:prstGeom>
        </p:spPr>
        <p:txBody>
          <a:bodyPr vert="horz" wrap="square" lIns="0" tIns="12065" rIns="0" bIns="0" rtlCol="0">
            <a:spAutoFit/>
          </a:bodyPr>
          <a:lstStyle/>
          <a:p>
            <a:pPr marL="12700">
              <a:lnSpc>
                <a:spcPct val="100000"/>
              </a:lnSpc>
              <a:spcBef>
                <a:spcPts val="95"/>
              </a:spcBef>
            </a:pPr>
            <a:r>
              <a:rPr sz="2800" b="1" spc="-420" dirty="0">
                <a:latin typeface="微软雅黑" panose="020B0503020204020204" charset="-122"/>
                <a:cs typeface="微软雅黑" panose="020B0503020204020204" charset="-122"/>
              </a:rPr>
              <a:t>6</a:t>
            </a:r>
            <a:endParaRPr sz="2800">
              <a:latin typeface="微软雅黑" panose="020B0503020204020204" charset="-122"/>
              <a:cs typeface="微软雅黑" panose="020B0503020204020204" charset="-122"/>
            </a:endParaRPr>
          </a:p>
        </p:txBody>
      </p:sp>
      <p:sp>
        <p:nvSpPr>
          <p:cNvPr id="12" name="object 12"/>
          <p:cNvSpPr txBox="1"/>
          <p:nvPr/>
        </p:nvSpPr>
        <p:spPr>
          <a:xfrm>
            <a:off x="8106282" y="2520823"/>
            <a:ext cx="360680" cy="452120"/>
          </a:xfrm>
          <a:prstGeom prst="rect">
            <a:avLst/>
          </a:prstGeom>
        </p:spPr>
        <p:txBody>
          <a:bodyPr vert="horz" wrap="square" lIns="0" tIns="12065" rIns="0" bIns="0" rtlCol="0">
            <a:spAutoFit/>
          </a:bodyPr>
          <a:lstStyle/>
          <a:p>
            <a:pPr marL="12700">
              <a:lnSpc>
                <a:spcPct val="100000"/>
              </a:lnSpc>
              <a:spcBef>
                <a:spcPts val="95"/>
              </a:spcBef>
            </a:pPr>
            <a:r>
              <a:rPr sz="2800" b="1" spc="-415" dirty="0">
                <a:latin typeface="微软雅黑" panose="020B0503020204020204" charset="-122"/>
                <a:cs typeface="微软雅黑" panose="020B0503020204020204" charset="-122"/>
              </a:rPr>
              <a:t>12</a:t>
            </a:r>
            <a:endParaRPr sz="2800">
              <a:latin typeface="微软雅黑" panose="020B0503020204020204" charset="-122"/>
              <a:cs typeface="微软雅黑" panose="020B0503020204020204" charset="-122"/>
            </a:endParaRPr>
          </a:p>
        </p:txBody>
      </p:sp>
      <p:sp>
        <p:nvSpPr>
          <p:cNvPr id="13" name="object 13"/>
          <p:cNvSpPr/>
          <p:nvPr/>
        </p:nvSpPr>
        <p:spPr>
          <a:xfrm>
            <a:off x="2236470" y="3048761"/>
            <a:ext cx="2844165" cy="228600"/>
          </a:xfrm>
          <a:custGeom>
            <a:avLst/>
            <a:gdLst/>
            <a:ahLst/>
            <a:cxnLst/>
            <a:rect l="l" t="t" r="r" b="b"/>
            <a:pathLst>
              <a:path w="2844165" h="228600">
                <a:moveTo>
                  <a:pt x="2843784" y="0"/>
                </a:moveTo>
                <a:lnTo>
                  <a:pt x="2809471" y="67501"/>
                </a:lnTo>
                <a:lnTo>
                  <a:pt x="2770979" y="92244"/>
                </a:lnTo>
                <a:lnTo>
                  <a:pt x="2722172" y="108472"/>
                </a:lnTo>
                <a:lnTo>
                  <a:pt x="2665984" y="114300"/>
                </a:lnTo>
                <a:lnTo>
                  <a:pt x="1599692" y="114300"/>
                </a:lnTo>
                <a:lnTo>
                  <a:pt x="1543503" y="120127"/>
                </a:lnTo>
                <a:lnTo>
                  <a:pt x="1494696" y="136355"/>
                </a:lnTo>
                <a:lnTo>
                  <a:pt x="1456204" y="161098"/>
                </a:lnTo>
                <a:lnTo>
                  <a:pt x="1430958" y="192475"/>
                </a:lnTo>
                <a:lnTo>
                  <a:pt x="1421892" y="228600"/>
                </a:lnTo>
                <a:lnTo>
                  <a:pt x="1412825" y="192475"/>
                </a:lnTo>
                <a:lnTo>
                  <a:pt x="1387579" y="161098"/>
                </a:lnTo>
                <a:lnTo>
                  <a:pt x="1349087" y="136355"/>
                </a:lnTo>
                <a:lnTo>
                  <a:pt x="1300280" y="120127"/>
                </a:lnTo>
                <a:lnTo>
                  <a:pt x="1244092" y="114300"/>
                </a:lnTo>
                <a:lnTo>
                  <a:pt x="177800" y="114300"/>
                </a:lnTo>
                <a:lnTo>
                  <a:pt x="121611" y="108472"/>
                </a:lnTo>
                <a:lnTo>
                  <a:pt x="72804" y="92244"/>
                </a:lnTo>
                <a:lnTo>
                  <a:pt x="34312" y="67501"/>
                </a:lnTo>
                <a:lnTo>
                  <a:pt x="9066" y="36124"/>
                </a:lnTo>
                <a:lnTo>
                  <a:pt x="0" y="0"/>
                </a:lnTo>
              </a:path>
            </a:pathLst>
          </a:custGeom>
          <a:ln w="28956">
            <a:solidFill>
              <a:srgbClr val="000000"/>
            </a:solidFill>
          </a:ln>
        </p:spPr>
        <p:txBody>
          <a:bodyPr wrap="square" lIns="0" tIns="0" rIns="0" bIns="0" rtlCol="0"/>
          <a:lstStyle/>
          <a:p/>
        </p:txBody>
      </p:sp>
      <p:sp>
        <p:nvSpPr>
          <p:cNvPr id="14" name="object 14"/>
          <p:cNvSpPr/>
          <p:nvPr/>
        </p:nvSpPr>
        <p:spPr>
          <a:xfrm>
            <a:off x="5284470" y="3048761"/>
            <a:ext cx="2946400" cy="228600"/>
          </a:xfrm>
          <a:custGeom>
            <a:avLst/>
            <a:gdLst/>
            <a:ahLst/>
            <a:cxnLst/>
            <a:rect l="l" t="t" r="r" b="b"/>
            <a:pathLst>
              <a:path w="2946400" h="228600">
                <a:moveTo>
                  <a:pt x="2945891" y="0"/>
                </a:moveTo>
                <a:lnTo>
                  <a:pt x="2910368" y="67501"/>
                </a:lnTo>
                <a:lnTo>
                  <a:pt x="2870508" y="92244"/>
                </a:lnTo>
                <a:lnTo>
                  <a:pt x="2819956" y="108472"/>
                </a:lnTo>
                <a:lnTo>
                  <a:pt x="2761741" y="114300"/>
                </a:lnTo>
                <a:lnTo>
                  <a:pt x="1657096" y="114300"/>
                </a:lnTo>
                <a:lnTo>
                  <a:pt x="1598881" y="120127"/>
                </a:lnTo>
                <a:lnTo>
                  <a:pt x="1548329" y="136355"/>
                </a:lnTo>
                <a:lnTo>
                  <a:pt x="1508469" y="161098"/>
                </a:lnTo>
                <a:lnTo>
                  <a:pt x="1482331" y="192475"/>
                </a:lnTo>
                <a:lnTo>
                  <a:pt x="1472946" y="228600"/>
                </a:lnTo>
                <a:lnTo>
                  <a:pt x="1463560" y="192475"/>
                </a:lnTo>
                <a:lnTo>
                  <a:pt x="1437422" y="161098"/>
                </a:lnTo>
                <a:lnTo>
                  <a:pt x="1397562" y="136355"/>
                </a:lnTo>
                <a:lnTo>
                  <a:pt x="1347010" y="120127"/>
                </a:lnTo>
                <a:lnTo>
                  <a:pt x="1288796" y="114300"/>
                </a:lnTo>
                <a:lnTo>
                  <a:pt x="184150" y="114300"/>
                </a:lnTo>
                <a:lnTo>
                  <a:pt x="125935" y="108472"/>
                </a:lnTo>
                <a:lnTo>
                  <a:pt x="75383" y="92244"/>
                </a:lnTo>
                <a:lnTo>
                  <a:pt x="35523" y="67501"/>
                </a:lnTo>
                <a:lnTo>
                  <a:pt x="9385" y="36124"/>
                </a:lnTo>
                <a:lnTo>
                  <a:pt x="0" y="0"/>
                </a:lnTo>
              </a:path>
            </a:pathLst>
          </a:custGeom>
          <a:ln w="28956">
            <a:solidFill>
              <a:srgbClr val="000000"/>
            </a:solidFill>
          </a:ln>
        </p:spPr>
        <p:txBody>
          <a:bodyPr wrap="square" lIns="0" tIns="0" rIns="0" bIns="0" rtlCol="0"/>
          <a:lstStyle/>
          <a:p/>
        </p:txBody>
      </p:sp>
      <p:sp>
        <p:nvSpPr>
          <p:cNvPr id="15" name="object 15"/>
          <p:cNvSpPr txBox="1"/>
          <p:nvPr/>
        </p:nvSpPr>
        <p:spPr>
          <a:xfrm>
            <a:off x="2531110" y="3291332"/>
            <a:ext cx="5233670" cy="381000"/>
          </a:xfrm>
          <a:prstGeom prst="rect">
            <a:avLst/>
          </a:prstGeom>
        </p:spPr>
        <p:txBody>
          <a:bodyPr vert="horz" wrap="square" lIns="0" tIns="12065" rIns="0" bIns="0" rtlCol="0">
            <a:spAutoFit/>
          </a:bodyPr>
          <a:lstStyle/>
          <a:p>
            <a:pPr marL="12700">
              <a:lnSpc>
                <a:spcPct val="100000"/>
              </a:lnSpc>
              <a:spcBef>
                <a:spcPts val="95"/>
              </a:spcBef>
              <a:tabLst>
                <a:tab pos="3081020" algn="l"/>
              </a:tabLst>
            </a:pPr>
            <a:r>
              <a:rPr sz="2400" b="1" spc="5" dirty="0">
                <a:latin typeface="微软雅黑" panose="020B0503020204020204" charset="-122"/>
                <a:cs typeface="微软雅黑" panose="020B0503020204020204" charset="-122"/>
              </a:rPr>
              <a:t>必要劳动时</a:t>
            </a:r>
            <a:r>
              <a:rPr sz="2400" b="1" spc="-5" dirty="0">
                <a:latin typeface="微软雅黑" panose="020B0503020204020204" charset="-122"/>
                <a:cs typeface="微软雅黑" panose="020B0503020204020204" charset="-122"/>
              </a:rPr>
              <a:t>间</a:t>
            </a:r>
            <a:r>
              <a:rPr sz="2400" b="1" dirty="0">
                <a:latin typeface="微软雅黑" panose="020B0503020204020204" charset="-122"/>
                <a:cs typeface="微软雅黑" panose="020B0503020204020204" charset="-122"/>
              </a:rPr>
              <a:t>	</a:t>
            </a:r>
            <a:r>
              <a:rPr sz="2400" b="1" spc="5" dirty="0">
                <a:latin typeface="微软雅黑" panose="020B0503020204020204" charset="-122"/>
                <a:cs typeface="微软雅黑" panose="020B0503020204020204" charset="-122"/>
              </a:rPr>
              <a:t>剩余劳动时间</a:t>
            </a:r>
            <a:endParaRPr sz="2400" b="1" spc="5" dirty="0">
              <a:latin typeface="微软雅黑" panose="020B0503020204020204" charset="-122"/>
              <a:cs typeface="微软雅黑" panose="020B0503020204020204" charset="-122"/>
            </a:endParaRPr>
          </a:p>
        </p:txBody>
      </p:sp>
      <p:sp>
        <p:nvSpPr>
          <p:cNvPr id="16" name="object 16"/>
          <p:cNvSpPr/>
          <p:nvPr/>
        </p:nvSpPr>
        <p:spPr>
          <a:xfrm>
            <a:off x="5308091" y="2596832"/>
            <a:ext cx="3066034" cy="36004"/>
          </a:xfrm>
          <a:prstGeom prst="rect">
            <a:avLst/>
          </a:prstGeom>
          <a:blipFill>
            <a:blip r:embed="rId2" cstate="print"/>
            <a:stretch>
              <a:fillRect/>
            </a:stretch>
          </a:blipFill>
        </p:spPr>
        <p:txBody>
          <a:bodyPr wrap="square" lIns="0" tIns="0" rIns="0" bIns="0" rtlCol="0"/>
          <a:lstStyle/>
          <a:p/>
        </p:txBody>
      </p:sp>
      <p:sp>
        <p:nvSpPr>
          <p:cNvPr id="17" name="object 17"/>
          <p:cNvSpPr/>
          <p:nvPr/>
        </p:nvSpPr>
        <p:spPr>
          <a:xfrm>
            <a:off x="5284470" y="2591561"/>
            <a:ext cx="3048000" cy="0"/>
          </a:xfrm>
          <a:custGeom>
            <a:avLst/>
            <a:gdLst/>
            <a:ahLst/>
            <a:cxnLst/>
            <a:rect l="l" t="t" r="r" b="b"/>
            <a:pathLst>
              <a:path w="3048000">
                <a:moveTo>
                  <a:pt x="0" y="0"/>
                </a:moveTo>
                <a:lnTo>
                  <a:pt x="3048000" y="0"/>
                </a:lnTo>
              </a:path>
            </a:pathLst>
          </a:custGeom>
          <a:ln w="38100">
            <a:solidFill>
              <a:srgbClr val="4F81BC"/>
            </a:solidFill>
          </a:ln>
        </p:spPr>
        <p:txBody>
          <a:bodyPr wrap="square" lIns="0" tIns="0" rIns="0" bIns="0" rtlCol="0"/>
          <a:lstStyle/>
          <a:p/>
        </p:txBody>
      </p:sp>
      <p:sp>
        <p:nvSpPr>
          <p:cNvPr id="18" name="object 18"/>
          <p:cNvSpPr txBox="1"/>
          <p:nvPr/>
        </p:nvSpPr>
        <p:spPr>
          <a:xfrm>
            <a:off x="8772525" y="2152015"/>
            <a:ext cx="1778000" cy="925195"/>
          </a:xfrm>
          <a:prstGeom prst="rect">
            <a:avLst/>
          </a:prstGeom>
        </p:spPr>
        <p:txBody>
          <a:bodyPr vert="horz" wrap="square" lIns="0" tIns="12700" rIns="0" bIns="0" rtlCol="0">
            <a:spAutoFit/>
          </a:bodyPr>
          <a:lstStyle/>
          <a:p>
            <a:pPr marL="12700" marR="5080" algn="just">
              <a:lnSpc>
                <a:spcPct val="106000"/>
              </a:lnSpc>
              <a:spcBef>
                <a:spcPts val="100"/>
              </a:spcBef>
            </a:pPr>
            <a:r>
              <a:rPr sz="2800" b="1" spc="-5" dirty="0">
                <a:latin typeface="微软雅黑" panose="020B0503020204020204" charset="-122"/>
                <a:cs typeface="微软雅黑" panose="020B0503020204020204" charset="-122"/>
              </a:rPr>
              <a:t>工 作 日</a:t>
            </a:r>
            <a:endParaRPr sz="2800">
              <a:latin typeface="微软雅黑" panose="020B0503020204020204" charset="-122"/>
              <a:cs typeface="微软雅黑" panose="020B0503020204020204" charset="-122"/>
            </a:endParaRPr>
          </a:p>
          <a:p>
            <a:pPr marL="12700" marR="5080" algn="just">
              <a:lnSpc>
                <a:spcPct val="106000"/>
              </a:lnSpc>
            </a:pPr>
            <a:r>
              <a:rPr sz="2800" b="1" spc="-5" dirty="0">
                <a:latin typeface="微软雅黑" panose="020B0503020204020204" charset="-122"/>
                <a:cs typeface="微软雅黑" panose="020B0503020204020204" charset="-122"/>
              </a:rPr>
              <a:t>（ 小 时</a:t>
            </a:r>
            <a:r>
              <a:rPr lang="zh-CN" sz="2800" b="1" spc="-5" dirty="0">
                <a:latin typeface="微软雅黑" panose="020B0503020204020204" charset="-122"/>
                <a:cs typeface="微软雅黑" panose="020B0503020204020204" charset="-122"/>
              </a:rPr>
              <a:t>）</a:t>
            </a:r>
            <a:endParaRPr lang="zh-CN" sz="2800" b="1" spc="-5" dirty="0">
              <a:latin typeface="微软雅黑" panose="020B0503020204020204" charset="-122"/>
              <a:cs typeface="微软雅黑" panose="020B0503020204020204" charset="-122"/>
            </a:endParaRPr>
          </a:p>
        </p:txBody>
      </p:sp>
      <p:sp>
        <p:nvSpPr>
          <p:cNvPr id="22" name="object 22"/>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3" name="object 23"/>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20" name="object 20"/>
          <p:cNvSpPr txBox="1"/>
          <p:nvPr/>
        </p:nvSpPr>
        <p:spPr>
          <a:xfrm>
            <a:off x="2286761" y="977646"/>
            <a:ext cx="4832985" cy="118491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Microsoft JhengHei" panose="020B0604030504040204" charset="-120"/>
                <a:cs typeface="Microsoft JhengHei" panose="020B0604030504040204" charset="-120"/>
              </a:rPr>
              <a:t>工人工</a:t>
            </a:r>
            <a:r>
              <a:rPr sz="3200" b="1" dirty="0">
                <a:latin typeface="Microsoft JhengHei" panose="020B0604030504040204" charset="-120"/>
                <a:cs typeface="Microsoft JhengHei" panose="020B0604030504040204" charset="-120"/>
              </a:rPr>
              <a:t>作日的划分</a:t>
            </a:r>
            <a:endParaRPr sz="3200">
              <a:latin typeface="Microsoft JhengHei" panose="020B0604030504040204" charset="-120"/>
              <a:cs typeface="Microsoft JhengHei" panose="020B0604030504040204" charset="-120"/>
            </a:endParaRPr>
          </a:p>
          <a:p>
            <a:pPr marL="344805">
              <a:lnSpc>
                <a:spcPct val="100000"/>
              </a:lnSpc>
              <a:spcBef>
                <a:spcPts val="2425"/>
              </a:spcBef>
              <a:tabLst>
                <a:tab pos="3392170" algn="l"/>
              </a:tabLst>
            </a:pPr>
            <a:r>
              <a:rPr sz="2400" b="1" spc="5" dirty="0">
                <a:latin typeface="微软雅黑" panose="020B0503020204020204" charset="-122"/>
                <a:cs typeface="微软雅黑" panose="020B0503020204020204" charset="-122"/>
              </a:rPr>
              <a:t>必要劳</a:t>
            </a:r>
            <a:r>
              <a:rPr sz="2400" b="1" spc="-5" dirty="0">
                <a:latin typeface="微软雅黑" panose="020B0503020204020204" charset="-122"/>
                <a:cs typeface="微软雅黑" panose="020B0503020204020204" charset="-122"/>
              </a:rPr>
              <a:t>动</a:t>
            </a:r>
            <a:r>
              <a:rPr sz="2400" b="1" dirty="0">
                <a:latin typeface="微软雅黑" panose="020B0503020204020204" charset="-122"/>
                <a:cs typeface="微软雅黑" panose="020B0503020204020204" charset="-122"/>
              </a:rPr>
              <a:t>	</a:t>
            </a:r>
            <a:r>
              <a:rPr sz="2400" b="1" spc="5" dirty="0">
                <a:latin typeface="微软雅黑" panose="020B0503020204020204" charset="-122"/>
                <a:cs typeface="微软雅黑" panose="020B0503020204020204" charset="-122"/>
              </a:rPr>
              <a:t>剩余劳动</a:t>
            </a:r>
            <a:endParaRPr sz="2400" b="1" spc="5" dirty="0">
              <a:latin typeface="微软雅黑" panose="020B0503020204020204" charset="-122"/>
              <a:cs typeface="微软雅黑" panose="020B0503020204020204" charset="-122"/>
            </a:endParaRPr>
          </a:p>
        </p:txBody>
      </p:sp>
      <p:sp>
        <p:nvSpPr>
          <p:cNvPr id="21" name="object 21"/>
          <p:cNvSpPr txBox="1">
            <a:spLocks noGrp="1"/>
          </p:cNvSpPr>
          <p:nvPr>
            <p:ph type="title"/>
          </p:nvPr>
        </p:nvSpPr>
        <p:spPr>
          <a:xfrm>
            <a:off x="615315" y="63500"/>
            <a:ext cx="918781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50178" name="Rectangle 3"/>
          <p:cNvSpPr>
            <a:spLocks noGrp="1"/>
          </p:cNvSpPr>
          <p:nvPr>
            <p:ph idx="1"/>
          </p:nvPr>
        </p:nvSpPr>
        <p:spPr>
          <a:xfrm>
            <a:off x="884555" y="3077210"/>
            <a:ext cx="10223500" cy="2430145"/>
          </a:xfrm>
          <a:noFill/>
          <a:ln>
            <a:noFill/>
            <a:miter lim="800000"/>
          </a:ln>
          <a:extLst>
            <a:ext uri="{909E8E84-426E-40DD-AFC4-6F175D3DCCD1}">
              <a14:hiddenFill xmlns:a14="http://schemas.microsoft.com/office/drawing/2010/main">
                <a:solidFill>
                  <a:srgbClr val="FFFFFF">
                    <a:alpha val="100000"/>
                  </a:srgbClr>
                </a:solidFill>
              </a14:hiddenFill>
            </a:ext>
          </a:extLst>
        </p:spPr>
        <p:txBody>
          <a:bodyPr vert="horz" wrap="square" lIns="91440" tIns="45720" rIns="91440" bIns="45720" anchor="t"/>
          <a:lstStyle/>
          <a:p>
            <a:pPr>
              <a:buNone/>
            </a:pPr>
            <a:endParaRPr lang="zh-CN" altLang="en-US" sz="2800" dirty="0"/>
          </a:p>
          <a:p>
            <a:pPr>
              <a:buNone/>
            </a:pPr>
            <a:r>
              <a:rPr lang="zh-CN" altLang="en-US" sz="2800" dirty="0"/>
              <a:t>          </a:t>
            </a:r>
            <a:r>
              <a:rPr lang="en-US" altLang="zh-CN" sz="2000" dirty="0"/>
              <a:t>24</a:t>
            </a:r>
            <a:r>
              <a:rPr lang="zh-CN" altLang="en-US" sz="2000" dirty="0"/>
              <a:t>元生产资料变为产品               </a:t>
            </a:r>
            <a:r>
              <a:rPr lang="zh-CN" altLang="en-US" sz="2000" dirty="0">
                <a:sym typeface="+mn-ea"/>
              </a:rPr>
              <a:t>创造新价值</a:t>
            </a:r>
            <a:r>
              <a:rPr lang="en-US" altLang="zh-CN" sz="2000" dirty="0">
                <a:sym typeface="+mn-ea"/>
              </a:rPr>
              <a:t>6</a:t>
            </a:r>
            <a:r>
              <a:rPr lang="zh-CN" altLang="en-US" sz="2000" dirty="0">
                <a:sym typeface="+mn-ea"/>
              </a:rPr>
              <a:t>元 </a:t>
            </a:r>
            <a:endParaRPr lang="zh-CN" altLang="en-US" sz="2000" dirty="0"/>
          </a:p>
          <a:p>
            <a:pPr>
              <a:buNone/>
            </a:pPr>
            <a:r>
              <a:rPr lang="zh-CN" altLang="en-US" sz="2400" dirty="0"/>
              <a:t>          </a:t>
            </a:r>
            <a:endParaRPr lang="zh-CN" altLang="en-US" sz="2400" dirty="0"/>
          </a:p>
          <a:p>
            <a:pPr>
              <a:buNone/>
            </a:pPr>
            <a:r>
              <a:rPr lang="zh-CN" altLang="en-US" sz="2400" dirty="0"/>
              <a:t>      在新创造的价值中，</a:t>
            </a:r>
            <a:r>
              <a:rPr lang="en-US" altLang="zh-CN" sz="2400" dirty="0"/>
              <a:t>3</a:t>
            </a:r>
            <a:r>
              <a:rPr lang="zh-CN" altLang="en-US" sz="2400" dirty="0"/>
              <a:t>元支付劳动力价值，剩余的</a:t>
            </a:r>
            <a:r>
              <a:rPr lang="en-US" altLang="zh-CN" sz="2400" dirty="0"/>
              <a:t>3</a:t>
            </a:r>
            <a:r>
              <a:rPr lang="zh-CN" altLang="en-US" sz="2400" dirty="0"/>
              <a:t>元成为剩余价值</a:t>
            </a:r>
            <a:endParaRPr lang="zh-CN" altLang="en-US" sz="2400" dirty="0"/>
          </a:p>
          <a:p>
            <a:pPr>
              <a:buNone/>
            </a:pPr>
            <a:r>
              <a:rPr lang="zh-CN" altLang="en-US" sz="2400" dirty="0"/>
              <a:t>    总投入：生产资料价值</a:t>
            </a:r>
            <a:r>
              <a:rPr lang="en-US" altLang="zh-CN" sz="2400" dirty="0"/>
              <a:t>24</a:t>
            </a:r>
            <a:r>
              <a:rPr lang="zh-CN" altLang="en-US" sz="2400" dirty="0"/>
              <a:t>元</a:t>
            </a:r>
            <a:r>
              <a:rPr lang="en-US" altLang="zh-CN" sz="2400" dirty="0"/>
              <a:t>+</a:t>
            </a:r>
            <a:r>
              <a:rPr lang="zh-CN" altLang="en-US" sz="2400" dirty="0"/>
              <a:t>劳动力价值</a:t>
            </a:r>
            <a:r>
              <a:rPr lang="en-US" altLang="zh-CN" sz="2400" dirty="0"/>
              <a:t>3</a:t>
            </a:r>
            <a:r>
              <a:rPr lang="zh-CN" altLang="en-US" sz="2400" dirty="0"/>
              <a:t>元</a:t>
            </a:r>
            <a:r>
              <a:rPr lang="en-US" altLang="zh-CN" sz="2400" dirty="0"/>
              <a:t>=27</a:t>
            </a:r>
            <a:r>
              <a:rPr lang="zh-CN" altLang="en-US" sz="2400" dirty="0"/>
              <a:t>元 </a:t>
            </a:r>
            <a:endParaRPr lang="zh-CN" altLang="en-US" sz="2400" dirty="0"/>
          </a:p>
          <a:p>
            <a:pPr>
              <a:buNone/>
            </a:pPr>
            <a:r>
              <a:rPr lang="zh-CN" altLang="en-US" sz="2400" dirty="0"/>
              <a:t>    生产结果：棉纱价值</a:t>
            </a:r>
            <a:r>
              <a:rPr lang="en-US" altLang="zh-CN" sz="2400" dirty="0"/>
              <a:t>=30</a:t>
            </a:r>
            <a:r>
              <a:rPr lang="zh-CN" altLang="en-US" sz="2400" dirty="0"/>
              <a:t>元，其中剩余价值</a:t>
            </a:r>
            <a:r>
              <a:rPr lang="en-US" altLang="zh-CN" sz="2400" dirty="0"/>
              <a:t>3</a:t>
            </a:r>
            <a:r>
              <a:rPr lang="zh-CN" altLang="en-US" sz="2400" dirty="0"/>
              <a:t>元</a:t>
            </a:r>
            <a:endParaRPr lang="zh-CN" altLang="en-US" sz="24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92773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710689" y="1265682"/>
            <a:ext cx="8898890" cy="3997960"/>
          </a:xfrm>
          <a:prstGeom prst="rect">
            <a:avLst/>
          </a:prstGeom>
        </p:spPr>
        <p:txBody>
          <a:bodyPr vert="horz" wrap="square" lIns="0" tIns="12700" rIns="0" bIns="0" rtlCol="0">
            <a:spAutoFit/>
          </a:bodyPr>
          <a:lstStyle/>
          <a:p>
            <a:pPr marL="84455">
              <a:lnSpc>
                <a:spcPct val="100000"/>
              </a:lnSpc>
              <a:spcBef>
                <a:spcPts val="100"/>
              </a:spcBef>
            </a:pPr>
            <a:r>
              <a:rPr lang="en-US" sz="3600" b="1" spc="5" dirty="0">
                <a:latin typeface="Microsoft JhengHei" panose="020B0604030504040204" charset="-120"/>
                <a:cs typeface="Microsoft JhengHei" panose="020B0604030504040204" charset="-120"/>
              </a:rPr>
              <a:t>2</a:t>
            </a:r>
            <a:r>
              <a:rPr lang="zh-CN" altLang="en-US" sz="3600" b="1" spc="5" dirty="0">
                <a:latin typeface="Microsoft JhengHei" panose="020B0604030504040204" charset="-120"/>
                <a:cs typeface="Microsoft JhengHei" panose="020B0604030504040204" charset="-120"/>
              </a:rPr>
              <a:t>、</a:t>
            </a:r>
            <a:r>
              <a:rPr sz="3600" b="1" spc="5" dirty="0">
                <a:latin typeface="Microsoft JhengHei" panose="020B0604030504040204" charset="-120"/>
                <a:cs typeface="Microsoft JhengHei" panose="020B0604030504040204" charset="-120"/>
              </a:rPr>
              <a:t>资本的</a:t>
            </a:r>
            <a:r>
              <a:rPr sz="3600" b="1" dirty="0">
                <a:latin typeface="Microsoft JhengHei" panose="020B0604030504040204" charset="-120"/>
                <a:cs typeface="Microsoft JhengHei" panose="020B0604030504040204" charset="-120"/>
              </a:rPr>
              <a:t>本质</a:t>
            </a:r>
            <a:endParaRPr sz="3600">
              <a:latin typeface="Microsoft JhengHei" panose="020B0604030504040204" charset="-120"/>
              <a:cs typeface="Microsoft JhengHei" panose="020B0604030504040204" charset="-120"/>
            </a:endParaRPr>
          </a:p>
          <a:p>
            <a:pPr marL="355600" indent="-342900">
              <a:lnSpc>
                <a:spcPct val="100000"/>
              </a:lnSpc>
              <a:spcBef>
                <a:spcPts val="2995"/>
              </a:spcBef>
              <a:buSzPct val="59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资本在现象上表现为厂房、机器、</a:t>
            </a:r>
            <a:r>
              <a:rPr sz="2800" dirty="0">
                <a:latin typeface="微软雅黑" panose="020B0503020204020204" charset="-122"/>
                <a:cs typeface="微软雅黑" panose="020B0503020204020204" charset="-122"/>
              </a:rPr>
              <a:t>原</a:t>
            </a:r>
            <a:r>
              <a:rPr sz="2800" spc="-5" dirty="0">
                <a:latin typeface="微软雅黑" panose="020B0503020204020204" charset="-122"/>
                <a:cs typeface="微软雅黑" panose="020B0503020204020204" charset="-122"/>
              </a:rPr>
              <a:t>材料、辅助材料。</a:t>
            </a:r>
            <a:endParaRPr sz="2800">
              <a:latin typeface="微软雅黑" panose="020B0503020204020204" charset="-122"/>
              <a:cs typeface="微软雅黑" panose="020B0503020204020204" charset="-122"/>
            </a:endParaRPr>
          </a:p>
          <a:p>
            <a:pPr marL="355600" indent="-342900">
              <a:lnSpc>
                <a:spcPct val="100000"/>
              </a:lnSpc>
              <a:spcBef>
                <a:spcPts val="675"/>
              </a:spcBef>
              <a:buSzPct val="59000"/>
              <a:buFont typeface="Wingdings" panose="05000000000000000000"/>
              <a:buChar char=""/>
              <a:tabLst>
                <a:tab pos="354965" algn="l"/>
                <a:tab pos="355600" algn="l"/>
              </a:tabLst>
            </a:pPr>
            <a:r>
              <a:rPr sz="2800" spc="-5" dirty="0">
                <a:latin typeface="微软雅黑" panose="020B0503020204020204" charset="-122"/>
                <a:cs typeface="微软雅黑" panose="020B0503020204020204" charset="-122"/>
              </a:rPr>
              <a:t>资本是可以带来剩余价值的价值。</a:t>
            </a:r>
            <a:endParaRPr sz="2800">
              <a:latin typeface="微软雅黑" panose="020B0503020204020204" charset="-122"/>
              <a:cs typeface="微软雅黑" panose="020B0503020204020204" charset="-122"/>
            </a:endParaRPr>
          </a:p>
          <a:p>
            <a:pPr marL="355600" marR="364490" indent="-342900">
              <a:lnSpc>
                <a:spcPts val="4030"/>
              </a:lnSpc>
              <a:spcBef>
                <a:spcPts val="245"/>
              </a:spcBef>
              <a:buSzPct val="59000"/>
              <a:buFont typeface="Wingdings" panose="05000000000000000000"/>
              <a:buChar char=""/>
              <a:tabLst>
                <a:tab pos="354965" algn="l"/>
                <a:tab pos="355600" algn="l"/>
              </a:tabLst>
            </a:pPr>
            <a:r>
              <a:rPr sz="2800" spc="-5" dirty="0">
                <a:solidFill>
                  <a:srgbClr val="FF0000"/>
                </a:solidFill>
                <a:latin typeface="微软雅黑" panose="020B0503020204020204" charset="-122"/>
                <a:cs typeface="微软雅黑" panose="020B0503020204020204" charset="-122"/>
              </a:rPr>
              <a:t>资本的本质不是物，而是以物为媒</a:t>
            </a:r>
            <a:r>
              <a:rPr sz="2800" dirty="0">
                <a:solidFill>
                  <a:srgbClr val="FF0000"/>
                </a:solidFill>
                <a:latin typeface="微软雅黑" panose="020B0503020204020204" charset="-122"/>
                <a:cs typeface="微软雅黑" panose="020B0503020204020204" charset="-122"/>
              </a:rPr>
              <a:t>介</a:t>
            </a:r>
            <a:r>
              <a:rPr sz="2800" spc="-5" dirty="0">
                <a:solidFill>
                  <a:srgbClr val="FF0000"/>
                </a:solidFill>
                <a:latin typeface="微软雅黑" panose="020B0503020204020204" charset="-122"/>
                <a:cs typeface="微软雅黑" panose="020B0503020204020204" charset="-122"/>
              </a:rPr>
              <a:t>的资</a:t>
            </a:r>
            <a:r>
              <a:rPr sz="2800" dirty="0">
                <a:solidFill>
                  <a:srgbClr val="FF0000"/>
                </a:solidFill>
                <a:latin typeface="微软雅黑" panose="020B0503020204020204" charset="-122"/>
                <a:cs typeface="微软雅黑" panose="020B0503020204020204" charset="-122"/>
              </a:rPr>
              <a:t>本</a:t>
            </a:r>
            <a:r>
              <a:rPr sz="2800" spc="-5" dirty="0">
                <a:solidFill>
                  <a:srgbClr val="FF0000"/>
                </a:solidFill>
                <a:latin typeface="微软雅黑" panose="020B0503020204020204" charset="-122"/>
                <a:cs typeface="微软雅黑" panose="020B0503020204020204" charset="-122"/>
              </a:rPr>
              <a:t>家与</a:t>
            </a:r>
            <a:r>
              <a:rPr sz="2800" dirty="0">
                <a:solidFill>
                  <a:srgbClr val="FF0000"/>
                </a:solidFill>
                <a:latin typeface="微软雅黑" panose="020B0503020204020204" charset="-122"/>
                <a:cs typeface="微软雅黑" panose="020B0503020204020204" charset="-122"/>
              </a:rPr>
              <a:t>雇</a:t>
            </a:r>
            <a:r>
              <a:rPr sz="2800" spc="-5" dirty="0">
                <a:solidFill>
                  <a:srgbClr val="FF0000"/>
                </a:solidFill>
                <a:latin typeface="微软雅黑" panose="020B0503020204020204" charset="-122"/>
                <a:cs typeface="微软雅黑" panose="020B0503020204020204" charset="-122"/>
              </a:rPr>
              <a:t>佣 工人间的</a:t>
            </a:r>
            <a:r>
              <a:rPr sz="2800" b="1" spc="-5" dirty="0">
                <a:solidFill>
                  <a:srgbClr val="FF0000"/>
                </a:solidFill>
                <a:latin typeface="微软雅黑" panose="020B0503020204020204" charset="-122"/>
                <a:cs typeface="微软雅黑" panose="020B0503020204020204" charset="-122"/>
              </a:rPr>
              <a:t>剥削与被剥削的关系</a:t>
            </a:r>
            <a:r>
              <a:rPr sz="2800" spc="-5" dirty="0">
                <a:solidFill>
                  <a:srgbClr val="FF0000"/>
                </a:solidFill>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355600" marR="364490" indent="-342900">
              <a:lnSpc>
                <a:spcPts val="4030"/>
              </a:lnSpc>
              <a:spcBef>
                <a:spcPts val="5"/>
              </a:spcBef>
              <a:buSzPct val="59000"/>
              <a:buFont typeface="Wingdings" panose="05000000000000000000"/>
              <a:buChar char=""/>
              <a:tabLst>
                <a:tab pos="354965" algn="l"/>
                <a:tab pos="355600" algn="l"/>
              </a:tabLst>
            </a:pPr>
            <a:r>
              <a:rPr sz="2800" spc="-5" dirty="0">
                <a:solidFill>
                  <a:srgbClr val="FF0000"/>
                </a:solidFill>
                <a:latin typeface="微软雅黑" panose="020B0503020204020204" charset="-122"/>
                <a:cs typeface="微软雅黑" panose="020B0503020204020204" charset="-122"/>
              </a:rPr>
              <a:t>资本的功能在于增殖</a:t>
            </a:r>
            <a:r>
              <a:rPr sz="2800" spc="-5" dirty="0">
                <a:latin typeface="微软雅黑" panose="020B0503020204020204" charset="-122"/>
                <a:cs typeface="微软雅黑" panose="020B0503020204020204" charset="-122"/>
              </a:rPr>
              <a:t>，资本的生命</a:t>
            </a:r>
            <a:r>
              <a:rPr sz="2800" dirty="0">
                <a:latin typeface="微软雅黑" panose="020B0503020204020204" charset="-122"/>
                <a:cs typeface="微软雅黑" panose="020B0503020204020204" charset="-122"/>
              </a:rPr>
              <a:t>在</a:t>
            </a:r>
            <a:r>
              <a:rPr sz="2800" spc="-5" dirty="0">
                <a:latin typeface="微软雅黑" panose="020B0503020204020204" charset="-122"/>
                <a:cs typeface="微软雅黑" panose="020B0503020204020204" charset="-122"/>
              </a:rPr>
              <a:t>于运</a:t>
            </a:r>
            <a:r>
              <a:rPr sz="2800" dirty="0">
                <a:latin typeface="微软雅黑" panose="020B0503020204020204" charset="-122"/>
                <a:cs typeface="微软雅黑" panose="020B0503020204020204" charset="-122"/>
              </a:rPr>
              <a:t>动</a:t>
            </a:r>
            <a:r>
              <a:rPr sz="2800" spc="-5" dirty="0">
                <a:latin typeface="微软雅黑" panose="020B0503020204020204" charset="-122"/>
                <a:cs typeface="微软雅黑" panose="020B0503020204020204" charset="-122"/>
              </a:rPr>
              <a:t>，资</a:t>
            </a:r>
            <a:r>
              <a:rPr sz="2800" dirty="0">
                <a:latin typeface="微软雅黑" panose="020B0503020204020204" charset="-122"/>
                <a:cs typeface="微软雅黑" panose="020B0503020204020204" charset="-122"/>
              </a:rPr>
              <a:t>本</a:t>
            </a:r>
            <a:r>
              <a:rPr sz="2800" spc="-5" dirty="0">
                <a:latin typeface="微软雅黑" panose="020B0503020204020204" charset="-122"/>
                <a:cs typeface="微软雅黑" panose="020B0503020204020204" charset="-122"/>
              </a:rPr>
              <a:t>的 </a:t>
            </a:r>
            <a:r>
              <a:rPr sz="2800" spc="-10" dirty="0">
                <a:latin typeface="微软雅黑" panose="020B0503020204020204" charset="-122"/>
                <a:cs typeface="微软雅黑" panose="020B0503020204020204" charset="-122"/>
              </a:rPr>
              <a:t>生产过程是以劳动力市场的建立为</a:t>
            </a:r>
            <a:r>
              <a:rPr sz="2800" dirty="0">
                <a:latin typeface="微软雅黑" panose="020B0503020204020204" charset="-122"/>
                <a:cs typeface="微软雅黑" panose="020B0503020204020204" charset="-122"/>
              </a:rPr>
              <a:t>前</a:t>
            </a:r>
            <a:r>
              <a:rPr sz="2800" spc="-10" dirty="0">
                <a:latin typeface="微软雅黑" panose="020B0503020204020204" charset="-122"/>
                <a:cs typeface="微软雅黑" panose="020B0503020204020204" charset="-122"/>
              </a:rPr>
              <a:t>提。</a:t>
            </a:r>
            <a:endParaRPr sz="2800">
              <a:latin typeface="微软雅黑" panose="020B0503020204020204" charset="-122"/>
              <a:cs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935799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6" name="object 6"/>
          <p:cNvSpPr txBox="1"/>
          <p:nvPr/>
        </p:nvSpPr>
        <p:spPr>
          <a:xfrm>
            <a:off x="918210" y="1193800"/>
            <a:ext cx="8720455" cy="56642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Microsoft JhengHei" panose="020B0604030504040204" charset="-120"/>
                <a:cs typeface="Microsoft JhengHei" panose="020B0604030504040204" charset="-120"/>
              </a:rPr>
              <a:t>资本的</a:t>
            </a:r>
            <a:r>
              <a:rPr sz="3600" b="1" dirty="0">
                <a:latin typeface="Microsoft JhengHei" panose="020B0604030504040204" charset="-120"/>
                <a:cs typeface="Microsoft JhengHei" panose="020B0604030504040204" charset="-120"/>
              </a:rPr>
              <a:t>不同部分</a:t>
            </a:r>
            <a:r>
              <a:rPr sz="3600" b="1" spc="5" dirty="0">
                <a:latin typeface="Microsoft JhengHei" panose="020B0604030504040204" charset="-120"/>
                <a:cs typeface="Microsoft JhengHei" panose="020B0604030504040204" charset="-120"/>
              </a:rPr>
              <a:t>在</a:t>
            </a:r>
            <a:r>
              <a:rPr sz="3600" b="1" dirty="0">
                <a:latin typeface="Microsoft JhengHei" panose="020B0604030504040204" charset="-120"/>
                <a:cs typeface="Microsoft JhengHei" panose="020B0604030504040204" charset="-120"/>
              </a:rPr>
              <a:t>剩余价值</a:t>
            </a:r>
            <a:r>
              <a:rPr sz="3600" b="1" spc="5" dirty="0">
                <a:latin typeface="Microsoft JhengHei" panose="020B0604030504040204" charset="-120"/>
                <a:cs typeface="Microsoft JhengHei" panose="020B0604030504040204" charset="-120"/>
              </a:rPr>
              <a:t>生</a:t>
            </a:r>
            <a:r>
              <a:rPr sz="3600" b="1" dirty="0">
                <a:latin typeface="Microsoft JhengHei" panose="020B0604030504040204" charset="-120"/>
                <a:cs typeface="Microsoft JhengHei" panose="020B0604030504040204" charset="-120"/>
              </a:rPr>
              <a:t>产中的作用</a:t>
            </a:r>
            <a:endParaRPr sz="3600">
              <a:latin typeface="Microsoft JhengHei" panose="020B0604030504040204" charset="-120"/>
              <a:cs typeface="Microsoft JhengHei" panose="020B0604030504040204" charset="-120"/>
            </a:endParaRPr>
          </a:p>
        </p:txBody>
      </p:sp>
      <p:sp>
        <p:nvSpPr>
          <p:cNvPr id="7" name="object 7"/>
          <p:cNvSpPr/>
          <p:nvPr/>
        </p:nvSpPr>
        <p:spPr>
          <a:xfrm>
            <a:off x="5567934" y="4632197"/>
            <a:ext cx="864235" cy="9525"/>
          </a:xfrm>
          <a:custGeom>
            <a:avLst/>
            <a:gdLst/>
            <a:ahLst/>
            <a:cxnLst/>
            <a:rect l="l" t="t" r="r" b="b"/>
            <a:pathLst>
              <a:path w="864235" h="9525">
                <a:moveTo>
                  <a:pt x="0" y="9143"/>
                </a:moveTo>
                <a:lnTo>
                  <a:pt x="864107" y="0"/>
                </a:lnTo>
              </a:path>
            </a:pathLst>
          </a:custGeom>
          <a:ln w="16764">
            <a:solidFill>
              <a:srgbClr val="FF0000"/>
            </a:solidFill>
          </a:ln>
        </p:spPr>
        <p:txBody>
          <a:bodyPr wrap="square" lIns="0" tIns="0" rIns="0" bIns="0" rtlCol="0"/>
          <a:lstStyle/>
          <a:p/>
        </p:txBody>
      </p:sp>
      <p:sp>
        <p:nvSpPr>
          <p:cNvPr id="8" name="object 8"/>
          <p:cNvSpPr/>
          <p:nvPr/>
        </p:nvSpPr>
        <p:spPr>
          <a:xfrm>
            <a:off x="2012442" y="3672078"/>
            <a:ext cx="372110" cy="21590"/>
          </a:xfrm>
          <a:custGeom>
            <a:avLst/>
            <a:gdLst/>
            <a:ahLst/>
            <a:cxnLst/>
            <a:rect l="l" t="t" r="r" b="b"/>
            <a:pathLst>
              <a:path w="372110" h="21589">
                <a:moveTo>
                  <a:pt x="0" y="0"/>
                </a:moveTo>
                <a:lnTo>
                  <a:pt x="371856" y="21336"/>
                </a:lnTo>
              </a:path>
            </a:pathLst>
          </a:custGeom>
          <a:ln w="16764">
            <a:solidFill>
              <a:srgbClr val="FF0000"/>
            </a:solidFill>
          </a:ln>
        </p:spPr>
        <p:txBody>
          <a:bodyPr wrap="square" lIns="0" tIns="0" rIns="0" bIns="0" rtlCol="0"/>
          <a:lstStyle/>
          <a:p/>
        </p:txBody>
      </p:sp>
      <p:sp>
        <p:nvSpPr>
          <p:cNvPr id="9" name="object 9"/>
          <p:cNvSpPr/>
          <p:nvPr/>
        </p:nvSpPr>
        <p:spPr>
          <a:xfrm>
            <a:off x="2384298" y="2779014"/>
            <a:ext cx="0" cy="1828800"/>
          </a:xfrm>
          <a:custGeom>
            <a:avLst/>
            <a:gdLst/>
            <a:ahLst/>
            <a:cxnLst/>
            <a:rect l="l" t="t" r="r" b="b"/>
            <a:pathLst>
              <a:path h="1828800">
                <a:moveTo>
                  <a:pt x="0" y="0"/>
                </a:moveTo>
                <a:lnTo>
                  <a:pt x="0" y="1828800"/>
                </a:lnTo>
              </a:path>
            </a:pathLst>
          </a:custGeom>
          <a:ln w="16764">
            <a:solidFill>
              <a:srgbClr val="FF0000"/>
            </a:solidFill>
          </a:ln>
        </p:spPr>
        <p:txBody>
          <a:bodyPr wrap="square" lIns="0" tIns="0" rIns="0" bIns="0" rtlCol="0"/>
          <a:lstStyle/>
          <a:p/>
        </p:txBody>
      </p:sp>
      <p:sp>
        <p:nvSpPr>
          <p:cNvPr id="10" name="object 10"/>
          <p:cNvSpPr/>
          <p:nvPr/>
        </p:nvSpPr>
        <p:spPr>
          <a:xfrm>
            <a:off x="2393442" y="2769870"/>
            <a:ext cx="582295" cy="6350"/>
          </a:xfrm>
          <a:custGeom>
            <a:avLst/>
            <a:gdLst/>
            <a:ahLst/>
            <a:cxnLst/>
            <a:rect l="l" t="t" r="r" b="b"/>
            <a:pathLst>
              <a:path w="582294" h="6350">
                <a:moveTo>
                  <a:pt x="0" y="0"/>
                </a:moveTo>
                <a:lnTo>
                  <a:pt x="582168" y="6095"/>
                </a:lnTo>
              </a:path>
            </a:pathLst>
          </a:custGeom>
          <a:ln w="16764">
            <a:solidFill>
              <a:srgbClr val="FF0000"/>
            </a:solidFill>
          </a:ln>
        </p:spPr>
        <p:txBody>
          <a:bodyPr wrap="square" lIns="0" tIns="0" rIns="0" bIns="0" rtlCol="0"/>
          <a:lstStyle/>
          <a:p/>
        </p:txBody>
      </p:sp>
      <p:sp>
        <p:nvSpPr>
          <p:cNvPr id="11" name="object 11"/>
          <p:cNvSpPr/>
          <p:nvPr/>
        </p:nvSpPr>
        <p:spPr>
          <a:xfrm>
            <a:off x="2384298" y="4595621"/>
            <a:ext cx="628015" cy="12700"/>
          </a:xfrm>
          <a:custGeom>
            <a:avLst/>
            <a:gdLst/>
            <a:ahLst/>
            <a:cxnLst/>
            <a:rect l="l" t="t" r="r" b="b"/>
            <a:pathLst>
              <a:path w="628014" h="12700">
                <a:moveTo>
                  <a:pt x="0" y="12191"/>
                </a:moveTo>
                <a:lnTo>
                  <a:pt x="627888" y="0"/>
                </a:lnTo>
              </a:path>
            </a:pathLst>
          </a:custGeom>
          <a:ln w="16763">
            <a:solidFill>
              <a:srgbClr val="FF0000"/>
            </a:solidFill>
          </a:ln>
        </p:spPr>
        <p:txBody>
          <a:bodyPr wrap="square" lIns="0" tIns="0" rIns="0" bIns="0" rtlCol="0"/>
          <a:lstStyle/>
          <a:p/>
        </p:txBody>
      </p:sp>
      <p:sp>
        <p:nvSpPr>
          <p:cNvPr id="12" name="object 12"/>
          <p:cNvSpPr/>
          <p:nvPr/>
        </p:nvSpPr>
        <p:spPr>
          <a:xfrm>
            <a:off x="2980944" y="4075176"/>
            <a:ext cx="2550160" cy="1173480"/>
          </a:xfrm>
          <a:custGeom>
            <a:avLst/>
            <a:gdLst/>
            <a:ahLst/>
            <a:cxnLst/>
            <a:rect l="l" t="t" r="r" b="b"/>
            <a:pathLst>
              <a:path w="2550160" h="1173479">
                <a:moveTo>
                  <a:pt x="2348484" y="0"/>
                </a:moveTo>
                <a:lnTo>
                  <a:pt x="200787" y="0"/>
                </a:lnTo>
                <a:lnTo>
                  <a:pt x="180212" y="1270"/>
                </a:lnTo>
                <a:lnTo>
                  <a:pt x="140969" y="10160"/>
                </a:lnTo>
                <a:lnTo>
                  <a:pt x="105029" y="25400"/>
                </a:lnTo>
                <a:lnTo>
                  <a:pt x="72898" y="46989"/>
                </a:lnTo>
                <a:lnTo>
                  <a:pt x="34162" y="90170"/>
                </a:lnTo>
                <a:lnTo>
                  <a:pt x="15620" y="124460"/>
                </a:lnTo>
                <a:lnTo>
                  <a:pt x="4063" y="161289"/>
                </a:lnTo>
                <a:lnTo>
                  <a:pt x="0" y="201930"/>
                </a:lnTo>
                <a:lnTo>
                  <a:pt x="0" y="972819"/>
                </a:lnTo>
                <a:lnTo>
                  <a:pt x="4191" y="1013460"/>
                </a:lnTo>
                <a:lnTo>
                  <a:pt x="16001" y="1051560"/>
                </a:lnTo>
                <a:lnTo>
                  <a:pt x="34670" y="1085850"/>
                </a:lnTo>
                <a:lnTo>
                  <a:pt x="59181" y="1115060"/>
                </a:lnTo>
                <a:lnTo>
                  <a:pt x="89026" y="1140460"/>
                </a:lnTo>
                <a:lnTo>
                  <a:pt x="123317" y="1158240"/>
                </a:lnTo>
                <a:lnTo>
                  <a:pt x="161036" y="1169670"/>
                </a:lnTo>
                <a:lnTo>
                  <a:pt x="181101" y="1173480"/>
                </a:lnTo>
                <a:lnTo>
                  <a:pt x="2369439" y="1173480"/>
                </a:lnTo>
                <a:lnTo>
                  <a:pt x="2382731" y="1170940"/>
                </a:lnTo>
                <a:lnTo>
                  <a:pt x="181229" y="1170940"/>
                </a:lnTo>
                <a:lnTo>
                  <a:pt x="161417" y="1167130"/>
                </a:lnTo>
                <a:lnTo>
                  <a:pt x="124332" y="1155700"/>
                </a:lnTo>
                <a:lnTo>
                  <a:pt x="90550" y="1137920"/>
                </a:lnTo>
                <a:lnTo>
                  <a:pt x="48260" y="1099820"/>
                </a:lnTo>
                <a:lnTo>
                  <a:pt x="26797" y="1068070"/>
                </a:lnTo>
                <a:lnTo>
                  <a:pt x="11811" y="1032510"/>
                </a:lnTo>
                <a:lnTo>
                  <a:pt x="3810" y="993140"/>
                </a:lnTo>
                <a:lnTo>
                  <a:pt x="2793" y="972819"/>
                </a:lnTo>
                <a:lnTo>
                  <a:pt x="2793" y="201930"/>
                </a:lnTo>
                <a:lnTo>
                  <a:pt x="6731" y="162560"/>
                </a:lnTo>
                <a:lnTo>
                  <a:pt x="18287" y="124460"/>
                </a:lnTo>
                <a:lnTo>
                  <a:pt x="47879" y="76200"/>
                </a:lnTo>
                <a:lnTo>
                  <a:pt x="74803" y="48260"/>
                </a:lnTo>
                <a:lnTo>
                  <a:pt x="123825" y="19050"/>
                </a:lnTo>
                <a:lnTo>
                  <a:pt x="160908" y="7620"/>
                </a:lnTo>
                <a:lnTo>
                  <a:pt x="180594" y="3810"/>
                </a:lnTo>
                <a:lnTo>
                  <a:pt x="2381927" y="3810"/>
                </a:lnTo>
                <a:lnTo>
                  <a:pt x="2368550" y="1270"/>
                </a:lnTo>
                <a:lnTo>
                  <a:pt x="2348484" y="0"/>
                </a:lnTo>
                <a:close/>
              </a:path>
              <a:path w="2550160" h="1173479">
                <a:moveTo>
                  <a:pt x="2381927" y="3810"/>
                </a:moveTo>
                <a:lnTo>
                  <a:pt x="2368422" y="3810"/>
                </a:lnTo>
                <a:lnTo>
                  <a:pt x="2388235" y="7620"/>
                </a:lnTo>
                <a:lnTo>
                  <a:pt x="2407158" y="12700"/>
                </a:lnTo>
                <a:lnTo>
                  <a:pt x="2442845" y="26670"/>
                </a:lnTo>
                <a:lnTo>
                  <a:pt x="2474468" y="48260"/>
                </a:lnTo>
                <a:lnTo>
                  <a:pt x="2512822" y="90170"/>
                </a:lnTo>
                <a:lnTo>
                  <a:pt x="2531110" y="124460"/>
                </a:lnTo>
                <a:lnTo>
                  <a:pt x="2542794" y="161289"/>
                </a:lnTo>
                <a:lnTo>
                  <a:pt x="2546858" y="201930"/>
                </a:lnTo>
                <a:lnTo>
                  <a:pt x="2546858" y="972819"/>
                </a:lnTo>
                <a:lnTo>
                  <a:pt x="2542921" y="1012190"/>
                </a:lnTo>
                <a:lnTo>
                  <a:pt x="2531364" y="1050290"/>
                </a:lnTo>
                <a:lnTo>
                  <a:pt x="2501772" y="1098550"/>
                </a:lnTo>
                <a:lnTo>
                  <a:pt x="2459609" y="1136650"/>
                </a:lnTo>
                <a:lnTo>
                  <a:pt x="2425954" y="1155700"/>
                </a:lnTo>
                <a:lnTo>
                  <a:pt x="2388743" y="1167130"/>
                </a:lnTo>
                <a:lnTo>
                  <a:pt x="2369058" y="1170940"/>
                </a:lnTo>
                <a:lnTo>
                  <a:pt x="2382731" y="1170940"/>
                </a:lnTo>
                <a:lnTo>
                  <a:pt x="2427223" y="1158240"/>
                </a:lnTo>
                <a:lnTo>
                  <a:pt x="2461260" y="1139190"/>
                </a:lnTo>
                <a:lnTo>
                  <a:pt x="2490978" y="1115060"/>
                </a:lnTo>
                <a:lnTo>
                  <a:pt x="2515489" y="1084580"/>
                </a:lnTo>
                <a:lnTo>
                  <a:pt x="2540761" y="1032510"/>
                </a:lnTo>
                <a:lnTo>
                  <a:pt x="2548635" y="993140"/>
                </a:lnTo>
                <a:lnTo>
                  <a:pt x="2549652" y="972819"/>
                </a:lnTo>
                <a:lnTo>
                  <a:pt x="2549652" y="201930"/>
                </a:lnTo>
                <a:lnTo>
                  <a:pt x="2545460" y="161289"/>
                </a:lnTo>
                <a:lnTo>
                  <a:pt x="2533650" y="123189"/>
                </a:lnTo>
                <a:lnTo>
                  <a:pt x="2514981" y="88900"/>
                </a:lnTo>
                <a:lnTo>
                  <a:pt x="2490470" y="59689"/>
                </a:lnTo>
                <a:lnTo>
                  <a:pt x="2460625" y="34289"/>
                </a:lnTo>
                <a:lnTo>
                  <a:pt x="2426461" y="16510"/>
                </a:lnTo>
                <a:lnTo>
                  <a:pt x="2388616" y="5080"/>
                </a:lnTo>
                <a:lnTo>
                  <a:pt x="2381927" y="3810"/>
                </a:lnTo>
                <a:close/>
              </a:path>
              <a:path w="2550160" h="1173479">
                <a:moveTo>
                  <a:pt x="2348484" y="6350"/>
                </a:moveTo>
                <a:lnTo>
                  <a:pt x="201041" y="6350"/>
                </a:lnTo>
                <a:lnTo>
                  <a:pt x="180975" y="7620"/>
                </a:lnTo>
                <a:lnTo>
                  <a:pt x="142875" y="15239"/>
                </a:lnTo>
                <a:lnTo>
                  <a:pt x="91820" y="39370"/>
                </a:lnTo>
                <a:lnTo>
                  <a:pt x="50164" y="77470"/>
                </a:lnTo>
                <a:lnTo>
                  <a:pt x="29082" y="109220"/>
                </a:lnTo>
                <a:lnTo>
                  <a:pt x="9525" y="162560"/>
                </a:lnTo>
                <a:lnTo>
                  <a:pt x="5587" y="201930"/>
                </a:lnTo>
                <a:lnTo>
                  <a:pt x="5587" y="972819"/>
                </a:lnTo>
                <a:lnTo>
                  <a:pt x="9525" y="1012190"/>
                </a:lnTo>
                <a:lnTo>
                  <a:pt x="20955" y="1049020"/>
                </a:lnTo>
                <a:lnTo>
                  <a:pt x="50292" y="1097280"/>
                </a:lnTo>
                <a:lnTo>
                  <a:pt x="91948" y="1135380"/>
                </a:lnTo>
                <a:lnTo>
                  <a:pt x="143129" y="1159510"/>
                </a:lnTo>
                <a:lnTo>
                  <a:pt x="181356" y="1167130"/>
                </a:lnTo>
                <a:lnTo>
                  <a:pt x="201168" y="1168400"/>
                </a:lnTo>
                <a:lnTo>
                  <a:pt x="2348610" y="1168400"/>
                </a:lnTo>
                <a:lnTo>
                  <a:pt x="2368677" y="1167130"/>
                </a:lnTo>
                <a:lnTo>
                  <a:pt x="2388108" y="1164590"/>
                </a:lnTo>
                <a:lnTo>
                  <a:pt x="2392775" y="1163320"/>
                </a:lnTo>
                <a:lnTo>
                  <a:pt x="201168" y="1163320"/>
                </a:lnTo>
                <a:lnTo>
                  <a:pt x="181610" y="1162050"/>
                </a:lnTo>
                <a:lnTo>
                  <a:pt x="127126" y="1148080"/>
                </a:lnTo>
                <a:lnTo>
                  <a:pt x="80263" y="1118870"/>
                </a:lnTo>
                <a:lnTo>
                  <a:pt x="43561" y="1079500"/>
                </a:lnTo>
                <a:lnTo>
                  <a:pt x="19685" y="1028700"/>
                </a:lnTo>
                <a:lnTo>
                  <a:pt x="11175" y="972819"/>
                </a:lnTo>
                <a:lnTo>
                  <a:pt x="11175" y="201930"/>
                </a:lnTo>
                <a:lnTo>
                  <a:pt x="15112" y="163830"/>
                </a:lnTo>
                <a:lnTo>
                  <a:pt x="34162" y="111760"/>
                </a:lnTo>
                <a:lnTo>
                  <a:pt x="66929" y="67310"/>
                </a:lnTo>
                <a:lnTo>
                  <a:pt x="110743" y="34289"/>
                </a:lnTo>
                <a:lnTo>
                  <a:pt x="162941" y="15239"/>
                </a:lnTo>
                <a:lnTo>
                  <a:pt x="201294" y="11430"/>
                </a:lnTo>
                <a:lnTo>
                  <a:pt x="2392426" y="11430"/>
                </a:lnTo>
                <a:lnTo>
                  <a:pt x="2387727" y="10160"/>
                </a:lnTo>
                <a:lnTo>
                  <a:pt x="2368296" y="7620"/>
                </a:lnTo>
                <a:lnTo>
                  <a:pt x="2348484" y="6350"/>
                </a:lnTo>
                <a:close/>
              </a:path>
              <a:path w="2550160" h="1173479">
                <a:moveTo>
                  <a:pt x="2392426" y="11430"/>
                </a:moveTo>
                <a:lnTo>
                  <a:pt x="2348484" y="11430"/>
                </a:lnTo>
                <a:lnTo>
                  <a:pt x="2368042" y="12700"/>
                </a:lnTo>
                <a:lnTo>
                  <a:pt x="2386965" y="15239"/>
                </a:lnTo>
                <a:lnTo>
                  <a:pt x="2439161" y="34289"/>
                </a:lnTo>
                <a:lnTo>
                  <a:pt x="2482850" y="67310"/>
                </a:lnTo>
                <a:lnTo>
                  <a:pt x="2515616" y="111760"/>
                </a:lnTo>
                <a:lnTo>
                  <a:pt x="2534666" y="163830"/>
                </a:lnTo>
                <a:lnTo>
                  <a:pt x="2538476" y="201930"/>
                </a:lnTo>
                <a:lnTo>
                  <a:pt x="2538476" y="972819"/>
                </a:lnTo>
                <a:lnTo>
                  <a:pt x="2534666" y="1010919"/>
                </a:lnTo>
                <a:lnTo>
                  <a:pt x="2515489" y="1064260"/>
                </a:lnTo>
                <a:lnTo>
                  <a:pt x="2482722" y="1107440"/>
                </a:lnTo>
                <a:lnTo>
                  <a:pt x="2438908" y="1140460"/>
                </a:lnTo>
                <a:lnTo>
                  <a:pt x="2386710" y="1159510"/>
                </a:lnTo>
                <a:lnTo>
                  <a:pt x="2348357" y="1163320"/>
                </a:lnTo>
                <a:lnTo>
                  <a:pt x="2392775" y="1163320"/>
                </a:lnTo>
                <a:lnTo>
                  <a:pt x="2441829" y="1144270"/>
                </a:lnTo>
                <a:lnTo>
                  <a:pt x="2486786" y="1111250"/>
                </a:lnTo>
                <a:lnTo>
                  <a:pt x="2520569" y="1065530"/>
                </a:lnTo>
                <a:lnTo>
                  <a:pt x="2540127" y="1012190"/>
                </a:lnTo>
                <a:lnTo>
                  <a:pt x="2544064" y="972819"/>
                </a:lnTo>
                <a:lnTo>
                  <a:pt x="2544064" y="201930"/>
                </a:lnTo>
                <a:lnTo>
                  <a:pt x="2540127" y="162560"/>
                </a:lnTo>
                <a:lnTo>
                  <a:pt x="2528697" y="125730"/>
                </a:lnTo>
                <a:lnTo>
                  <a:pt x="2499360" y="77470"/>
                </a:lnTo>
                <a:lnTo>
                  <a:pt x="2457704" y="39370"/>
                </a:lnTo>
                <a:lnTo>
                  <a:pt x="2406522" y="15239"/>
                </a:lnTo>
                <a:lnTo>
                  <a:pt x="2392426" y="11430"/>
                </a:lnTo>
                <a:close/>
              </a:path>
              <a:path w="2550160" h="1173479">
                <a:moveTo>
                  <a:pt x="2348484" y="13970"/>
                </a:moveTo>
                <a:lnTo>
                  <a:pt x="201422" y="13970"/>
                </a:lnTo>
                <a:lnTo>
                  <a:pt x="182244" y="15239"/>
                </a:lnTo>
                <a:lnTo>
                  <a:pt x="128650" y="29210"/>
                </a:lnTo>
                <a:lnTo>
                  <a:pt x="82295" y="57150"/>
                </a:lnTo>
                <a:lnTo>
                  <a:pt x="46100" y="96520"/>
                </a:lnTo>
                <a:lnTo>
                  <a:pt x="22479" y="146050"/>
                </a:lnTo>
                <a:lnTo>
                  <a:pt x="13969" y="201930"/>
                </a:lnTo>
                <a:lnTo>
                  <a:pt x="13969" y="972819"/>
                </a:lnTo>
                <a:lnTo>
                  <a:pt x="17653" y="1010919"/>
                </a:lnTo>
                <a:lnTo>
                  <a:pt x="36449" y="1061720"/>
                </a:lnTo>
                <a:lnTo>
                  <a:pt x="68580" y="1104900"/>
                </a:lnTo>
                <a:lnTo>
                  <a:pt x="111760" y="1137920"/>
                </a:lnTo>
                <a:lnTo>
                  <a:pt x="181737" y="1159510"/>
                </a:lnTo>
                <a:lnTo>
                  <a:pt x="201168" y="1160780"/>
                </a:lnTo>
                <a:lnTo>
                  <a:pt x="2348230" y="1160780"/>
                </a:lnTo>
                <a:lnTo>
                  <a:pt x="2367407" y="1159510"/>
                </a:lnTo>
                <a:lnTo>
                  <a:pt x="2385948" y="1156970"/>
                </a:lnTo>
                <a:lnTo>
                  <a:pt x="181863" y="1156970"/>
                </a:lnTo>
                <a:lnTo>
                  <a:pt x="145923" y="1149350"/>
                </a:lnTo>
                <a:lnTo>
                  <a:pt x="97789" y="1125220"/>
                </a:lnTo>
                <a:lnTo>
                  <a:pt x="58547" y="1089660"/>
                </a:lnTo>
                <a:lnTo>
                  <a:pt x="31114" y="1043940"/>
                </a:lnTo>
                <a:lnTo>
                  <a:pt x="17653" y="991869"/>
                </a:lnTo>
                <a:lnTo>
                  <a:pt x="16763" y="972819"/>
                </a:lnTo>
                <a:lnTo>
                  <a:pt x="16763" y="201930"/>
                </a:lnTo>
                <a:lnTo>
                  <a:pt x="20574" y="163830"/>
                </a:lnTo>
                <a:lnTo>
                  <a:pt x="39243" y="113030"/>
                </a:lnTo>
                <a:lnTo>
                  <a:pt x="71119" y="71120"/>
                </a:lnTo>
                <a:lnTo>
                  <a:pt x="113664" y="39370"/>
                </a:lnTo>
                <a:lnTo>
                  <a:pt x="182753" y="17780"/>
                </a:lnTo>
                <a:lnTo>
                  <a:pt x="2386457" y="17780"/>
                </a:lnTo>
                <a:lnTo>
                  <a:pt x="2367915" y="15239"/>
                </a:lnTo>
                <a:lnTo>
                  <a:pt x="2348484" y="13970"/>
                </a:lnTo>
                <a:close/>
              </a:path>
              <a:path w="2550160" h="1173479">
                <a:moveTo>
                  <a:pt x="2386457" y="17780"/>
                </a:moveTo>
                <a:lnTo>
                  <a:pt x="2367788" y="17780"/>
                </a:lnTo>
                <a:lnTo>
                  <a:pt x="2403729" y="25400"/>
                </a:lnTo>
                <a:lnTo>
                  <a:pt x="2420620" y="31750"/>
                </a:lnTo>
                <a:lnTo>
                  <a:pt x="2466213" y="59689"/>
                </a:lnTo>
                <a:lnTo>
                  <a:pt x="2501646" y="99060"/>
                </a:lnTo>
                <a:lnTo>
                  <a:pt x="2524760" y="147320"/>
                </a:lnTo>
                <a:lnTo>
                  <a:pt x="2532888" y="201930"/>
                </a:lnTo>
                <a:lnTo>
                  <a:pt x="2532888" y="972819"/>
                </a:lnTo>
                <a:lnTo>
                  <a:pt x="2529078" y="1010919"/>
                </a:lnTo>
                <a:lnTo>
                  <a:pt x="2510535" y="1061720"/>
                </a:lnTo>
                <a:lnTo>
                  <a:pt x="2478659" y="1103630"/>
                </a:lnTo>
                <a:lnTo>
                  <a:pt x="2435986" y="1135380"/>
                </a:lnTo>
                <a:lnTo>
                  <a:pt x="2366898" y="1156970"/>
                </a:lnTo>
                <a:lnTo>
                  <a:pt x="2385948" y="1156970"/>
                </a:lnTo>
                <a:lnTo>
                  <a:pt x="2437510" y="1137920"/>
                </a:lnTo>
                <a:lnTo>
                  <a:pt x="2480691" y="1104900"/>
                </a:lnTo>
                <a:lnTo>
                  <a:pt x="2512948" y="1062990"/>
                </a:lnTo>
                <a:lnTo>
                  <a:pt x="2531872" y="1010919"/>
                </a:lnTo>
                <a:lnTo>
                  <a:pt x="2535682" y="972819"/>
                </a:lnTo>
                <a:lnTo>
                  <a:pt x="2535682" y="201930"/>
                </a:lnTo>
                <a:lnTo>
                  <a:pt x="2531998" y="163830"/>
                </a:lnTo>
                <a:lnTo>
                  <a:pt x="2513203" y="113030"/>
                </a:lnTo>
                <a:lnTo>
                  <a:pt x="2481072" y="69850"/>
                </a:lnTo>
                <a:lnTo>
                  <a:pt x="2438019" y="36830"/>
                </a:lnTo>
                <a:lnTo>
                  <a:pt x="2404491" y="22860"/>
                </a:lnTo>
                <a:lnTo>
                  <a:pt x="2386457" y="17780"/>
                </a:lnTo>
                <a:close/>
              </a:path>
            </a:pathLst>
          </a:custGeom>
          <a:solidFill>
            <a:srgbClr val="FF0000"/>
          </a:solidFill>
        </p:spPr>
        <p:txBody>
          <a:bodyPr wrap="square" lIns="0" tIns="0" rIns="0" bIns="0" rtlCol="0"/>
          <a:lstStyle/>
          <a:p/>
        </p:txBody>
      </p:sp>
      <p:sp>
        <p:nvSpPr>
          <p:cNvPr id="13" name="object 13"/>
          <p:cNvSpPr txBox="1"/>
          <p:nvPr/>
        </p:nvSpPr>
        <p:spPr>
          <a:xfrm>
            <a:off x="3528440" y="4191127"/>
            <a:ext cx="1452245" cy="87884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可变资本</a:t>
            </a:r>
            <a:endParaRPr sz="2800">
              <a:latin typeface="微软雅黑" panose="020B0503020204020204" charset="-122"/>
              <a:cs typeface="微软雅黑" panose="020B0503020204020204" charset="-122"/>
            </a:endParaRPr>
          </a:p>
          <a:p>
            <a:pPr marL="425450">
              <a:lnSpc>
                <a:spcPct val="100000"/>
              </a:lnSpc>
            </a:pPr>
            <a:r>
              <a:rPr sz="2800" b="1" spc="-35" dirty="0">
                <a:latin typeface="微软雅黑" panose="020B0503020204020204" charset="-122"/>
                <a:cs typeface="微软雅黑" panose="020B0503020204020204" charset="-122"/>
              </a:rPr>
              <a:t>（V）</a:t>
            </a:r>
            <a:endParaRPr sz="2800">
              <a:latin typeface="微软雅黑" panose="020B0503020204020204" charset="-122"/>
              <a:cs typeface="微软雅黑" panose="020B0503020204020204" charset="-122"/>
            </a:endParaRPr>
          </a:p>
        </p:txBody>
      </p:sp>
      <p:sp>
        <p:nvSpPr>
          <p:cNvPr id="14" name="object 14"/>
          <p:cNvSpPr/>
          <p:nvPr/>
        </p:nvSpPr>
        <p:spPr>
          <a:xfrm>
            <a:off x="2958083" y="2125979"/>
            <a:ext cx="2573020" cy="1173480"/>
          </a:xfrm>
          <a:custGeom>
            <a:avLst/>
            <a:gdLst/>
            <a:ahLst/>
            <a:cxnLst/>
            <a:rect l="l" t="t" r="r" b="b"/>
            <a:pathLst>
              <a:path w="2573020" h="1173479">
                <a:moveTo>
                  <a:pt x="2371344" y="0"/>
                </a:moveTo>
                <a:lnTo>
                  <a:pt x="200914" y="0"/>
                </a:lnTo>
                <a:lnTo>
                  <a:pt x="180213" y="1270"/>
                </a:lnTo>
                <a:lnTo>
                  <a:pt x="141097" y="10160"/>
                </a:lnTo>
                <a:lnTo>
                  <a:pt x="105029" y="25400"/>
                </a:lnTo>
                <a:lnTo>
                  <a:pt x="73025" y="46990"/>
                </a:lnTo>
                <a:lnTo>
                  <a:pt x="45720" y="73660"/>
                </a:lnTo>
                <a:lnTo>
                  <a:pt x="24130" y="106680"/>
                </a:lnTo>
                <a:lnTo>
                  <a:pt x="8890" y="142240"/>
                </a:lnTo>
                <a:lnTo>
                  <a:pt x="1016" y="181610"/>
                </a:lnTo>
                <a:lnTo>
                  <a:pt x="0" y="201930"/>
                </a:lnTo>
                <a:lnTo>
                  <a:pt x="0" y="972820"/>
                </a:lnTo>
                <a:lnTo>
                  <a:pt x="4191" y="1013460"/>
                </a:lnTo>
                <a:lnTo>
                  <a:pt x="16002" y="1051560"/>
                </a:lnTo>
                <a:lnTo>
                  <a:pt x="34671" y="1085850"/>
                </a:lnTo>
                <a:lnTo>
                  <a:pt x="59182" y="1115060"/>
                </a:lnTo>
                <a:lnTo>
                  <a:pt x="89027" y="1140460"/>
                </a:lnTo>
                <a:lnTo>
                  <a:pt x="123317" y="1158240"/>
                </a:lnTo>
                <a:lnTo>
                  <a:pt x="181102" y="1173480"/>
                </a:lnTo>
                <a:lnTo>
                  <a:pt x="2392299" y="1173480"/>
                </a:lnTo>
                <a:lnTo>
                  <a:pt x="2405591" y="1170940"/>
                </a:lnTo>
                <a:lnTo>
                  <a:pt x="201295" y="1170940"/>
                </a:lnTo>
                <a:lnTo>
                  <a:pt x="181229" y="1169670"/>
                </a:lnTo>
                <a:lnTo>
                  <a:pt x="142494" y="1162050"/>
                </a:lnTo>
                <a:lnTo>
                  <a:pt x="106934" y="1148080"/>
                </a:lnTo>
                <a:lnTo>
                  <a:pt x="75311" y="1126490"/>
                </a:lnTo>
                <a:lnTo>
                  <a:pt x="36830" y="1084580"/>
                </a:lnTo>
                <a:lnTo>
                  <a:pt x="18542" y="1050290"/>
                </a:lnTo>
                <a:lnTo>
                  <a:pt x="6858" y="1013460"/>
                </a:lnTo>
                <a:lnTo>
                  <a:pt x="2793" y="972820"/>
                </a:lnTo>
                <a:lnTo>
                  <a:pt x="2793" y="201930"/>
                </a:lnTo>
                <a:lnTo>
                  <a:pt x="6731" y="162560"/>
                </a:lnTo>
                <a:lnTo>
                  <a:pt x="18288" y="124460"/>
                </a:lnTo>
                <a:lnTo>
                  <a:pt x="48006" y="76200"/>
                </a:lnTo>
                <a:lnTo>
                  <a:pt x="90043" y="36830"/>
                </a:lnTo>
                <a:lnTo>
                  <a:pt x="123825" y="19050"/>
                </a:lnTo>
                <a:lnTo>
                  <a:pt x="161036" y="7620"/>
                </a:lnTo>
                <a:lnTo>
                  <a:pt x="180721" y="3810"/>
                </a:lnTo>
                <a:lnTo>
                  <a:pt x="2404787" y="3810"/>
                </a:lnTo>
                <a:lnTo>
                  <a:pt x="2391410" y="1270"/>
                </a:lnTo>
                <a:lnTo>
                  <a:pt x="2371344" y="0"/>
                </a:lnTo>
                <a:close/>
              </a:path>
              <a:path w="2573020" h="1173479">
                <a:moveTo>
                  <a:pt x="2404787" y="3810"/>
                </a:moveTo>
                <a:lnTo>
                  <a:pt x="2391283" y="3810"/>
                </a:lnTo>
                <a:lnTo>
                  <a:pt x="2411095" y="7620"/>
                </a:lnTo>
                <a:lnTo>
                  <a:pt x="2430018" y="12700"/>
                </a:lnTo>
                <a:lnTo>
                  <a:pt x="2465705" y="26670"/>
                </a:lnTo>
                <a:lnTo>
                  <a:pt x="2497328" y="48260"/>
                </a:lnTo>
                <a:lnTo>
                  <a:pt x="2535682" y="90170"/>
                </a:lnTo>
                <a:lnTo>
                  <a:pt x="2553970" y="124460"/>
                </a:lnTo>
                <a:lnTo>
                  <a:pt x="2565654" y="161290"/>
                </a:lnTo>
                <a:lnTo>
                  <a:pt x="2569718" y="201930"/>
                </a:lnTo>
                <a:lnTo>
                  <a:pt x="2569718" y="972820"/>
                </a:lnTo>
                <a:lnTo>
                  <a:pt x="2565781" y="1012190"/>
                </a:lnTo>
                <a:lnTo>
                  <a:pt x="2554224" y="1050290"/>
                </a:lnTo>
                <a:lnTo>
                  <a:pt x="2524633" y="1098550"/>
                </a:lnTo>
                <a:lnTo>
                  <a:pt x="2482469" y="1136650"/>
                </a:lnTo>
                <a:lnTo>
                  <a:pt x="2448814" y="1155700"/>
                </a:lnTo>
                <a:lnTo>
                  <a:pt x="2411603" y="1167130"/>
                </a:lnTo>
                <a:lnTo>
                  <a:pt x="2371598" y="1170940"/>
                </a:lnTo>
                <a:lnTo>
                  <a:pt x="2405591" y="1170940"/>
                </a:lnTo>
                <a:lnTo>
                  <a:pt x="2450084" y="1158240"/>
                </a:lnTo>
                <a:lnTo>
                  <a:pt x="2484120" y="1139190"/>
                </a:lnTo>
                <a:lnTo>
                  <a:pt x="2513838" y="1115060"/>
                </a:lnTo>
                <a:lnTo>
                  <a:pt x="2538349" y="1084580"/>
                </a:lnTo>
                <a:lnTo>
                  <a:pt x="2563622" y="1032510"/>
                </a:lnTo>
                <a:lnTo>
                  <a:pt x="2571496" y="993140"/>
                </a:lnTo>
                <a:lnTo>
                  <a:pt x="2572512" y="972820"/>
                </a:lnTo>
                <a:lnTo>
                  <a:pt x="2572512" y="201930"/>
                </a:lnTo>
                <a:lnTo>
                  <a:pt x="2568321" y="161290"/>
                </a:lnTo>
                <a:lnTo>
                  <a:pt x="2556510" y="123190"/>
                </a:lnTo>
                <a:lnTo>
                  <a:pt x="2537841" y="88900"/>
                </a:lnTo>
                <a:lnTo>
                  <a:pt x="2513330" y="59690"/>
                </a:lnTo>
                <a:lnTo>
                  <a:pt x="2483485" y="34290"/>
                </a:lnTo>
                <a:lnTo>
                  <a:pt x="2449322" y="16510"/>
                </a:lnTo>
                <a:lnTo>
                  <a:pt x="2411476" y="5080"/>
                </a:lnTo>
                <a:lnTo>
                  <a:pt x="2404787" y="3810"/>
                </a:lnTo>
                <a:close/>
              </a:path>
              <a:path w="2573020" h="1173479">
                <a:moveTo>
                  <a:pt x="2371344" y="6350"/>
                </a:moveTo>
                <a:lnTo>
                  <a:pt x="201168" y="6350"/>
                </a:lnTo>
                <a:lnTo>
                  <a:pt x="181102" y="7620"/>
                </a:lnTo>
                <a:lnTo>
                  <a:pt x="143002" y="15240"/>
                </a:lnTo>
                <a:lnTo>
                  <a:pt x="91821" y="39370"/>
                </a:lnTo>
                <a:lnTo>
                  <a:pt x="50292" y="77470"/>
                </a:lnTo>
                <a:lnTo>
                  <a:pt x="29083" y="109220"/>
                </a:lnTo>
                <a:lnTo>
                  <a:pt x="9525" y="162560"/>
                </a:lnTo>
                <a:lnTo>
                  <a:pt x="5588" y="201930"/>
                </a:lnTo>
                <a:lnTo>
                  <a:pt x="5588" y="972820"/>
                </a:lnTo>
                <a:lnTo>
                  <a:pt x="9525" y="1012190"/>
                </a:lnTo>
                <a:lnTo>
                  <a:pt x="20955" y="1049020"/>
                </a:lnTo>
                <a:lnTo>
                  <a:pt x="50418" y="1097280"/>
                </a:lnTo>
                <a:lnTo>
                  <a:pt x="91948" y="1135380"/>
                </a:lnTo>
                <a:lnTo>
                  <a:pt x="143256" y="1159510"/>
                </a:lnTo>
                <a:lnTo>
                  <a:pt x="181356" y="1167130"/>
                </a:lnTo>
                <a:lnTo>
                  <a:pt x="201295" y="1168400"/>
                </a:lnTo>
                <a:lnTo>
                  <a:pt x="2371471" y="1168400"/>
                </a:lnTo>
                <a:lnTo>
                  <a:pt x="2391537" y="1167130"/>
                </a:lnTo>
                <a:lnTo>
                  <a:pt x="2410968" y="1164590"/>
                </a:lnTo>
                <a:lnTo>
                  <a:pt x="2415635" y="1163320"/>
                </a:lnTo>
                <a:lnTo>
                  <a:pt x="201295" y="1163320"/>
                </a:lnTo>
                <a:lnTo>
                  <a:pt x="181737" y="1162050"/>
                </a:lnTo>
                <a:lnTo>
                  <a:pt x="127127" y="1148080"/>
                </a:lnTo>
                <a:lnTo>
                  <a:pt x="80264" y="1118870"/>
                </a:lnTo>
                <a:lnTo>
                  <a:pt x="43561" y="1079500"/>
                </a:lnTo>
                <a:lnTo>
                  <a:pt x="19685" y="1028700"/>
                </a:lnTo>
                <a:lnTo>
                  <a:pt x="11176" y="972820"/>
                </a:lnTo>
                <a:lnTo>
                  <a:pt x="11176" y="201930"/>
                </a:lnTo>
                <a:lnTo>
                  <a:pt x="15113" y="163830"/>
                </a:lnTo>
                <a:lnTo>
                  <a:pt x="34163" y="111760"/>
                </a:lnTo>
                <a:lnTo>
                  <a:pt x="66929" y="67310"/>
                </a:lnTo>
                <a:lnTo>
                  <a:pt x="110743" y="34290"/>
                </a:lnTo>
                <a:lnTo>
                  <a:pt x="163068" y="15240"/>
                </a:lnTo>
                <a:lnTo>
                  <a:pt x="201422" y="11430"/>
                </a:lnTo>
                <a:lnTo>
                  <a:pt x="2415285" y="11430"/>
                </a:lnTo>
                <a:lnTo>
                  <a:pt x="2410587" y="10160"/>
                </a:lnTo>
                <a:lnTo>
                  <a:pt x="2391156" y="7620"/>
                </a:lnTo>
                <a:lnTo>
                  <a:pt x="2371344" y="6350"/>
                </a:lnTo>
                <a:close/>
              </a:path>
              <a:path w="2573020" h="1173479">
                <a:moveTo>
                  <a:pt x="2415285" y="11430"/>
                </a:moveTo>
                <a:lnTo>
                  <a:pt x="2371344" y="11430"/>
                </a:lnTo>
                <a:lnTo>
                  <a:pt x="2390902" y="12700"/>
                </a:lnTo>
                <a:lnTo>
                  <a:pt x="2409825" y="15240"/>
                </a:lnTo>
                <a:lnTo>
                  <a:pt x="2462022" y="34290"/>
                </a:lnTo>
                <a:lnTo>
                  <a:pt x="2505710" y="67310"/>
                </a:lnTo>
                <a:lnTo>
                  <a:pt x="2538476" y="111760"/>
                </a:lnTo>
                <a:lnTo>
                  <a:pt x="2557526" y="163830"/>
                </a:lnTo>
                <a:lnTo>
                  <a:pt x="2561336" y="201930"/>
                </a:lnTo>
                <a:lnTo>
                  <a:pt x="2561336" y="972820"/>
                </a:lnTo>
                <a:lnTo>
                  <a:pt x="2557526" y="1010920"/>
                </a:lnTo>
                <a:lnTo>
                  <a:pt x="2538349" y="1064260"/>
                </a:lnTo>
                <a:lnTo>
                  <a:pt x="2505583" y="1107440"/>
                </a:lnTo>
                <a:lnTo>
                  <a:pt x="2461768" y="1140460"/>
                </a:lnTo>
                <a:lnTo>
                  <a:pt x="2409571" y="1159510"/>
                </a:lnTo>
                <a:lnTo>
                  <a:pt x="2371217" y="1163320"/>
                </a:lnTo>
                <a:lnTo>
                  <a:pt x="2415635" y="1163320"/>
                </a:lnTo>
                <a:lnTo>
                  <a:pt x="2464689" y="1144270"/>
                </a:lnTo>
                <a:lnTo>
                  <a:pt x="2509647" y="1111250"/>
                </a:lnTo>
                <a:lnTo>
                  <a:pt x="2543429" y="1065530"/>
                </a:lnTo>
                <a:lnTo>
                  <a:pt x="2562987" y="1012190"/>
                </a:lnTo>
                <a:lnTo>
                  <a:pt x="2566924" y="972820"/>
                </a:lnTo>
                <a:lnTo>
                  <a:pt x="2566924" y="201930"/>
                </a:lnTo>
                <a:lnTo>
                  <a:pt x="2562987" y="162560"/>
                </a:lnTo>
                <a:lnTo>
                  <a:pt x="2551557" y="125730"/>
                </a:lnTo>
                <a:lnTo>
                  <a:pt x="2522220" y="77470"/>
                </a:lnTo>
                <a:lnTo>
                  <a:pt x="2480564" y="39370"/>
                </a:lnTo>
                <a:lnTo>
                  <a:pt x="2429383" y="15240"/>
                </a:lnTo>
                <a:lnTo>
                  <a:pt x="2415285" y="11430"/>
                </a:lnTo>
                <a:close/>
              </a:path>
              <a:path w="2573020" h="1173479">
                <a:moveTo>
                  <a:pt x="2371344" y="13970"/>
                </a:moveTo>
                <a:lnTo>
                  <a:pt x="201549" y="13970"/>
                </a:lnTo>
                <a:lnTo>
                  <a:pt x="182372" y="15240"/>
                </a:lnTo>
                <a:lnTo>
                  <a:pt x="128651" y="29210"/>
                </a:lnTo>
                <a:lnTo>
                  <a:pt x="82296" y="57150"/>
                </a:lnTo>
                <a:lnTo>
                  <a:pt x="46101" y="96520"/>
                </a:lnTo>
                <a:lnTo>
                  <a:pt x="22479" y="146050"/>
                </a:lnTo>
                <a:lnTo>
                  <a:pt x="13970" y="201930"/>
                </a:lnTo>
                <a:lnTo>
                  <a:pt x="13970" y="972820"/>
                </a:lnTo>
                <a:lnTo>
                  <a:pt x="17653" y="1010920"/>
                </a:lnTo>
                <a:lnTo>
                  <a:pt x="36449" y="1061720"/>
                </a:lnTo>
                <a:lnTo>
                  <a:pt x="68580" y="1104900"/>
                </a:lnTo>
                <a:lnTo>
                  <a:pt x="111760" y="1137920"/>
                </a:lnTo>
                <a:lnTo>
                  <a:pt x="181864" y="1159510"/>
                </a:lnTo>
                <a:lnTo>
                  <a:pt x="2390267" y="1159510"/>
                </a:lnTo>
                <a:lnTo>
                  <a:pt x="2408809" y="1156970"/>
                </a:lnTo>
                <a:lnTo>
                  <a:pt x="181991" y="1156970"/>
                </a:lnTo>
                <a:lnTo>
                  <a:pt x="146050" y="1149350"/>
                </a:lnTo>
                <a:lnTo>
                  <a:pt x="97790" y="1125220"/>
                </a:lnTo>
                <a:lnTo>
                  <a:pt x="58674" y="1089660"/>
                </a:lnTo>
                <a:lnTo>
                  <a:pt x="31115" y="1043940"/>
                </a:lnTo>
                <a:lnTo>
                  <a:pt x="17653" y="991870"/>
                </a:lnTo>
                <a:lnTo>
                  <a:pt x="16764" y="972820"/>
                </a:lnTo>
                <a:lnTo>
                  <a:pt x="16764" y="201930"/>
                </a:lnTo>
                <a:lnTo>
                  <a:pt x="20574" y="163830"/>
                </a:lnTo>
                <a:lnTo>
                  <a:pt x="39243" y="113030"/>
                </a:lnTo>
                <a:lnTo>
                  <a:pt x="71120" y="71120"/>
                </a:lnTo>
                <a:lnTo>
                  <a:pt x="113665" y="39370"/>
                </a:lnTo>
                <a:lnTo>
                  <a:pt x="182880" y="17780"/>
                </a:lnTo>
                <a:lnTo>
                  <a:pt x="2409317" y="17780"/>
                </a:lnTo>
                <a:lnTo>
                  <a:pt x="2390775" y="15240"/>
                </a:lnTo>
                <a:lnTo>
                  <a:pt x="2371344" y="13970"/>
                </a:lnTo>
                <a:close/>
              </a:path>
              <a:path w="2573020" h="1173479">
                <a:moveTo>
                  <a:pt x="2409317" y="17780"/>
                </a:moveTo>
                <a:lnTo>
                  <a:pt x="2390648" y="17780"/>
                </a:lnTo>
                <a:lnTo>
                  <a:pt x="2426589" y="25400"/>
                </a:lnTo>
                <a:lnTo>
                  <a:pt x="2443480" y="31750"/>
                </a:lnTo>
                <a:lnTo>
                  <a:pt x="2488946" y="59690"/>
                </a:lnTo>
                <a:lnTo>
                  <a:pt x="2524506" y="99060"/>
                </a:lnTo>
                <a:lnTo>
                  <a:pt x="2547620" y="147320"/>
                </a:lnTo>
                <a:lnTo>
                  <a:pt x="2555748" y="201930"/>
                </a:lnTo>
                <a:lnTo>
                  <a:pt x="2555748" y="972820"/>
                </a:lnTo>
                <a:lnTo>
                  <a:pt x="2551938" y="1010920"/>
                </a:lnTo>
                <a:lnTo>
                  <a:pt x="2533396" y="1061720"/>
                </a:lnTo>
                <a:lnTo>
                  <a:pt x="2501519" y="1103630"/>
                </a:lnTo>
                <a:lnTo>
                  <a:pt x="2458847" y="1135380"/>
                </a:lnTo>
                <a:lnTo>
                  <a:pt x="2389759" y="1156970"/>
                </a:lnTo>
                <a:lnTo>
                  <a:pt x="2408809" y="1156970"/>
                </a:lnTo>
                <a:lnTo>
                  <a:pt x="2460371" y="1137920"/>
                </a:lnTo>
                <a:lnTo>
                  <a:pt x="2503551" y="1104900"/>
                </a:lnTo>
                <a:lnTo>
                  <a:pt x="2535809" y="1062990"/>
                </a:lnTo>
                <a:lnTo>
                  <a:pt x="2554732" y="1010920"/>
                </a:lnTo>
                <a:lnTo>
                  <a:pt x="2558542" y="972820"/>
                </a:lnTo>
                <a:lnTo>
                  <a:pt x="2558542" y="201930"/>
                </a:lnTo>
                <a:lnTo>
                  <a:pt x="2554859" y="163830"/>
                </a:lnTo>
                <a:lnTo>
                  <a:pt x="2536063" y="113030"/>
                </a:lnTo>
                <a:lnTo>
                  <a:pt x="2503932" y="69850"/>
                </a:lnTo>
                <a:lnTo>
                  <a:pt x="2460879" y="36830"/>
                </a:lnTo>
                <a:lnTo>
                  <a:pt x="2427351" y="22860"/>
                </a:lnTo>
                <a:lnTo>
                  <a:pt x="2409317" y="17780"/>
                </a:lnTo>
                <a:close/>
              </a:path>
            </a:pathLst>
          </a:custGeom>
          <a:solidFill>
            <a:srgbClr val="FF0000"/>
          </a:solidFill>
        </p:spPr>
        <p:txBody>
          <a:bodyPr wrap="square" lIns="0" tIns="0" rIns="0" bIns="0" rtlCol="0"/>
          <a:lstStyle/>
          <a:p/>
        </p:txBody>
      </p:sp>
      <p:sp>
        <p:nvSpPr>
          <p:cNvPr id="15" name="object 15"/>
          <p:cNvSpPr txBox="1"/>
          <p:nvPr/>
        </p:nvSpPr>
        <p:spPr>
          <a:xfrm>
            <a:off x="3516884" y="2241295"/>
            <a:ext cx="1452245" cy="87884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不变资本</a:t>
            </a:r>
            <a:endParaRPr sz="2800">
              <a:latin typeface="微软雅黑" panose="020B0503020204020204" charset="-122"/>
              <a:cs typeface="微软雅黑" panose="020B0503020204020204" charset="-122"/>
            </a:endParaRPr>
          </a:p>
          <a:p>
            <a:pPr marL="433070">
              <a:lnSpc>
                <a:spcPct val="100000"/>
              </a:lnSpc>
            </a:pPr>
            <a:r>
              <a:rPr sz="2800" b="1" spc="-35" dirty="0">
                <a:latin typeface="微软雅黑" panose="020B0503020204020204" charset="-122"/>
                <a:cs typeface="微软雅黑" panose="020B0503020204020204" charset="-122"/>
              </a:rPr>
              <a:t>（C）</a:t>
            </a:r>
            <a:endParaRPr sz="2800">
              <a:latin typeface="微软雅黑" panose="020B0503020204020204" charset="-122"/>
              <a:cs typeface="微软雅黑" panose="020B0503020204020204" charset="-122"/>
            </a:endParaRPr>
          </a:p>
        </p:txBody>
      </p:sp>
      <p:sp>
        <p:nvSpPr>
          <p:cNvPr id="16" name="object 16"/>
          <p:cNvSpPr/>
          <p:nvPr/>
        </p:nvSpPr>
        <p:spPr>
          <a:xfrm>
            <a:off x="6408420" y="2240915"/>
            <a:ext cx="2896235" cy="917575"/>
          </a:xfrm>
          <a:custGeom>
            <a:avLst/>
            <a:gdLst/>
            <a:ahLst/>
            <a:cxnLst/>
            <a:rect l="l" t="t" r="r" b="b"/>
            <a:pathLst>
              <a:path w="2379345" h="1174750">
                <a:moveTo>
                  <a:pt x="2177669" y="0"/>
                </a:moveTo>
                <a:lnTo>
                  <a:pt x="201040" y="0"/>
                </a:lnTo>
                <a:lnTo>
                  <a:pt x="180466" y="1269"/>
                </a:lnTo>
                <a:lnTo>
                  <a:pt x="141097" y="8889"/>
                </a:lnTo>
                <a:lnTo>
                  <a:pt x="105155" y="25400"/>
                </a:lnTo>
                <a:lnTo>
                  <a:pt x="73025" y="46989"/>
                </a:lnTo>
                <a:lnTo>
                  <a:pt x="45719" y="73660"/>
                </a:lnTo>
                <a:lnTo>
                  <a:pt x="24129" y="106680"/>
                </a:lnTo>
                <a:lnTo>
                  <a:pt x="8889" y="142239"/>
                </a:lnTo>
                <a:lnTo>
                  <a:pt x="1015" y="181610"/>
                </a:lnTo>
                <a:lnTo>
                  <a:pt x="0" y="201930"/>
                </a:lnTo>
                <a:lnTo>
                  <a:pt x="0" y="974089"/>
                </a:lnTo>
                <a:lnTo>
                  <a:pt x="4190" y="1014729"/>
                </a:lnTo>
                <a:lnTo>
                  <a:pt x="16001" y="1052829"/>
                </a:lnTo>
                <a:lnTo>
                  <a:pt x="34670" y="1087120"/>
                </a:lnTo>
                <a:lnTo>
                  <a:pt x="59308" y="1116329"/>
                </a:lnTo>
                <a:lnTo>
                  <a:pt x="89153" y="1141729"/>
                </a:lnTo>
                <a:lnTo>
                  <a:pt x="123444" y="1159510"/>
                </a:lnTo>
                <a:lnTo>
                  <a:pt x="181355" y="1174750"/>
                </a:lnTo>
                <a:lnTo>
                  <a:pt x="2198624" y="1174750"/>
                </a:lnTo>
                <a:lnTo>
                  <a:pt x="2211916" y="1172210"/>
                </a:lnTo>
                <a:lnTo>
                  <a:pt x="201422" y="1172210"/>
                </a:lnTo>
                <a:lnTo>
                  <a:pt x="181482" y="1170939"/>
                </a:lnTo>
                <a:lnTo>
                  <a:pt x="142621" y="1163320"/>
                </a:lnTo>
                <a:lnTo>
                  <a:pt x="107060" y="1149350"/>
                </a:lnTo>
                <a:lnTo>
                  <a:pt x="75310" y="1127760"/>
                </a:lnTo>
                <a:lnTo>
                  <a:pt x="36829" y="1085850"/>
                </a:lnTo>
                <a:lnTo>
                  <a:pt x="18541" y="1051560"/>
                </a:lnTo>
                <a:lnTo>
                  <a:pt x="6857" y="1014729"/>
                </a:lnTo>
                <a:lnTo>
                  <a:pt x="2793" y="974089"/>
                </a:lnTo>
                <a:lnTo>
                  <a:pt x="2793" y="201930"/>
                </a:lnTo>
                <a:lnTo>
                  <a:pt x="6730" y="162560"/>
                </a:lnTo>
                <a:lnTo>
                  <a:pt x="18287" y="124460"/>
                </a:lnTo>
                <a:lnTo>
                  <a:pt x="48005" y="76200"/>
                </a:lnTo>
                <a:lnTo>
                  <a:pt x="74929" y="48260"/>
                </a:lnTo>
                <a:lnTo>
                  <a:pt x="123825" y="19050"/>
                </a:lnTo>
                <a:lnTo>
                  <a:pt x="161162" y="7619"/>
                </a:lnTo>
                <a:lnTo>
                  <a:pt x="201168" y="2539"/>
                </a:lnTo>
                <a:lnTo>
                  <a:pt x="2204423" y="2539"/>
                </a:lnTo>
                <a:lnTo>
                  <a:pt x="2197734" y="1269"/>
                </a:lnTo>
                <a:lnTo>
                  <a:pt x="2177669" y="0"/>
                </a:lnTo>
                <a:close/>
              </a:path>
              <a:path w="2379345" h="1174750">
                <a:moveTo>
                  <a:pt x="2204423" y="2539"/>
                </a:moveTo>
                <a:lnTo>
                  <a:pt x="2177669" y="2539"/>
                </a:lnTo>
                <a:lnTo>
                  <a:pt x="2197607" y="3810"/>
                </a:lnTo>
                <a:lnTo>
                  <a:pt x="2217293" y="7619"/>
                </a:lnTo>
                <a:lnTo>
                  <a:pt x="2254630" y="19050"/>
                </a:lnTo>
                <a:lnTo>
                  <a:pt x="2288412" y="36830"/>
                </a:lnTo>
                <a:lnTo>
                  <a:pt x="2330577" y="74930"/>
                </a:lnTo>
                <a:lnTo>
                  <a:pt x="2352039" y="106680"/>
                </a:lnTo>
                <a:lnTo>
                  <a:pt x="2367153" y="142239"/>
                </a:lnTo>
                <a:lnTo>
                  <a:pt x="2375154" y="181610"/>
                </a:lnTo>
                <a:lnTo>
                  <a:pt x="2376170" y="201930"/>
                </a:lnTo>
                <a:lnTo>
                  <a:pt x="2376170" y="974089"/>
                </a:lnTo>
                <a:lnTo>
                  <a:pt x="2372232" y="1013460"/>
                </a:lnTo>
                <a:lnTo>
                  <a:pt x="2360676" y="1051560"/>
                </a:lnTo>
                <a:lnTo>
                  <a:pt x="2330957" y="1099820"/>
                </a:lnTo>
                <a:lnTo>
                  <a:pt x="2288921" y="1139189"/>
                </a:lnTo>
                <a:lnTo>
                  <a:pt x="2255138" y="1156970"/>
                </a:lnTo>
                <a:lnTo>
                  <a:pt x="2217801" y="1168400"/>
                </a:lnTo>
                <a:lnTo>
                  <a:pt x="2177923" y="1172210"/>
                </a:lnTo>
                <a:lnTo>
                  <a:pt x="2211916" y="1172210"/>
                </a:lnTo>
                <a:lnTo>
                  <a:pt x="2256408" y="1159510"/>
                </a:lnTo>
                <a:lnTo>
                  <a:pt x="2290572" y="1140460"/>
                </a:lnTo>
                <a:lnTo>
                  <a:pt x="2320289" y="1116329"/>
                </a:lnTo>
                <a:lnTo>
                  <a:pt x="2344801" y="1085850"/>
                </a:lnTo>
                <a:lnTo>
                  <a:pt x="2363343" y="1051560"/>
                </a:lnTo>
                <a:lnTo>
                  <a:pt x="2374900" y="1014729"/>
                </a:lnTo>
                <a:lnTo>
                  <a:pt x="2378963" y="974089"/>
                </a:lnTo>
                <a:lnTo>
                  <a:pt x="2378963" y="201930"/>
                </a:lnTo>
                <a:lnTo>
                  <a:pt x="2374773" y="161289"/>
                </a:lnTo>
                <a:lnTo>
                  <a:pt x="2362961" y="123189"/>
                </a:lnTo>
                <a:lnTo>
                  <a:pt x="2344293" y="88900"/>
                </a:lnTo>
                <a:lnTo>
                  <a:pt x="2319781" y="59689"/>
                </a:lnTo>
                <a:lnTo>
                  <a:pt x="2289809" y="34289"/>
                </a:lnTo>
                <a:lnTo>
                  <a:pt x="2255647" y="16510"/>
                </a:lnTo>
                <a:lnTo>
                  <a:pt x="2236978" y="8889"/>
                </a:lnTo>
                <a:lnTo>
                  <a:pt x="2204423" y="2539"/>
                </a:lnTo>
                <a:close/>
              </a:path>
              <a:path w="2379345" h="1174750">
                <a:moveTo>
                  <a:pt x="2197480" y="6350"/>
                </a:moveTo>
                <a:lnTo>
                  <a:pt x="181355" y="6350"/>
                </a:lnTo>
                <a:lnTo>
                  <a:pt x="161925" y="10160"/>
                </a:lnTo>
                <a:lnTo>
                  <a:pt x="125095" y="21589"/>
                </a:lnTo>
                <a:lnTo>
                  <a:pt x="76834" y="50800"/>
                </a:lnTo>
                <a:lnTo>
                  <a:pt x="38988" y="92710"/>
                </a:lnTo>
                <a:lnTo>
                  <a:pt x="14350" y="143510"/>
                </a:lnTo>
                <a:lnTo>
                  <a:pt x="6603" y="181610"/>
                </a:lnTo>
                <a:lnTo>
                  <a:pt x="5587" y="201930"/>
                </a:lnTo>
                <a:lnTo>
                  <a:pt x="5587" y="974089"/>
                </a:lnTo>
                <a:lnTo>
                  <a:pt x="9525" y="1013460"/>
                </a:lnTo>
                <a:lnTo>
                  <a:pt x="20954" y="1050289"/>
                </a:lnTo>
                <a:lnTo>
                  <a:pt x="50418" y="1098550"/>
                </a:lnTo>
                <a:lnTo>
                  <a:pt x="92075" y="1136650"/>
                </a:lnTo>
                <a:lnTo>
                  <a:pt x="143382" y="1160779"/>
                </a:lnTo>
                <a:lnTo>
                  <a:pt x="181609" y="1168400"/>
                </a:lnTo>
                <a:lnTo>
                  <a:pt x="201422" y="1169670"/>
                </a:lnTo>
                <a:lnTo>
                  <a:pt x="2177796" y="1169670"/>
                </a:lnTo>
                <a:lnTo>
                  <a:pt x="2197734" y="1168400"/>
                </a:lnTo>
                <a:lnTo>
                  <a:pt x="2217165" y="1165860"/>
                </a:lnTo>
                <a:lnTo>
                  <a:pt x="2221864" y="1164589"/>
                </a:lnTo>
                <a:lnTo>
                  <a:pt x="201422" y="1164589"/>
                </a:lnTo>
                <a:lnTo>
                  <a:pt x="181863" y="1163320"/>
                </a:lnTo>
                <a:lnTo>
                  <a:pt x="127253" y="1149350"/>
                </a:lnTo>
                <a:lnTo>
                  <a:pt x="80390" y="1120139"/>
                </a:lnTo>
                <a:lnTo>
                  <a:pt x="43560" y="1080770"/>
                </a:lnTo>
                <a:lnTo>
                  <a:pt x="19684" y="1029970"/>
                </a:lnTo>
                <a:lnTo>
                  <a:pt x="11175" y="974089"/>
                </a:lnTo>
                <a:lnTo>
                  <a:pt x="11175" y="201930"/>
                </a:lnTo>
                <a:lnTo>
                  <a:pt x="15112" y="163830"/>
                </a:lnTo>
                <a:lnTo>
                  <a:pt x="26162" y="127000"/>
                </a:lnTo>
                <a:lnTo>
                  <a:pt x="54737" y="81280"/>
                </a:lnTo>
                <a:lnTo>
                  <a:pt x="95250" y="44450"/>
                </a:lnTo>
                <a:lnTo>
                  <a:pt x="145033" y="20319"/>
                </a:lnTo>
                <a:lnTo>
                  <a:pt x="201549" y="11430"/>
                </a:lnTo>
                <a:lnTo>
                  <a:pt x="2221611" y="11430"/>
                </a:lnTo>
                <a:lnTo>
                  <a:pt x="2216911" y="10160"/>
                </a:lnTo>
                <a:lnTo>
                  <a:pt x="2197480" y="6350"/>
                </a:lnTo>
                <a:close/>
              </a:path>
              <a:path w="2379345" h="1174750">
                <a:moveTo>
                  <a:pt x="2221611" y="11430"/>
                </a:moveTo>
                <a:lnTo>
                  <a:pt x="2177669" y="11430"/>
                </a:lnTo>
                <a:lnTo>
                  <a:pt x="2197227" y="12700"/>
                </a:lnTo>
                <a:lnTo>
                  <a:pt x="2216023" y="15239"/>
                </a:lnTo>
                <a:lnTo>
                  <a:pt x="2268347" y="34289"/>
                </a:lnTo>
                <a:lnTo>
                  <a:pt x="2312161" y="67310"/>
                </a:lnTo>
                <a:lnTo>
                  <a:pt x="2344801" y="111760"/>
                </a:lnTo>
                <a:lnTo>
                  <a:pt x="2363978" y="163830"/>
                </a:lnTo>
                <a:lnTo>
                  <a:pt x="2367787" y="201930"/>
                </a:lnTo>
                <a:lnTo>
                  <a:pt x="2367787" y="974089"/>
                </a:lnTo>
                <a:lnTo>
                  <a:pt x="2363978" y="1012189"/>
                </a:lnTo>
                <a:lnTo>
                  <a:pt x="2344674" y="1064260"/>
                </a:lnTo>
                <a:lnTo>
                  <a:pt x="2312034" y="1108710"/>
                </a:lnTo>
                <a:lnTo>
                  <a:pt x="2268220" y="1141729"/>
                </a:lnTo>
                <a:lnTo>
                  <a:pt x="2215769" y="1160779"/>
                </a:lnTo>
                <a:lnTo>
                  <a:pt x="2177414" y="1164589"/>
                </a:lnTo>
                <a:lnTo>
                  <a:pt x="2221864" y="1164589"/>
                </a:lnTo>
                <a:lnTo>
                  <a:pt x="2271013" y="1145539"/>
                </a:lnTo>
                <a:lnTo>
                  <a:pt x="2316226" y="1112520"/>
                </a:lnTo>
                <a:lnTo>
                  <a:pt x="2349754" y="1066800"/>
                </a:lnTo>
                <a:lnTo>
                  <a:pt x="2369438" y="1013460"/>
                </a:lnTo>
                <a:lnTo>
                  <a:pt x="2373376" y="974089"/>
                </a:lnTo>
                <a:lnTo>
                  <a:pt x="2373376" y="201930"/>
                </a:lnTo>
                <a:lnTo>
                  <a:pt x="2369438" y="162560"/>
                </a:lnTo>
                <a:lnTo>
                  <a:pt x="2358008" y="125730"/>
                </a:lnTo>
                <a:lnTo>
                  <a:pt x="2328545" y="77469"/>
                </a:lnTo>
                <a:lnTo>
                  <a:pt x="2287015" y="39369"/>
                </a:lnTo>
                <a:lnTo>
                  <a:pt x="2235707" y="15239"/>
                </a:lnTo>
                <a:lnTo>
                  <a:pt x="2221611" y="11430"/>
                </a:lnTo>
                <a:close/>
              </a:path>
              <a:path w="2379345" h="1174750">
                <a:moveTo>
                  <a:pt x="2177669" y="13969"/>
                </a:moveTo>
                <a:lnTo>
                  <a:pt x="201675" y="13969"/>
                </a:lnTo>
                <a:lnTo>
                  <a:pt x="182625" y="15239"/>
                </a:lnTo>
                <a:lnTo>
                  <a:pt x="128777" y="29210"/>
                </a:lnTo>
                <a:lnTo>
                  <a:pt x="82422" y="57150"/>
                </a:lnTo>
                <a:lnTo>
                  <a:pt x="46100" y="96519"/>
                </a:lnTo>
                <a:lnTo>
                  <a:pt x="22478" y="146050"/>
                </a:lnTo>
                <a:lnTo>
                  <a:pt x="13969" y="201930"/>
                </a:lnTo>
                <a:lnTo>
                  <a:pt x="13969" y="974089"/>
                </a:lnTo>
                <a:lnTo>
                  <a:pt x="17652" y="1012189"/>
                </a:lnTo>
                <a:lnTo>
                  <a:pt x="36449" y="1062989"/>
                </a:lnTo>
                <a:lnTo>
                  <a:pt x="68706" y="1106170"/>
                </a:lnTo>
                <a:lnTo>
                  <a:pt x="111886" y="1139189"/>
                </a:lnTo>
                <a:lnTo>
                  <a:pt x="163449" y="1158239"/>
                </a:lnTo>
                <a:lnTo>
                  <a:pt x="201422" y="1162050"/>
                </a:lnTo>
                <a:lnTo>
                  <a:pt x="2177287" y="1162050"/>
                </a:lnTo>
                <a:lnTo>
                  <a:pt x="2196464" y="1160779"/>
                </a:lnTo>
                <a:lnTo>
                  <a:pt x="2215133" y="1158239"/>
                </a:lnTo>
                <a:lnTo>
                  <a:pt x="182118" y="1158239"/>
                </a:lnTo>
                <a:lnTo>
                  <a:pt x="146050" y="1150620"/>
                </a:lnTo>
                <a:lnTo>
                  <a:pt x="97916" y="1126489"/>
                </a:lnTo>
                <a:lnTo>
                  <a:pt x="58674" y="1090929"/>
                </a:lnTo>
                <a:lnTo>
                  <a:pt x="31114" y="1045210"/>
                </a:lnTo>
                <a:lnTo>
                  <a:pt x="17652" y="993139"/>
                </a:lnTo>
                <a:lnTo>
                  <a:pt x="16763" y="974089"/>
                </a:lnTo>
                <a:lnTo>
                  <a:pt x="16763" y="201930"/>
                </a:lnTo>
                <a:lnTo>
                  <a:pt x="20574" y="163830"/>
                </a:lnTo>
                <a:lnTo>
                  <a:pt x="39242" y="113030"/>
                </a:lnTo>
                <a:lnTo>
                  <a:pt x="71119" y="71119"/>
                </a:lnTo>
                <a:lnTo>
                  <a:pt x="113791" y="39369"/>
                </a:lnTo>
                <a:lnTo>
                  <a:pt x="164719" y="20319"/>
                </a:lnTo>
                <a:lnTo>
                  <a:pt x="183006" y="17780"/>
                </a:lnTo>
                <a:lnTo>
                  <a:pt x="2215641" y="17780"/>
                </a:lnTo>
                <a:lnTo>
                  <a:pt x="2197100" y="15239"/>
                </a:lnTo>
                <a:lnTo>
                  <a:pt x="2177669" y="13969"/>
                </a:lnTo>
                <a:close/>
              </a:path>
              <a:path w="2379345" h="1174750">
                <a:moveTo>
                  <a:pt x="2215641" y="17780"/>
                </a:moveTo>
                <a:lnTo>
                  <a:pt x="2196973" y="17780"/>
                </a:lnTo>
                <a:lnTo>
                  <a:pt x="2232913" y="25400"/>
                </a:lnTo>
                <a:lnTo>
                  <a:pt x="2249931" y="31750"/>
                </a:lnTo>
                <a:lnTo>
                  <a:pt x="2295398" y="59689"/>
                </a:lnTo>
                <a:lnTo>
                  <a:pt x="2330957" y="99060"/>
                </a:lnTo>
                <a:lnTo>
                  <a:pt x="2354072" y="147319"/>
                </a:lnTo>
                <a:lnTo>
                  <a:pt x="2362200" y="201930"/>
                </a:lnTo>
                <a:lnTo>
                  <a:pt x="2362200" y="974089"/>
                </a:lnTo>
                <a:lnTo>
                  <a:pt x="2358389" y="1012189"/>
                </a:lnTo>
                <a:lnTo>
                  <a:pt x="2339721" y="1062989"/>
                </a:lnTo>
                <a:lnTo>
                  <a:pt x="2307844" y="1104900"/>
                </a:lnTo>
                <a:lnTo>
                  <a:pt x="2265299" y="1136650"/>
                </a:lnTo>
                <a:lnTo>
                  <a:pt x="2196083" y="1158239"/>
                </a:lnTo>
                <a:lnTo>
                  <a:pt x="2215133" y="1158239"/>
                </a:lnTo>
                <a:lnTo>
                  <a:pt x="2266696" y="1139189"/>
                </a:lnTo>
                <a:lnTo>
                  <a:pt x="2310003" y="1107439"/>
                </a:lnTo>
                <a:lnTo>
                  <a:pt x="2342260" y="1062989"/>
                </a:lnTo>
                <a:lnTo>
                  <a:pt x="2361183" y="1012189"/>
                </a:lnTo>
                <a:lnTo>
                  <a:pt x="2364994" y="974089"/>
                </a:lnTo>
                <a:lnTo>
                  <a:pt x="2364994" y="201930"/>
                </a:lnTo>
                <a:lnTo>
                  <a:pt x="2361310" y="163830"/>
                </a:lnTo>
                <a:lnTo>
                  <a:pt x="2342514" y="113030"/>
                </a:lnTo>
                <a:lnTo>
                  <a:pt x="2310383" y="69850"/>
                </a:lnTo>
                <a:lnTo>
                  <a:pt x="2267204" y="36830"/>
                </a:lnTo>
                <a:lnTo>
                  <a:pt x="2233549" y="22860"/>
                </a:lnTo>
                <a:lnTo>
                  <a:pt x="2215641" y="17780"/>
                </a:lnTo>
                <a:close/>
              </a:path>
            </a:pathLst>
          </a:custGeom>
          <a:solidFill>
            <a:srgbClr val="FF0000"/>
          </a:solidFill>
        </p:spPr>
        <p:txBody>
          <a:bodyPr wrap="square" lIns="0" tIns="0" rIns="0" bIns="0" rtlCol="0"/>
          <a:lstStyle/>
          <a:p/>
        </p:txBody>
      </p:sp>
      <p:sp>
        <p:nvSpPr>
          <p:cNvPr id="17" name="object 17"/>
          <p:cNvSpPr txBox="1"/>
          <p:nvPr/>
        </p:nvSpPr>
        <p:spPr>
          <a:xfrm>
            <a:off x="5530850" y="2459355"/>
            <a:ext cx="3702685" cy="442595"/>
          </a:xfrm>
          <a:prstGeom prst="rect">
            <a:avLst/>
          </a:prstGeom>
        </p:spPr>
        <p:txBody>
          <a:bodyPr vert="horz" wrap="square" lIns="0" tIns="12065" rIns="0" bIns="0" rtlCol="0">
            <a:spAutoFit/>
          </a:bodyPr>
          <a:lstStyle/>
          <a:p>
            <a:pPr marL="38100">
              <a:lnSpc>
                <a:spcPct val="100000"/>
              </a:lnSpc>
              <a:spcBef>
                <a:spcPts val="95"/>
              </a:spcBef>
              <a:tabLst>
                <a:tab pos="996315" algn="l"/>
              </a:tabLst>
            </a:pPr>
            <a:r>
              <a:rPr sz="4200" b="1" u="heavy" spc="-7" baseline="11000" dirty="0">
                <a:uFill>
                  <a:solidFill>
                    <a:srgbClr val="FF0000"/>
                  </a:solidFill>
                </a:uFill>
                <a:latin typeface="Times New Roman" panose="02020603050405020304"/>
                <a:cs typeface="Times New Roman" panose="02020603050405020304"/>
              </a:rPr>
              <a:t> 	</a:t>
            </a:r>
            <a:r>
              <a:rPr sz="2800" b="1" spc="5" dirty="0">
                <a:latin typeface="微软雅黑" panose="020B0503020204020204" charset="-122"/>
                <a:cs typeface="微软雅黑" panose="020B0503020204020204" charset="-122"/>
              </a:rPr>
              <a:t>只发生价值转</a:t>
            </a:r>
            <a:r>
              <a:rPr sz="2800" b="1" spc="-5" dirty="0">
                <a:latin typeface="微软雅黑" panose="020B0503020204020204" charset="-122"/>
                <a:cs typeface="微软雅黑" panose="020B0503020204020204" charset="-122"/>
              </a:rPr>
              <a:t>移</a:t>
            </a:r>
            <a:endParaRPr sz="2800">
              <a:latin typeface="微软雅黑" panose="020B0503020204020204" charset="-122"/>
              <a:cs typeface="微软雅黑" panose="020B0503020204020204" charset="-122"/>
            </a:endParaRPr>
          </a:p>
        </p:txBody>
      </p:sp>
      <p:sp>
        <p:nvSpPr>
          <p:cNvPr id="18" name="object 18"/>
          <p:cNvSpPr/>
          <p:nvPr/>
        </p:nvSpPr>
        <p:spPr>
          <a:xfrm>
            <a:off x="6431279" y="4235703"/>
            <a:ext cx="2376170" cy="695960"/>
          </a:xfrm>
          <a:custGeom>
            <a:avLst/>
            <a:gdLst/>
            <a:ahLst/>
            <a:cxnLst/>
            <a:rect l="l" t="t" r="r" b="b"/>
            <a:pathLst>
              <a:path w="2376170" h="695960">
                <a:moveTo>
                  <a:pt x="2254250" y="0"/>
                </a:moveTo>
                <a:lnTo>
                  <a:pt x="121285" y="0"/>
                </a:lnTo>
                <a:lnTo>
                  <a:pt x="96774" y="2540"/>
                </a:lnTo>
                <a:lnTo>
                  <a:pt x="53340" y="21590"/>
                </a:lnTo>
                <a:lnTo>
                  <a:pt x="20574" y="54610"/>
                </a:lnTo>
                <a:lnTo>
                  <a:pt x="2412" y="97790"/>
                </a:lnTo>
                <a:lnTo>
                  <a:pt x="0" y="121920"/>
                </a:lnTo>
                <a:lnTo>
                  <a:pt x="0" y="575310"/>
                </a:lnTo>
                <a:lnTo>
                  <a:pt x="9779" y="622300"/>
                </a:lnTo>
                <a:lnTo>
                  <a:pt x="35941" y="661670"/>
                </a:lnTo>
                <a:lnTo>
                  <a:pt x="74802" y="687070"/>
                </a:lnTo>
                <a:lnTo>
                  <a:pt x="109727" y="695960"/>
                </a:lnTo>
                <a:lnTo>
                  <a:pt x="2267204" y="695960"/>
                </a:lnTo>
                <a:lnTo>
                  <a:pt x="2279269" y="694690"/>
                </a:lnTo>
                <a:lnTo>
                  <a:pt x="2283121" y="693420"/>
                </a:lnTo>
                <a:lnTo>
                  <a:pt x="109854" y="693420"/>
                </a:lnTo>
                <a:lnTo>
                  <a:pt x="86614" y="688340"/>
                </a:lnTo>
                <a:lnTo>
                  <a:pt x="46355" y="666750"/>
                </a:lnTo>
                <a:lnTo>
                  <a:pt x="17272" y="632460"/>
                </a:lnTo>
                <a:lnTo>
                  <a:pt x="3429" y="588010"/>
                </a:lnTo>
                <a:lnTo>
                  <a:pt x="2794" y="575310"/>
                </a:lnTo>
                <a:lnTo>
                  <a:pt x="2794" y="121920"/>
                </a:lnTo>
                <a:lnTo>
                  <a:pt x="12065" y="76200"/>
                </a:lnTo>
                <a:lnTo>
                  <a:pt x="37465" y="38100"/>
                </a:lnTo>
                <a:lnTo>
                  <a:pt x="75184" y="12700"/>
                </a:lnTo>
                <a:lnTo>
                  <a:pt x="121412" y="2540"/>
                </a:lnTo>
                <a:lnTo>
                  <a:pt x="2278379" y="2540"/>
                </a:lnTo>
                <a:lnTo>
                  <a:pt x="2254250" y="0"/>
                </a:lnTo>
                <a:close/>
              </a:path>
              <a:path w="2376170" h="695960">
                <a:moveTo>
                  <a:pt x="2278379" y="2540"/>
                </a:moveTo>
                <a:lnTo>
                  <a:pt x="2254250" y="2540"/>
                </a:lnTo>
                <a:lnTo>
                  <a:pt x="2277999" y="5080"/>
                </a:lnTo>
                <a:lnTo>
                  <a:pt x="2289429" y="8890"/>
                </a:lnTo>
                <a:lnTo>
                  <a:pt x="2329688" y="30480"/>
                </a:lnTo>
                <a:lnTo>
                  <a:pt x="2358644" y="64770"/>
                </a:lnTo>
                <a:lnTo>
                  <a:pt x="2372487" y="109220"/>
                </a:lnTo>
                <a:lnTo>
                  <a:pt x="2373122" y="121920"/>
                </a:lnTo>
                <a:lnTo>
                  <a:pt x="2373122" y="575310"/>
                </a:lnTo>
                <a:lnTo>
                  <a:pt x="2363978" y="621030"/>
                </a:lnTo>
                <a:lnTo>
                  <a:pt x="2338578" y="659130"/>
                </a:lnTo>
                <a:lnTo>
                  <a:pt x="2300859" y="684530"/>
                </a:lnTo>
                <a:lnTo>
                  <a:pt x="2266696" y="693420"/>
                </a:lnTo>
                <a:lnTo>
                  <a:pt x="2283121" y="693420"/>
                </a:lnTo>
                <a:lnTo>
                  <a:pt x="2322703" y="675640"/>
                </a:lnTo>
                <a:lnTo>
                  <a:pt x="2355342" y="642620"/>
                </a:lnTo>
                <a:lnTo>
                  <a:pt x="2373503" y="599440"/>
                </a:lnTo>
                <a:lnTo>
                  <a:pt x="2375916" y="575310"/>
                </a:lnTo>
                <a:lnTo>
                  <a:pt x="2375916" y="121920"/>
                </a:lnTo>
                <a:lnTo>
                  <a:pt x="2366264" y="73660"/>
                </a:lnTo>
                <a:lnTo>
                  <a:pt x="2339975" y="35560"/>
                </a:lnTo>
                <a:lnTo>
                  <a:pt x="2301240" y="10160"/>
                </a:lnTo>
                <a:lnTo>
                  <a:pt x="2290191" y="5080"/>
                </a:lnTo>
                <a:lnTo>
                  <a:pt x="2278379" y="2540"/>
                </a:lnTo>
                <a:close/>
              </a:path>
              <a:path w="2376170" h="695960">
                <a:moveTo>
                  <a:pt x="2254250" y="5080"/>
                </a:moveTo>
                <a:lnTo>
                  <a:pt x="121539" y="5080"/>
                </a:lnTo>
                <a:lnTo>
                  <a:pt x="98171" y="7620"/>
                </a:lnTo>
                <a:lnTo>
                  <a:pt x="56769" y="25400"/>
                </a:lnTo>
                <a:lnTo>
                  <a:pt x="47752" y="33020"/>
                </a:lnTo>
                <a:lnTo>
                  <a:pt x="39624" y="39370"/>
                </a:lnTo>
                <a:lnTo>
                  <a:pt x="14732" y="77470"/>
                </a:lnTo>
                <a:lnTo>
                  <a:pt x="5587" y="121920"/>
                </a:lnTo>
                <a:lnTo>
                  <a:pt x="5587" y="575310"/>
                </a:lnTo>
                <a:lnTo>
                  <a:pt x="14859" y="619760"/>
                </a:lnTo>
                <a:lnTo>
                  <a:pt x="39750" y="656590"/>
                </a:lnTo>
                <a:lnTo>
                  <a:pt x="76708" y="681990"/>
                </a:lnTo>
                <a:lnTo>
                  <a:pt x="109981" y="690880"/>
                </a:lnTo>
                <a:lnTo>
                  <a:pt x="2266315" y="690880"/>
                </a:lnTo>
                <a:lnTo>
                  <a:pt x="2277872" y="688340"/>
                </a:lnTo>
                <a:lnTo>
                  <a:pt x="2288921" y="685800"/>
                </a:lnTo>
                <a:lnTo>
                  <a:pt x="121793" y="685800"/>
                </a:lnTo>
                <a:lnTo>
                  <a:pt x="99314" y="683260"/>
                </a:lnTo>
                <a:lnTo>
                  <a:pt x="59817" y="666750"/>
                </a:lnTo>
                <a:lnTo>
                  <a:pt x="29972" y="636270"/>
                </a:lnTo>
                <a:lnTo>
                  <a:pt x="13335" y="596900"/>
                </a:lnTo>
                <a:lnTo>
                  <a:pt x="11175" y="575310"/>
                </a:lnTo>
                <a:lnTo>
                  <a:pt x="11175" y="121920"/>
                </a:lnTo>
                <a:lnTo>
                  <a:pt x="19939" y="78740"/>
                </a:lnTo>
                <a:lnTo>
                  <a:pt x="36575" y="52070"/>
                </a:lnTo>
                <a:lnTo>
                  <a:pt x="43687" y="43180"/>
                </a:lnTo>
                <a:lnTo>
                  <a:pt x="78867" y="20320"/>
                </a:lnTo>
                <a:lnTo>
                  <a:pt x="110490" y="11430"/>
                </a:lnTo>
                <a:lnTo>
                  <a:pt x="2288667" y="11430"/>
                </a:lnTo>
                <a:lnTo>
                  <a:pt x="2277618" y="7620"/>
                </a:lnTo>
                <a:lnTo>
                  <a:pt x="2254250" y="5080"/>
                </a:lnTo>
                <a:close/>
              </a:path>
              <a:path w="2376170" h="695960">
                <a:moveTo>
                  <a:pt x="2288667" y="11430"/>
                </a:moveTo>
                <a:lnTo>
                  <a:pt x="2265806" y="11430"/>
                </a:lnTo>
                <a:lnTo>
                  <a:pt x="2287270" y="16510"/>
                </a:lnTo>
                <a:lnTo>
                  <a:pt x="2297429" y="20320"/>
                </a:lnTo>
                <a:lnTo>
                  <a:pt x="2332481" y="43180"/>
                </a:lnTo>
                <a:lnTo>
                  <a:pt x="2356104" y="78740"/>
                </a:lnTo>
                <a:lnTo>
                  <a:pt x="2364740" y="121920"/>
                </a:lnTo>
                <a:lnTo>
                  <a:pt x="2364740" y="575310"/>
                </a:lnTo>
                <a:lnTo>
                  <a:pt x="2356104" y="618490"/>
                </a:lnTo>
                <a:lnTo>
                  <a:pt x="2332354" y="652780"/>
                </a:lnTo>
                <a:lnTo>
                  <a:pt x="2297176" y="676910"/>
                </a:lnTo>
                <a:lnTo>
                  <a:pt x="2254123" y="685800"/>
                </a:lnTo>
                <a:lnTo>
                  <a:pt x="2288921" y="685800"/>
                </a:lnTo>
                <a:lnTo>
                  <a:pt x="2328164" y="664210"/>
                </a:lnTo>
                <a:lnTo>
                  <a:pt x="2356485" y="629920"/>
                </a:lnTo>
                <a:lnTo>
                  <a:pt x="2369693" y="586740"/>
                </a:lnTo>
                <a:lnTo>
                  <a:pt x="2370328" y="575310"/>
                </a:lnTo>
                <a:lnTo>
                  <a:pt x="2370328" y="121920"/>
                </a:lnTo>
                <a:lnTo>
                  <a:pt x="2361184" y="76200"/>
                </a:lnTo>
                <a:lnTo>
                  <a:pt x="2336292" y="39370"/>
                </a:lnTo>
                <a:lnTo>
                  <a:pt x="2299335" y="15240"/>
                </a:lnTo>
                <a:lnTo>
                  <a:pt x="2288667" y="11430"/>
                </a:lnTo>
                <a:close/>
              </a:path>
              <a:path w="2376170" h="695960">
                <a:moveTo>
                  <a:pt x="2254250" y="13970"/>
                </a:moveTo>
                <a:lnTo>
                  <a:pt x="122047" y="13970"/>
                </a:lnTo>
                <a:lnTo>
                  <a:pt x="100329" y="16510"/>
                </a:lnTo>
                <a:lnTo>
                  <a:pt x="61722" y="31750"/>
                </a:lnTo>
                <a:lnTo>
                  <a:pt x="32512" y="60960"/>
                </a:lnTo>
                <a:lnTo>
                  <a:pt x="16256" y="100330"/>
                </a:lnTo>
                <a:lnTo>
                  <a:pt x="13970" y="121920"/>
                </a:lnTo>
                <a:lnTo>
                  <a:pt x="13970" y="575310"/>
                </a:lnTo>
                <a:lnTo>
                  <a:pt x="22352" y="617220"/>
                </a:lnTo>
                <a:lnTo>
                  <a:pt x="45339" y="651510"/>
                </a:lnTo>
                <a:lnTo>
                  <a:pt x="79501" y="674370"/>
                </a:lnTo>
                <a:lnTo>
                  <a:pt x="121793" y="683260"/>
                </a:lnTo>
                <a:lnTo>
                  <a:pt x="2253996" y="683260"/>
                </a:lnTo>
                <a:lnTo>
                  <a:pt x="2275713" y="680720"/>
                </a:lnTo>
                <a:lnTo>
                  <a:pt x="2280920" y="679450"/>
                </a:lnTo>
                <a:lnTo>
                  <a:pt x="110490" y="679450"/>
                </a:lnTo>
                <a:lnTo>
                  <a:pt x="100075" y="678180"/>
                </a:lnTo>
                <a:lnTo>
                  <a:pt x="62737" y="661670"/>
                </a:lnTo>
                <a:lnTo>
                  <a:pt x="34417" y="633730"/>
                </a:lnTo>
                <a:lnTo>
                  <a:pt x="18796" y="595630"/>
                </a:lnTo>
                <a:lnTo>
                  <a:pt x="16764" y="121920"/>
                </a:lnTo>
                <a:lnTo>
                  <a:pt x="17272" y="110490"/>
                </a:lnTo>
                <a:lnTo>
                  <a:pt x="29591" y="71120"/>
                </a:lnTo>
                <a:lnTo>
                  <a:pt x="55245" y="40640"/>
                </a:lnTo>
                <a:lnTo>
                  <a:pt x="90931" y="21590"/>
                </a:lnTo>
                <a:lnTo>
                  <a:pt x="122174" y="16510"/>
                </a:lnTo>
                <a:lnTo>
                  <a:pt x="2276348" y="16510"/>
                </a:lnTo>
                <a:lnTo>
                  <a:pt x="2254250" y="13970"/>
                </a:lnTo>
                <a:close/>
              </a:path>
              <a:path w="2376170" h="695960">
                <a:moveTo>
                  <a:pt x="2276348" y="16510"/>
                </a:moveTo>
                <a:lnTo>
                  <a:pt x="2254250" y="16510"/>
                </a:lnTo>
                <a:lnTo>
                  <a:pt x="2265553" y="17780"/>
                </a:lnTo>
                <a:lnTo>
                  <a:pt x="2275840" y="19050"/>
                </a:lnTo>
                <a:lnTo>
                  <a:pt x="2285873" y="21590"/>
                </a:lnTo>
                <a:lnTo>
                  <a:pt x="2295525" y="25400"/>
                </a:lnTo>
                <a:lnTo>
                  <a:pt x="2304669" y="29210"/>
                </a:lnTo>
                <a:lnTo>
                  <a:pt x="2313304" y="35560"/>
                </a:lnTo>
                <a:lnTo>
                  <a:pt x="2321179" y="40640"/>
                </a:lnTo>
                <a:lnTo>
                  <a:pt x="2346705" y="72390"/>
                </a:lnTo>
                <a:lnTo>
                  <a:pt x="2358644" y="111760"/>
                </a:lnTo>
                <a:lnTo>
                  <a:pt x="2359152" y="121920"/>
                </a:lnTo>
                <a:lnTo>
                  <a:pt x="2359152" y="575310"/>
                </a:lnTo>
                <a:lnTo>
                  <a:pt x="2350770" y="615950"/>
                </a:lnTo>
                <a:lnTo>
                  <a:pt x="2328164" y="648970"/>
                </a:lnTo>
                <a:lnTo>
                  <a:pt x="2320671" y="656590"/>
                </a:lnTo>
                <a:lnTo>
                  <a:pt x="2312670" y="661670"/>
                </a:lnTo>
                <a:lnTo>
                  <a:pt x="2303906" y="668020"/>
                </a:lnTo>
                <a:lnTo>
                  <a:pt x="2294763" y="671830"/>
                </a:lnTo>
                <a:lnTo>
                  <a:pt x="2285111" y="675640"/>
                </a:lnTo>
                <a:lnTo>
                  <a:pt x="2275078" y="678180"/>
                </a:lnTo>
                <a:lnTo>
                  <a:pt x="2264664" y="679450"/>
                </a:lnTo>
                <a:lnTo>
                  <a:pt x="2280920" y="679450"/>
                </a:lnTo>
                <a:lnTo>
                  <a:pt x="2322576" y="657860"/>
                </a:lnTo>
                <a:lnTo>
                  <a:pt x="2348865" y="626110"/>
                </a:lnTo>
                <a:lnTo>
                  <a:pt x="2361438" y="586740"/>
                </a:lnTo>
                <a:lnTo>
                  <a:pt x="2361946" y="575310"/>
                </a:lnTo>
                <a:lnTo>
                  <a:pt x="2361946" y="121920"/>
                </a:lnTo>
                <a:lnTo>
                  <a:pt x="2353691" y="80010"/>
                </a:lnTo>
                <a:lnTo>
                  <a:pt x="2330577" y="45720"/>
                </a:lnTo>
                <a:lnTo>
                  <a:pt x="2296414" y="22860"/>
                </a:lnTo>
                <a:lnTo>
                  <a:pt x="2286635" y="19050"/>
                </a:lnTo>
                <a:lnTo>
                  <a:pt x="2276348" y="16510"/>
                </a:lnTo>
                <a:close/>
              </a:path>
            </a:pathLst>
          </a:custGeom>
          <a:solidFill>
            <a:srgbClr val="FF0000"/>
          </a:solidFill>
        </p:spPr>
        <p:txBody>
          <a:bodyPr wrap="square" lIns="0" tIns="0" rIns="0" bIns="0" rtlCol="0"/>
          <a:lstStyle/>
          <a:p/>
        </p:txBody>
      </p:sp>
      <p:sp>
        <p:nvSpPr>
          <p:cNvPr id="19" name="object 19"/>
          <p:cNvSpPr txBox="1"/>
          <p:nvPr/>
        </p:nvSpPr>
        <p:spPr>
          <a:xfrm>
            <a:off x="6537452" y="4327652"/>
            <a:ext cx="216535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能使价值增殖</a:t>
            </a:r>
            <a:endParaRPr sz="2800">
              <a:latin typeface="微软雅黑" panose="020B0503020204020204" charset="-122"/>
              <a:cs typeface="微软雅黑" panose="020B0503020204020204" charset="-122"/>
            </a:endParaRPr>
          </a:p>
        </p:txBody>
      </p:sp>
      <p:sp>
        <p:nvSpPr>
          <p:cNvPr id="20" name="object 20"/>
          <p:cNvSpPr/>
          <p:nvPr/>
        </p:nvSpPr>
        <p:spPr>
          <a:xfrm>
            <a:off x="832103" y="2619248"/>
            <a:ext cx="1163320" cy="2032000"/>
          </a:xfrm>
          <a:custGeom>
            <a:avLst/>
            <a:gdLst/>
            <a:ahLst/>
            <a:cxnLst/>
            <a:rect l="l" t="t" r="r" b="b"/>
            <a:pathLst>
              <a:path w="1163320" h="2032000">
                <a:moveTo>
                  <a:pt x="140652" y="12700"/>
                </a:moveTo>
                <a:lnTo>
                  <a:pt x="121437" y="12700"/>
                </a:lnTo>
                <a:lnTo>
                  <a:pt x="104038" y="25400"/>
                </a:lnTo>
                <a:lnTo>
                  <a:pt x="72250" y="50800"/>
                </a:lnTo>
                <a:lnTo>
                  <a:pt x="33896" y="88900"/>
                </a:lnTo>
                <a:lnTo>
                  <a:pt x="15570" y="127000"/>
                </a:lnTo>
                <a:lnTo>
                  <a:pt x="8826" y="139700"/>
                </a:lnTo>
                <a:lnTo>
                  <a:pt x="4000" y="165100"/>
                </a:lnTo>
                <a:lnTo>
                  <a:pt x="965" y="177800"/>
                </a:lnTo>
                <a:lnTo>
                  <a:pt x="0" y="203200"/>
                </a:lnTo>
                <a:lnTo>
                  <a:pt x="12" y="1841500"/>
                </a:lnTo>
                <a:lnTo>
                  <a:pt x="1054" y="1854200"/>
                </a:lnTo>
                <a:lnTo>
                  <a:pt x="4165" y="1879600"/>
                </a:lnTo>
                <a:lnTo>
                  <a:pt x="9093" y="1892300"/>
                </a:lnTo>
                <a:lnTo>
                  <a:pt x="15875" y="1917700"/>
                </a:lnTo>
                <a:lnTo>
                  <a:pt x="24282" y="1930400"/>
                </a:lnTo>
                <a:lnTo>
                  <a:pt x="34315" y="1955800"/>
                </a:lnTo>
                <a:lnTo>
                  <a:pt x="45821" y="1968500"/>
                </a:lnTo>
                <a:lnTo>
                  <a:pt x="58750" y="1981200"/>
                </a:lnTo>
                <a:lnTo>
                  <a:pt x="72872" y="1993900"/>
                </a:lnTo>
                <a:lnTo>
                  <a:pt x="88252" y="2006600"/>
                </a:lnTo>
                <a:lnTo>
                  <a:pt x="104736" y="2019300"/>
                </a:lnTo>
                <a:lnTo>
                  <a:pt x="122199" y="2019300"/>
                </a:lnTo>
                <a:lnTo>
                  <a:pt x="140525" y="2032000"/>
                </a:lnTo>
                <a:lnTo>
                  <a:pt x="141211" y="2032000"/>
                </a:lnTo>
                <a:lnTo>
                  <a:pt x="123151" y="2019300"/>
                </a:lnTo>
                <a:lnTo>
                  <a:pt x="105956" y="2006600"/>
                </a:lnTo>
                <a:lnTo>
                  <a:pt x="89700" y="2006600"/>
                </a:lnTo>
                <a:lnTo>
                  <a:pt x="74549" y="1993900"/>
                </a:lnTo>
                <a:lnTo>
                  <a:pt x="60629" y="1981200"/>
                </a:lnTo>
                <a:lnTo>
                  <a:pt x="47879" y="1968500"/>
                </a:lnTo>
                <a:lnTo>
                  <a:pt x="36563" y="1943100"/>
                </a:lnTo>
                <a:lnTo>
                  <a:pt x="26670" y="1930400"/>
                </a:lnTo>
                <a:lnTo>
                  <a:pt x="18389" y="1917700"/>
                </a:lnTo>
                <a:lnTo>
                  <a:pt x="11709" y="1892300"/>
                </a:lnTo>
                <a:lnTo>
                  <a:pt x="6870" y="1879600"/>
                </a:lnTo>
                <a:lnTo>
                  <a:pt x="3809" y="1854200"/>
                </a:lnTo>
                <a:lnTo>
                  <a:pt x="2806" y="1841500"/>
                </a:lnTo>
                <a:lnTo>
                  <a:pt x="2793" y="203200"/>
                </a:lnTo>
                <a:lnTo>
                  <a:pt x="3759" y="177800"/>
                </a:lnTo>
                <a:lnTo>
                  <a:pt x="6769" y="165100"/>
                </a:lnTo>
                <a:lnTo>
                  <a:pt x="11544" y="139700"/>
                </a:lnTo>
                <a:lnTo>
                  <a:pt x="18186" y="127000"/>
                </a:lnTo>
                <a:lnTo>
                  <a:pt x="26390" y="114300"/>
                </a:lnTo>
                <a:lnTo>
                  <a:pt x="36283" y="88900"/>
                </a:lnTo>
                <a:lnTo>
                  <a:pt x="74142" y="50800"/>
                </a:lnTo>
                <a:lnTo>
                  <a:pt x="105486" y="25400"/>
                </a:lnTo>
                <a:lnTo>
                  <a:pt x="122643" y="25400"/>
                </a:lnTo>
                <a:lnTo>
                  <a:pt x="140652" y="12700"/>
                </a:lnTo>
                <a:close/>
              </a:path>
              <a:path w="1163320" h="2032000">
                <a:moveTo>
                  <a:pt x="161404" y="2019300"/>
                </a:moveTo>
                <a:lnTo>
                  <a:pt x="141897" y="2019300"/>
                </a:lnTo>
                <a:lnTo>
                  <a:pt x="160540" y="2032000"/>
                </a:lnTo>
                <a:lnTo>
                  <a:pt x="180060" y="2032000"/>
                </a:lnTo>
                <a:lnTo>
                  <a:pt x="161404" y="2019300"/>
                </a:lnTo>
                <a:close/>
              </a:path>
              <a:path w="1163320" h="2032000">
                <a:moveTo>
                  <a:pt x="1021207" y="2019300"/>
                </a:moveTo>
                <a:lnTo>
                  <a:pt x="1001268" y="2019300"/>
                </a:lnTo>
                <a:lnTo>
                  <a:pt x="982598" y="2032000"/>
                </a:lnTo>
                <a:lnTo>
                  <a:pt x="1002665" y="2032000"/>
                </a:lnTo>
                <a:lnTo>
                  <a:pt x="1021207" y="2019300"/>
                </a:lnTo>
                <a:close/>
              </a:path>
              <a:path w="1163320" h="2032000">
                <a:moveTo>
                  <a:pt x="1040765" y="12700"/>
                </a:moveTo>
                <a:lnTo>
                  <a:pt x="1021588" y="12700"/>
                </a:lnTo>
                <a:lnTo>
                  <a:pt x="1039748" y="25400"/>
                </a:lnTo>
                <a:lnTo>
                  <a:pt x="1056894" y="25400"/>
                </a:lnTo>
                <a:lnTo>
                  <a:pt x="1073150" y="38100"/>
                </a:lnTo>
                <a:lnTo>
                  <a:pt x="1102233" y="63500"/>
                </a:lnTo>
                <a:lnTo>
                  <a:pt x="1136142" y="101600"/>
                </a:lnTo>
                <a:lnTo>
                  <a:pt x="1144523" y="127000"/>
                </a:lnTo>
                <a:lnTo>
                  <a:pt x="1151128" y="139700"/>
                </a:lnTo>
                <a:lnTo>
                  <a:pt x="1155954" y="165100"/>
                </a:lnTo>
                <a:lnTo>
                  <a:pt x="1159002" y="177800"/>
                </a:lnTo>
                <a:lnTo>
                  <a:pt x="1160018" y="203200"/>
                </a:lnTo>
                <a:lnTo>
                  <a:pt x="1160018" y="1841500"/>
                </a:lnTo>
                <a:lnTo>
                  <a:pt x="1159002" y="1854200"/>
                </a:lnTo>
                <a:lnTo>
                  <a:pt x="1156081" y="1879600"/>
                </a:lnTo>
                <a:lnTo>
                  <a:pt x="1151255" y="1892300"/>
                </a:lnTo>
                <a:lnTo>
                  <a:pt x="1144778" y="1917700"/>
                </a:lnTo>
                <a:lnTo>
                  <a:pt x="1136396" y="1930400"/>
                </a:lnTo>
                <a:lnTo>
                  <a:pt x="1126617" y="1943100"/>
                </a:lnTo>
                <a:lnTo>
                  <a:pt x="1115314" y="1968500"/>
                </a:lnTo>
                <a:lnTo>
                  <a:pt x="1102614" y="1981200"/>
                </a:lnTo>
                <a:lnTo>
                  <a:pt x="1088771" y="1993900"/>
                </a:lnTo>
                <a:lnTo>
                  <a:pt x="1073531" y="2006600"/>
                </a:lnTo>
                <a:lnTo>
                  <a:pt x="1057402" y="2006600"/>
                </a:lnTo>
                <a:lnTo>
                  <a:pt x="1040257" y="2019300"/>
                </a:lnTo>
                <a:lnTo>
                  <a:pt x="1022096" y="2032000"/>
                </a:lnTo>
                <a:lnTo>
                  <a:pt x="1023112" y="2032000"/>
                </a:lnTo>
                <a:lnTo>
                  <a:pt x="1041527" y="2019300"/>
                </a:lnTo>
                <a:lnTo>
                  <a:pt x="1058798" y="2019300"/>
                </a:lnTo>
                <a:lnTo>
                  <a:pt x="1090676" y="1993900"/>
                </a:lnTo>
                <a:lnTo>
                  <a:pt x="1129030" y="1955800"/>
                </a:lnTo>
                <a:lnTo>
                  <a:pt x="1138936" y="1930400"/>
                </a:lnTo>
                <a:lnTo>
                  <a:pt x="1147318" y="1917700"/>
                </a:lnTo>
                <a:lnTo>
                  <a:pt x="1153922" y="1892300"/>
                </a:lnTo>
                <a:lnTo>
                  <a:pt x="1158748" y="1879600"/>
                </a:lnTo>
                <a:lnTo>
                  <a:pt x="1161796" y="1854200"/>
                </a:lnTo>
                <a:lnTo>
                  <a:pt x="1162812" y="1841500"/>
                </a:lnTo>
                <a:lnTo>
                  <a:pt x="1162812" y="203200"/>
                </a:lnTo>
                <a:lnTo>
                  <a:pt x="1161796" y="177800"/>
                </a:lnTo>
                <a:lnTo>
                  <a:pt x="1158621" y="165100"/>
                </a:lnTo>
                <a:lnTo>
                  <a:pt x="1153795" y="139700"/>
                </a:lnTo>
                <a:lnTo>
                  <a:pt x="1147064" y="127000"/>
                </a:lnTo>
                <a:lnTo>
                  <a:pt x="1138555" y="101600"/>
                </a:lnTo>
                <a:lnTo>
                  <a:pt x="1128522" y="88900"/>
                </a:lnTo>
                <a:lnTo>
                  <a:pt x="1090041" y="50800"/>
                </a:lnTo>
                <a:lnTo>
                  <a:pt x="1058164" y="25400"/>
                </a:lnTo>
                <a:lnTo>
                  <a:pt x="1040765" y="12700"/>
                </a:lnTo>
                <a:close/>
              </a:path>
              <a:path w="1163320" h="2032000">
                <a:moveTo>
                  <a:pt x="126276" y="25400"/>
                </a:moveTo>
                <a:lnTo>
                  <a:pt x="106946" y="25400"/>
                </a:lnTo>
                <a:lnTo>
                  <a:pt x="90906" y="38100"/>
                </a:lnTo>
                <a:lnTo>
                  <a:pt x="62331" y="63500"/>
                </a:lnTo>
                <a:lnTo>
                  <a:pt x="28917" y="114300"/>
                </a:lnTo>
                <a:lnTo>
                  <a:pt x="20815" y="127000"/>
                </a:lnTo>
                <a:lnTo>
                  <a:pt x="14249" y="139700"/>
                </a:lnTo>
                <a:lnTo>
                  <a:pt x="9525" y="165100"/>
                </a:lnTo>
                <a:lnTo>
                  <a:pt x="6540" y="177800"/>
                </a:lnTo>
                <a:lnTo>
                  <a:pt x="5587" y="203200"/>
                </a:lnTo>
                <a:lnTo>
                  <a:pt x="5587" y="1841500"/>
                </a:lnTo>
                <a:lnTo>
                  <a:pt x="6578" y="1854200"/>
                </a:lnTo>
                <a:lnTo>
                  <a:pt x="9575" y="1879600"/>
                </a:lnTo>
                <a:lnTo>
                  <a:pt x="14338" y="1892300"/>
                </a:lnTo>
                <a:lnTo>
                  <a:pt x="20916" y="1917700"/>
                </a:lnTo>
                <a:lnTo>
                  <a:pt x="29044" y="1930400"/>
                </a:lnTo>
                <a:lnTo>
                  <a:pt x="38811" y="1943100"/>
                </a:lnTo>
                <a:lnTo>
                  <a:pt x="49949" y="1968500"/>
                </a:lnTo>
                <a:lnTo>
                  <a:pt x="62509" y="1981200"/>
                </a:lnTo>
                <a:lnTo>
                  <a:pt x="76238" y="1993900"/>
                </a:lnTo>
                <a:lnTo>
                  <a:pt x="91147" y="1993900"/>
                </a:lnTo>
                <a:lnTo>
                  <a:pt x="107175" y="2006600"/>
                </a:lnTo>
                <a:lnTo>
                  <a:pt x="124104" y="2019300"/>
                </a:lnTo>
                <a:lnTo>
                  <a:pt x="143281" y="2019300"/>
                </a:lnTo>
                <a:lnTo>
                  <a:pt x="126022" y="2006600"/>
                </a:lnTo>
                <a:lnTo>
                  <a:pt x="109613" y="2006600"/>
                </a:lnTo>
                <a:lnTo>
                  <a:pt x="94030" y="1993900"/>
                </a:lnTo>
                <a:lnTo>
                  <a:pt x="54063" y="1955800"/>
                </a:lnTo>
                <a:lnTo>
                  <a:pt x="25946" y="1917700"/>
                </a:lnTo>
                <a:lnTo>
                  <a:pt x="19583" y="1892300"/>
                </a:lnTo>
                <a:lnTo>
                  <a:pt x="14998" y="1879600"/>
                </a:lnTo>
                <a:lnTo>
                  <a:pt x="12090" y="1854200"/>
                </a:lnTo>
                <a:lnTo>
                  <a:pt x="11176" y="1841500"/>
                </a:lnTo>
                <a:lnTo>
                  <a:pt x="11176" y="203200"/>
                </a:lnTo>
                <a:lnTo>
                  <a:pt x="12128" y="177800"/>
                </a:lnTo>
                <a:lnTo>
                  <a:pt x="15049" y="165100"/>
                </a:lnTo>
                <a:lnTo>
                  <a:pt x="19659" y="139700"/>
                </a:lnTo>
                <a:lnTo>
                  <a:pt x="26047" y="127000"/>
                </a:lnTo>
                <a:lnTo>
                  <a:pt x="33947" y="114300"/>
                </a:lnTo>
                <a:lnTo>
                  <a:pt x="43434" y="101600"/>
                </a:lnTo>
                <a:lnTo>
                  <a:pt x="54241" y="76200"/>
                </a:lnTo>
                <a:lnTo>
                  <a:pt x="66446" y="63500"/>
                </a:lnTo>
                <a:lnTo>
                  <a:pt x="79806" y="50800"/>
                </a:lnTo>
                <a:lnTo>
                  <a:pt x="94259" y="50800"/>
                </a:lnTo>
                <a:lnTo>
                  <a:pt x="109842" y="38100"/>
                </a:lnTo>
                <a:lnTo>
                  <a:pt x="126276" y="25400"/>
                </a:lnTo>
                <a:close/>
              </a:path>
              <a:path w="1163320" h="2032000">
                <a:moveTo>
                  <a:pt x="145491" y="25400"/>
                </a:moveTo>
                <a:lnTo>
                  <a:pt x="127482" y="25400"/>
                </a:lnTo>
                <a:lnTo>
                  <a:pt x="111302" y="38100"/>
                </a:lnTo>
                <a:lnTo>
                  <a:pt x="81686" y="63500"/>
                </a:lnTo>
                <a:lnTo>
                  <a:pt x="45821" y="101600"/>
                </a:lnTo>
                <a:lnTo>
                  <a:pt x="22377" y="152400"/>
                </a:lnTo>
                <a:lnTo>
                  <a:pt x="17805" y="165100"/>
                </a:lnTo>
                <a:lnTo>
                  <a:pt x="14922" y="177800"/>
                </a:lnTo>
                <a:lnTo>
                  <a:pt x="13970" y="203200"/>
                </a:lnTo>
                <a:lnTo>
                  <a:pt x="13970" y="1841500"/>
                </a:lnTo>
                <a:lnTo>
                  <a:pt x="14859" y="1854200"/>
                </a:lnTo>
                <a:lnTo>
                  <a:pt x="17703" y="1879600"/>
                </a:lnTo>
                <a:lnTo>
                  <a:pt x="22199" y="1892300"/>
                </a:lnTo>
                <a:lnTo>
                  <a:pt x="28473" y="1905000"/>
                </a:lnTo>
                <a:lnTo>
                  <a:pt x="36195" y="1930400"/>
                </a:lnTo>
                <a:lnTo>
                  <a:pt x="68148" y="1968500"/>
                </a:lnTo>
                <a:lnTo>
                  <a:pt x="110832" y="2006600"/>
                </a:lnTo>
                <a:lnTo>
                  <a:pt x="126974" y="2006600"/>
                </a:lnTo>
                <a:lnTo>
                  <a:pt x="143967" y="2019300"/>
                </a:lnTo>
                <a:lnTo>
                  <a:pt x="144653" y="2019300"/>
                </a:lnTo>
                <a:lnTo>
                  <a:pt x="127927" y="2006600"/>
                </a:lnTo>
                <a:lnTo>
                  <a:pt x="112052" y="1993900"/>
                </a:lnTo>
                <a:lnTo>
                  <a:pt x="96913" y="1993900"/>
                </a:lnTo>
                <a:lnTo>
                  <a:pt x="82956" y="1981200"/>
                </a:lnTo>
                <a:lnTo>
                  <a:pt x="47790" y="1943100"/>
                </a:lnTo>
                <a:lnTo>
                  <a:pt x="30987" y="1905000"/>
                </a:lnTo>
                <a:lnTo>
                  <a:pt x="24828" y="1892300"/>
                </a:lnTo>
                <a:lnTo>
                  <a:pt x="20408" y="1879600"/>
                </a:lnTo>
                <a:lnTo>
                  <a:pt x="17614" y="1854200"/>
                </a:lnTo>
                <a:lnTo>
                  <a:pt x="16751" y="1841500"/>
                </a:lnTo>
                <a:lnTo>
                  <a:pt x="16764" y="203200"/>
                </a:lnTo>
                <a:lnTo>
                  <a:pt x="17703" y="177800"/>
                </a:lnTo>
                <a:lnTo>
                  <a:pt x="20574" y="165100"/>
                </a:lnTo>
                <a:lnTo>
                  <a:pt x="25082" y="152400"/>
                </a:lnTo>
                <a:lnTo>
                  <a:pt x="31292" y="127000"/>
                </a:lnTo>
                <a:lnTo>
                  <a:pt x="58724" y="88900"/>
                </a:lnTo>
                <a:lnTo>
                  <a:pt x="97599" y="50800"/>
                </a:lnTo>
                <a:lnTo>
                  <a:pt x="112750" y="38100"/>
                </a:lnTo>
                <a:lnTo>
                  <a:pt x="128689" y="38100"/>
                </a:lnTo>
                <a:lnTo>
                  <a:pt x="145491" y="25400"/>
                </a:lnTo>
                <a:close/>
              </a:path>
              <a:path w="1163320" h="2032000">
                <a:moveTo>
                  <a:pt x="1035939" y="25400"/>
                </a:moveTo>
                <a:lnTo>
                  <a:pt x="1018159" y="25400"/>
                </a:lnTo>
                <a:lnTo>
                  <a:pt x="1034922" y="38100"/>
                </a:lnTo>
                <a:lnTo>
                  <a:pt x="1050925" y="38100"/>
                </a:lnTo>
                <a:lnTo>
                  <a:pt x="1065911" y="50800"/>
                </a:lnTo>
                <a:lnTo>
                  <a:pt x="1104646" y="88900"/>
                </a:lnTo>
                <a:lnTo>
                  <a:pt x="1131951" y="127000"/>
                </a:lnTo>
                <a:lnTo>
                  <a:pt x="1137920" y="152400"/>
                </a:lnTo>
                <a:lnTo>
                  <a:pt x="1142365" y="165100"/>
                </a:lnTo>
                <a:lnTo>
                  <a:pt x="1145159" y="177800"/>
                </a:lnTo>
                <a:lnTo>
                  <a:pt x="1146048" y="203200"/>
                </a:lnTo>
                <a:lnTo>
                  <a:pt x="1146048" y="1841500"/>
                </a:lnTo>
                <a:lnTo>
                  <a:pt x="1145159" y="1854200"/>
                </a:lnTo>
                <a:lnTo>
                  <a:pt x="1142238" y="1879600"/>
                </a:lnTo>
                <a:lnTo>
                  <a:pt x="1137793" y="1892300"/>
                </a:lnTo>
                <a:lnTo>
                  <a:pt x="1131570" y="1905000"/>
                </a:lnTo>
                <a:lnTo>
                  <a:pt x="1123823" y="1930400"/>
                </a:lnTo>
                <a:lnTo>
                  <a:pt x="1092327" y="1968500"/>
                </a:lnTo>
                <a:lnTo>
                  <a:pt x="1065148" y="1993900"/>
                </a:lnTo>
                <a:lnTo>
                  <a:pt x="1050163" y="1993900"/>
                </a:lnTo>
                <a:lnTo>
                  <a:pt x="1034160" y="2006600"/>
                </a:lnTo>
                <a:lnTo>
                  <a:pt x="1017397" y="2019300"/>
                </a:lnTo>
                <a:lnTo>
                  <a:pt x="1018285" y="2019300"/>
                </a:lnTo>
                <a:lnTo>
                  <a:pt x="1035431" y="2006600"/>
                </a:lnTo>
                <a:lnTo>
                  <a:pt x="1051560" y="2006600"/>
                </a:lnTo>
                <a:lnTo>
                  <a:pt x="1081278" y="1981200"/>
                </a:lnTo>
                <a:lnTo>
                  <a:pt x="1117092" y="1943100"/>
                </a:lnTo>
                <a:lnTo>
                  <a:pt x="1140460" y="1892300"/>
                </a:lnTo>
                <a:lnTo>
                  <a:pt x="1145032" y="1879600"/>
                </a:lnTo>
                <a:lnTo>
                  <a:pt x="1147953" y="1854200"/>
                </a:lnTo>
                <a:lnTo>
                  <a:pt x="1148842" y="1841500"/>
                </a:lnTo>
                <a:lnTo>
                  <a:pt x="1148842" y="203200"/>
                </a:lnTo>
                <a:lnTo>
                  <a:pt x="1147953" y="177800"/>
                </a:lnTo>
                <a:lnTo>
                  <a:pt x="1145159" y="165100"/>
                </a:lnTo>
                <a:lnTo>
                  <a:pt x="1140587" y="152400"/>
                </a:lnTo>
                <a:lnTo>
                  <a:pt x="1134491" y="127000"/>
                </a:lnTo>
                <a:lnTo>
                  <a:pt x="1106678" y="88900"/>
                </a:lnTo>
                <a:lnTo>
                  <a:pt x="1067308" y="50800"/>
                </a:lnTo>
                <a:lnTo>
                  <a:pt x="1052068" y="38100"/>
                </a:lnTo>
                <a:lnTo>
                  <a:pt x="1035939" y="25400"/>
                </a:lnTo>
                <a:close/>
              </a:path>
              <a:path w="1163320" h="2032000">
                <a:moveTo>
                  <a:pt x="1055751" y="25400"/>
                </a:moveTo>
                <a:lnTo>
                  <a:pt x="1036828" y="25400"/>
                </a:lnTo>
                <a:lnTo>
                  <a:pt x="1053338" y="38100"/>
                </a:lnTo>
                <a:lnTo>
                  <a:pt x="1068832" y="50800"/>
                </a:lnTo>
                <a:lnTo>
                  <a:pt x="1083310" y="50800"/>
                </a:lnTo>
                <a:lnTo>
                  <a:pt x="1096645" y="63500"/>
                </a:lnTo>
                <a:lnTo>
                  <a:pt x="1108710" y="76200"/>
                </a:lnTo>
                <a:lnTo>
                  <a:pt x="1119632" y="101600"/>
                </a:lnTo>
                <a:lnTo>
                  <a:pt x="1129030" y="114300"/>
                </a:lnTo>
                <a:lnTo>
                  <a:pt x="1136904" y="127000"/>
                </a:lnTo>
                <a:lnTo>
                  <a:pt x="1143254" y="139700"/>
                </a:lnTo>
                <a:lnTo>
                  <a:pt x="1147826" y="165100"/>
                </a:lnTo>
                <a:lnTo>
                  <a:pt x="1150747" y="177800"/>
                </a:lnTo>
                <a:lnTo>
                  <a:pt x="1151636" y="203200"/>
                </a:lnTo>
                <a:lnTo>
                  <a:pt x="1151636" y="1841500"/>
                </a:lnTo>
                <a:lnTo>
                  <a:pt x="1150747" y="1854200"/>
                </a:lnTo>
                <a:lnTo>
                  <a:pt x="1147826" y="1879600"/>
                </a:lnTo>
                <a:lnTo>
                  <a:pt x="1143127" y="1892300"/>
                </a:lnTo>
                <a:lnTo>
                  <a:pt x="1136904" y="1917700"/>
                </a:lnTo>
                <a:lnTo>
                  <a:pt x="1108583" y="1955800"/>
                </a:lnTo>
                <a:lnTo>
                  <a:pt x="1068578" y="1993900"/>
                </a:lnTo>
                <a:lnTo>
                  <a:pt x="1053084" y="2006600"/>
                </a:lnTo>
                <a:lnTo>
                  <a:pt x="1036573" y="2006600"/>
                </a:lnTo>
                <a:lnTo>
                  <a:pt x="1019302" y="2019300"/>
                </a:lnTo>
                <a:lnTo>
                  <a:pt x="1039114" y="2019300"/>
                </a:lnTo>
                <a:lnTo>
                  <a:pt x="1056005" y="2006600"/>
                </a:lnTo>
                <a:lnTo>
                  <a:pt x="1071880" y="1993900"/>
                </a:lnTo>
                <a:lnTo>
                  <a:pt x="1086866" y="1993900"/>
                </a:lnTo>
                <a:lnTo>
                  <a:pt x="1100582" y="1981200"/>
                </a:lnTo>
                <a:lnTo>
                  <a:pt x="1113028" y="1955800"/>
                </a:lnTo>
                <a:lnTo>
                  <a:pt x="1124204" y="1943100"/>
                </a:lnTo>
                <a:lnTo>
                  <a:pt x="1133856" y="1930400"/>
                </a:lnTo>
                <a:lnTo>
                  <a:pt x="1142111" y="1917700"/>
                </a:lnTo>
                <a:lnTo>
                  <a:pt x="1148588" y="1892300"/>
                </a:lnTo>
                <a:lnTo>
                  <a:pt x="1153287" y="1879600"/>
                </a:lnTo>
                <a:lnTo>
                  <a:pt x="1156208" y="1854200"/>
                </a:lnTo>
                <a:lnTo>
                  <a:pt x="1157223" y="1841500"/>
                </a:lnTo>
                <a:lnTo>
                  <a:pt x="1157223" y="203200"/>
                </a:lnTo>
                <a:lnTo>
                  <a:pt x="1156208" y="177800"/>
                </a:lnTo>
                <a:lnTo>
                  <a:pt x="1153287" y="165100"/>
                </a:lnTo>
                <a:lnTo>
                  <a:pt x="1148461" y="139700"/>
                </a:lnTo>
                <a:lnTo>
                  <a:pt x="1141984" y="127000"/>
                </a:lnTo>
                <a:lnTo>
                  <a:pt x="1133729" y="114300"/>
                </a:lnTo>
                <a:lnTo>
                  <a:pt x="1124077" y="88900"/>
                </a:lnTo>
                <a:lnTo>
                  <a:pt x="1112901" y="76200"/>
                </a:lnTo>
                <a:lnTo>
                  <a:pt x="1100455" y="63500"/>
                </a:lnTo>
                <a:lnTo>
                  <a:pt x="1086612" y="50800"/>
                </a:lnTo>
                <a:lnTo>
                  <a:pt x="1071626" y="38100"/>
                </a:lnTo>
                <a:lnTo>
                  <a:pt x="1055751" y="25400"/>
                </a:lnTo>
                <a:close/>
              </a:path>
              <a:path w="1163320" h="2032000">
                <a:moveTo>
                  <a:pt x="161658" y="12700"/>
                </a:moveTo>
                <a:lnTo>
                  <a:pt x="141617" y="12700"/>
                </a:lnTo>
                <a:lnTo>
                  <a:pt x="123850" y="25400"/>
                </a:lnTo>
                <a:lnTo>
                  <a:pt x="143560" y="25400"/>
                </a:lnTo>
                <a:lnTo>
                  <a:pt x="161658" y="12700"/>
                </a:lnTo>
                <a:close/>
              </a:path>
              <a:path w="1163320" h="2032000">
                <a:moveTo>
                  <a:pt x="199859" y="12700"/>
                </a:moveTo>
                <a:lnTo>
                  <a:pt x="180784" y="12700"/>
                </a:lnTo>
                <a:lnTo>
                  <a:pt x="162344" y="25400"/>
                </a:lnTo>
                <a:lnTo>
                  <a:pt x="181216" y="25400"/>
                </a:lnTo>
                <a:lnTo>
                  <a:pt x="199859" y="12700"/>
                </a:lnTo>
                <a:close/>
              </a:path>
              <a:path w="1163320" h="2032000">
                <a:moveTo>
                  <a:pt x="982726" y="12700"/>
                </a:moveTo>
                <a:lnTo>
                  <a:pt x="963422" y="12700"/>
                </a:lnTo>
                <a:lnTo>
                  <a:pt x="982598" y="25400"/>
                </a:lnTo>
                <a:lnTo>
                  <a:pt x="1001014" y="25400"/>
                </a:lnTo>
                <a:lnTo>
                  <a:pt x="982726" y="12700"/>
                </a:lnTo>
                <a:close/>
              </a:path>
              <a:path w="1163320" h="2032000">
                <a:moveTo>
                  <a:pt x="1020953" y="12700"/>
                </a:moveTo>
                <a:lnTo>
                  <a:pt x="1001522" y="12700"/>
                </a:lnTo>
                <a:lnTo>
                  <a:pt x="1019556" y="25400"/>
                </a:lnTo>
                <a:lnTo>
                  <a:pt x="1038860" y="25400"/>
                </a:lnTo>
                <a:lnTo>
                  <a:pt x="1020953" y="12700"/>
                </a:lnTo>
                <a:close/>
              </a:path>
              <a:path w="1163320" h="2032000">
                <a:moveTo>
                  <a:pt x="179070" y="0"/>
                </a:moveTo>
                <a:lnTo>
                  <a:pt x="178638" y="0"/>
                </a:lnTo>
                <a:lnTo>
                  <a:pt x="158915" y="12700"/>
                </a:lnTo>
                <a:lnTo>
                  <a:pt x="159600" y="12700"/>
                </a:lnTo>
                <a:lnTo>
                  <a:pt x="179070" y="0"/>
                </a:lnTo>
                <a:close/>
              </a:path>
              <a:path w="1163320" h="2032000">
                <a:moveTo>
                  <a:pt x="1003172" y="0"/>
                </a:moveTo>
                <a:lnTo>
                  <a:pt x="983234" y="0"/>
                </a:lnTo>
                <a:lnTo>
                  <a:pt x="1002791" y="12700"/>
                </a:lnTo>
                <a:lnTo>
                  <a:pt x="1022350" y="12700"/>
                </a:lnTo>
                <a:lnTo>
                  <a:pt x="1003172" y="0"/>
                </a:lnTo>
                <a:close/>
              </a:path>
            </a:pathLst>
          </a:custGeom>
          <a:solidFill>
            <a:srgbClr val="FF0000"/>
          </a:solidFill>
        </p:spPr>
        <p:txBody>
          <a:bodyPr wrap="square" lIns="0" tIns="0" rIns="0" bIns="0" rtlCol="0"/>
          <a:lstStyle/>
          <a:p/>
        </p:txBody>
      </p:sp>
      <p:sp>
        <p:nvSpPr>
          <p:cNvPr id="21" name="object 21"/>
          <p:cNvSpPr txBox="1"/>
          <p:nvPr/>
        </p:nvSpPr>
        <p:spPr>
          <a:xfrm>
            <a:off x="1221739" y="3157854"/>
            <a:ext cx="381000" cy="878840"/>
          </a:xfrm>
          <a:prstGeom prst="rect">
            <a:avLst/>
          </a:prstGeom>
        </p:spPr>
        <p:txBody>
          <a:bodyPr vert="horz" wrap="square" lIns="0" tIns="12065" rIns="0" bIns="0" rtlCol="0">
            <a:spAutoFit/>
          </a:bodyPr>
          <a:lstStyle/>
          <a:p>
            <a:pPr marL="12700" marR="5080">
              <a:lnSpc>
                <a:spcPct val="100000"/>
              </a:lnSpc>
              <a:spcBef>
                <a:spcPts val="95"/>
              </a:spcBef>
            </a:pPr>
            <a:r>
              <a:rPr sz="2800" b="1" spc="-5" dirty="0">
                <a:latin typeface="微软雅黑" panose="020B0503020204020204" charset="-122"/>
                <a:cs typeface="微软雅黑" panose="020B0503020204020204" charset="-122"/>
              </a:rPr>
              <a:t>资 本</a:t>
            </a:r>
            <a:endParaRPr sz="2800">
              <a:latin typeface="微软雅黑" panose="020B0503020204020204" charset="-122"/>
              <a:cs typeface="微软雅黑" panose="020B0503020204020204" charset="-122"/>
            </a:endParaRPr>
          </a:p>
        </p:txBody>
      </p:sp>
      <p:sp>
        <p:nvSpPr>
          <p:cNvPr id="22" name="object 22"/>
          <p:cNvSpPr/>
          <p:nvPr/>
        </p:nvSpPr>
        <p:spPr>
          <a:xfrm>
            <a:off x="8845295" y="3639362"/>
            <a:ext cx="2444369" cy="1126058"/>
          </a:xfrm>
          <a:prstGeom prst="rect">
            <a:avLst/>
          </a:prstGeom>
          <a:blipFill>
            <a:blip r:embed="rId2" cstate="print"/>
            <a:stretch>
              <a:fillRect/>
            </a:stretch>
          </a:blipFill>
        </p:spPr>
        <p:txBody>
          <a:bodyPr wrap="square" lIns="0" tIns="0" rIns="0" bIns="0" rtlCol="0"/>
          <a:lstStyle/>
          <a:p/>
        </p:txBody>
      </p:sp>
      <p:sp>
        <p:nvSpPr>
          <p:cNvPr id="23" name="object 23"/>
          <p:cNvSpPr/>
          <p:nvPr/>
        </p:nvSpPr>
        <p:spPr>
          <a:xfrm>
            <a:off x="9482963" y="3938270"/>
            <a:ext cx="234568" cy="152019"/>
          </a:xfrm>
          <a:prstGeom prst="rect">
            <a:avLst/>
          </a:prstGeom>
          <a:blipFill>
            <a:blip r:embed="rId3" cstate="print"/>
            <a:stretch>
              <a:fillRect/>
            </a:stretch>
          </a:blipFill>
        </p:spPr>
        <p:txBody>
          <a:bodyPr wrap="square" lIns="0" tIns="0" rIns="0" bIns="0" rtlCol="0"/>
          <a:lstStyle/>
          <a:p/>
        </p:txBody>
      </p:sp>
      <p:sp>
        <p:nvSpPr>
          <p:cNvPr id="24" name="object 24"/>
          <p:cNvSpPr/>
          <p:nvPr/>
        </p:nvSpPr>
        <p:spPr>
          <a:xfrm>
            <a:off x="9760584" y="3844416"/>
            <a:ext cx="873125" cy="295910"/>
          </a:xfrm>
          <a:custGeom>
            <a:avLst/>
            <a:gdLst/>
            <a:ahLst/>
            <a:cxnLst/>
            <a:rect l="l" t="t" r="r" b="b"/>
            <a:pathLst>
              <a:path w="873125" h="295910">
                <a:moveTo>
                  <a:pt x="150114" y="241934"/>
                </a:moveTo>
                <a:lnTo>
                  <a:pt x="149479" y="253999"/>
                </a:lnTo>
                <a:lnTo>
                  <a:pt x="164147" y="260236"/>
                </a:lnTo>
                <a:lnTo>
                  <a:pt x="175387" y="267509"/>
                </a:lnTo>
                <a:lnTo>
                  <a:pt x="183197" y="275806"/>
                </a:lnTo>
                <a:lnTo>
                  <a:pt x="187579" y="285114"/>
                </a:lnTo>
                <a:lnTo>
                  <a:pt x="197201" y="282477"/>
                </a:lnTo>
                <a:lnTo>
                  <a:pt x="228205" y="255742"/>
                </a:lnTo>
                <a:lnTo>
                  <a:pt x="229497" y="251840"/>
                </a:lnTo>
                <a:lnTo>
                  <a:pt x="201168" y="251840"/>
                </a:lnTo>
                <a:lnTo>
                  <a:pt x="193801" y="251459"/>
                </a:lnTo>
                <a:lnTo>
                  <a:pt x="186922" y="250596"/>
                </a:lnTo>
                <a:lnTo>
                  <a:pt x="177339" y="248745"/>
                </a:lnTo>
                <a:lnTo>
                  <a:pt x="165066" y="245870"/>
                </a:lnTo>
                <a:lnTo>
                  <a:pt x="150114" y="241934"/>
                </a:lnTo>
                <a:close/>
              </a:path>
              <a:path w="873125" h="295910">
                <a:moveTo>
                  <a:pt x="12573" y="47878"/>
                </a:moveTo>
                <a:lnTo>
                  <a:pt x="10271" y="104568"/>
                </a:lnTo>
                <a:lnTo>
                  <a:pt x="7493" y="159638"/>
                </a:lnTo>
                <a:lnTo>
                  <a:pt x="4079" y="214868"/>
                </a:lnTo>
                <a:lnTo>
                  <a:pt x="0" y="272287"/>
                </a:lnTo>
                <a:lnTo>
                  <a:pt x="24003" y="262508"/>
                </a:lnTo>
                <a:lnTo>
                  <a:pt x="25146" y="243839"/>
                </a:lnTo>
                <a:lnTo>
                  <a:pt x="101916" y="243839"/>
                </a:lnTo>
                <a:lnTo>
                  <a:pt x="102310" y="233933"/>
                </a:lnTo>
                <a:lnTo>
                  <a:pt x="79248" y="233933"/>
                </a:lnTo>
                <a:lnTo>
                  <a:pt x="25781" y="230885"/>
                </a:lnTo>
                <a:lnTo>
                  <a:pt x="30099" y="155828"/>
                </a:lnTo>
                <a:lnTo>
                  <a:pt x="106173" y="155828"/>
                </a:lnTo>
                <a:lnTo>
                  <a:pt x="106685" y="145922"/>
                </a:lnTo>
                <a:lnTo>
                  <a:pt x="84200" y="145922"/>
                </a:lnTo>
                <a:lnTo>
                  <a:pt x="30734" y="142874"/>
                </a:lnTo>
                <a:lnTo>
                  <a:pt x="34671" y="73786"/>
                </a:lnTo>
                <a:lnTo>
                  <a:pt x="121425" y="73786"/>
                </a:lnTo>
                <a:lnTo>
                  <a:pt x="112887" y="63880"/>
                </a:lnTo>
                <a:lnTo>
                  <a:pt x="88265" y="63880"/>
                </a:lnTo>
                <a:lnTo>
                  <a:pt x="55245" y="61975"/>
                </a:lnTo>
                <a:lnTo>
                  <a:pt x="55728" y="61213"/>
                </a:lnTo>
                <a:lnTo>
                  <a:pt x="41656" y="61213"/>
                </a:lnTo>
                <a:lnTo>
                  <a:pt x="34163" y="60832"/>
                </a:lnTo>
                <a:lnTo>
                  <a:pt x="12573" y="47878"/>
                </a:lnTo>
                <a:close/>
              </a:path>
              <a:path w="873125" h="295910">
                <a:moveTo>
                  <a:pt x="101916" y="243839"/>
                </a:moveTo>
                <a:lnTo>
                  <a:pt x="25146" y="243839"/>
                </a:lnTo>
                <a:lnTo>
                  <a:pt x="78613" y="246760"/>
                </a:lnTo>
                <a:lnTo>
                  <a:pt x="77216" y="271271"/>
                </a:lnTo>
                <a:lnTo>
                  <a:pt x="101219" y="261746"/>
                </a:lnTo>
                <a:lnTo>
                  <a:pt x="101916" y="243839"/>
                </a:lnTo>
                <a:close/>
              </a:path>
              <a:path w="873125" h="295910">
                <a:moveTo>
                  <a:pt x="257083" y="84454"/>
                </a:moveTo>
                <a:lnTo>
                  <a:pt x="159893" y="84454"/>
                </a:lnTo>
                <a:lnTo>
                  <a:pt x="221996" y="87883"/>
                </a:lnTo>
                <a:lnTo>
                  <a:pt x="217473" y="145922"/>
                </a:lnTo>
                <a:lnTo>
                  <a:pt x="213886" y="187832"/>
                </a:lnTo>
                <a:lnTo>
                  <a:pt x="208661" y="233425"/>
                </a:lnTo>
                <a:lnTo>
                  <a:pt x="201168" y="251840"/>
                </a:lnTo>
                <a:lnTo>
                  <a:pt x="229497" y="251840"/>
                </a:lnTo>
                <a:lnTo>
                  <a:pt x="237490" y="199564"/>
                </a:lnTo>
                <a:lnTo>
                  <a:pt x="241585" y="153810"/>
                </a:lnTo>
                <a:lnTo>
                  <a:pt x="246253" y="93471"/>
                </a:lnTo>
                <a:lnTo>
                  <a:pt x="257301" y="84708"/>
                </a:lnTo>
                <a:lnTo>
                  <a:pt x="257083" y="84454"/>
                </a:lnTo>
                <a:close/>
              </a:path>
              <a:path w="873125" h="295910">
                <a:moveTo>
                  <a:pt x="106173" y="155828"/>
                </a:moveTo>
                <a:lnTo>
                  <a:pt x="30099" y="155828"/>
                </a:lnTo>
                <a:lnTo>
                  <a:pt x="83566" y="158876"/>
                </a:lnTo>
                <a:lnTo>
                  <a:pt x="79248" y="233933"/>
                </a:lnTo>
                <a:lnTo>
                  <a:pt x="102310" y="233933"/>
                </a:lnTo>
                <a:lnTo>
                  <a:pt x="104290" y="192277"/>
                </a:lnTo>
                <a:lnTo>
                  <a:pt x="106173" y="155828"/>
                </a:lnTo>
                <a:close/>
              </a:path>
              <a:path w="873125" h="295910">
                <a:moveTo>
                  <a:pt x="139700" y="120522"/>
                </a:moveTo>
                <a:lnTo>
                  <a:pt x="134366" y="127761"/>
                </a:lnTo>
                <a:lnTo>
                  <a:pt x="141243" y="139715"/>
                </a:lnTo>
                <a:lnTo>
                  <a:pt x="146621" y="151383"/>
                </a:lnTo>
                <a:lnTo>
                  <a:pt x="150475" y="162766"/>
                </a:lnTo>
                <a:lnTo>
                  <a:pt x="152781" y="173862"/>
                </a:lnTo>
                <a:lnTo>
                  <a:pt x="153924" y="187197"/>
                </a:lnTo>
                <a:lnTo>
                  <a:pt x="157099" y="193928"/>
                </a:lnTo>
                <a:lnTo>
                  <a:pt x="162306" y="194182"/>
                </a:lnTo>
                <a:lnTo>
                  <a:pt x="164973" y="194436"/>
                </a:lnTo>
                <a:lnTo>
                  <a:pt x="168275" y="192277"/>
                </a:lnTo>
                <a:lnTo>
                  <a:pt x="178943" y="168528"/>
                </a:lnTo>
                <a:lnTo>
                  <a:pt x="177673" y="163448"/>
                </a:lnTo>
                <a:lnTo>
                  <a:pt x="174751" y="156336"/>
                </a:lnTo>
                <a:lnTo>
                  <a:pt x="170918" y="150098"/>
                </a:lnTo>
                <a:lnTo>
                  <a:pt x="163798" y="142049"/>
                </a:lnTo>
                <a:lnTo>
                  <a:pt x="153392" y="132191"/>
                </a:lnTo>
                <a:lnTo>
                  <a:pt x="139700" y="120522"/>
                </a:lnTo>
                <a:close/>
              </a:path>
              <a:path w="873125" h="295910">
                <a:moveTo>
                  <a:pt x="121425" y="73786"/>
                </a:moveTo>
                <a:lnTo>
                  <a:pt x="34671" y="73786"/>
                </a:lnTo>
                <a:lnTo>
                  <a:pt x="88138" y="76834"/>
                </a:lnTo>
                <a:lnTo>
                  <a:pt x="84200" y="145922"/>
                </a:lnTo>
                <a:lnTo>
                  <a:pt x="106685" y="145922"/>
                </a:lnTo>
                <a:lnTo>
                  <a:pt x="107207" y="136366"/>
                </a:lnTo>
                <a:lnTo>
                  <a:pt x="103632" y="133857"/>
                </a:lnTo>
                <a:lnTo>
                  <a:pt x="107665" y="127992"/>
                </a:lnTo>
                <a:lnTo>
                  <a:pt x="110109" y="83311"/>
                </a:lnTo>
                <a:lnTo>
                  <a:pt x="122300" y="74802"/>
                </a:lnTo>
                <a:lnTo>
                  <a:pt x="121425" y="73786"/>
                </a:lnTo>
                <a:close/>
              </a:path>
              <a:path w="873125" h="295910">
                <a:moveTo>
                  <a:pt x="165481" y="7238"/>
                </a:moveTo>
                <a:lnTo>
                  <a:pt x="150050" y="53155"/>
                </a:lnTo>
                <a:lnTo>
                  <a:pt x="127079" y="98424"/>
                </a:lnTo>
                <a:lnTo>
                  <a:pt x="107665" y="127992"/>
                </a:lnTo>
                <a:lnTo>
                  <a:pt x="107207" y="136366"/>
                </a:lnTo>
                <a:lnTo>
                  <a:pt x="148554" y="99647"/>
                </a:lnTo>
                <a:lnTo>
                  <a:pt x="159893" y="84454"/>
                </a:lnTo>
                <a:lnTo>
                  <a:pt x="257083" y="84454"/>
                </a:lnTo>
                <a:lnTo>
                  <a:pt x="248873" y="74929"/>
                </a:lnTo>
                <a:lnTo>
                  <a:pt x="222123" y="74929"/>
                </a:lnTo>
                <a:lnTo>
                  <a:pt x="164592" y="71754"/>
                </a:lnTo>
                <a:lnTo>
                  <a:pt x="174444" y="55467"/>
                </a:lnTo>
                <a:lnTo>
                  <a:pt x="183022" y="42798"/>
                </a:lnTo>
                <a:lnTo>
                  <a:pt x="190291" y="33750"/>
                </a:lnTo>
                <a:lnTo>
                  <a:pt x="196215" y="28320"/>
                </a:lnTo>
                <a:lnTo>
                  <a:pt x="165481" y="7238"/>
                </a:lnTo>
                <a:close/>
              </a:path>
              <a:path w="873125" h="295910">
                <a:moveTo>
                  <a:pt x="107665" y="127992"/>
                </a:moveTo>
                <a:lnTo>
                  <a:pt x="103632" y="133857"/>
                </a:lnTo>
                <a:lnTo>
                  <a:pt x="107207" y="136366"/>
                </a:lnTo>
                <a:lnTo>
                  <a:pt x="107665" y="127992"/>
                </a:lnTo>
                <a:close/>
              </a:path>
              <a:path w="873125" h="295910">
                <a:moveTo>
                  <a:pt x="237490" y="61721"/>
                </a:moveTo>
                <a:lnTo>
                  <a:pt x="222123" y="74929"/>
                </a:lnTo>
                <a:lnTo>
                  <a:pt x="248873" y="74929"/>
                </a:lnTo>
                <a:lnTo>
                  <a:pt x="237490" y="61721"/>
                </a:lnTo>
                <a:close/>
              </a:path>
              <a:path w="873125" h="295910">
                <a:moveTo>
                  <a:pt x="102489" y="51815"/>
                </a:moveTo>
                <a:lnTo>
                  <a:pt x="88265" y="63880"/>
                </a:lnTo>
                <a:lnTo>
                  <a:pt x="112887" y="63880"/>
                </a:lnTo>
                <a:lnTo>
                  <a:pt x="102489" y="51815"/>
                </a:lnTo>
                <a:close/>
              </a:path>
              <a:path w="873125" h="295910">
                <a:moveTo>
                  <a:pt x="57658" y="0"/>
                </a:moveTo>
                <a:lnTo>
                  <a:pt x="55586" y="12886"/>
                </a:lnTo>
                <a:lnTo>
                  <a:pt x="52228" y="27368"/>
                </a:lnTo>
                <a:lnTo>
                  <a:pt x="47585" y="43469"/>
                </a:lnTo>
                <a:lnTo>
                  <a:pt x="41656" y="61213"/>
                </a:lnTo>
                <a:lnTo>
                  <a:pt x="55728" y="61213"/>
                </a:lnTo>
                <a:lnTo>
                  <a:pt x="65150" y="46354"/>
                </a:lnTo>
                <a:lnTo>
                  <a:pt x="74104" y="34162"/>
                </a:lnTo>
                <a:lnTo>
                  <a:pt x="82105" y="25399"/>
                </a:lnTo>
                <a:lnTo>
                  <a:pt x="89154" y="20065"/>
                </a:lnTo>
                <a:lnTo>
                  <a:pt x="57658" y="0"/>
                </a:lnTo>
                <a:close/>
              </a:path>
              <a:path w="873125" h="295910">
                <a:moveTo>
                  <a:pt x="435163" y="112648"/>
                </a:moveTo>
                <a:lnTo>
                  <a:pt x="411607" y="112648"/>
                </a:lnTo>
                <a:lnTo>
                  <a:pt x="404338" y="240956"/>
                </a:lnTo>
                <a:lnTo>
                  <a:pt x="403103" y="258571"/>
                </a:lnTo>
                <a:lnTo>
                  <a:pt x="401913" y="274242"/>
                </a:lnTo>
                <a:lnTo>
                  <a:pt x="400176" y="295909"/>
                </a:lnTo>
                <a:lnTo>
                  <a:pt x="425323" y="287654"/>
                </a:lnTo>
                <a:lnTo>
                  <a:pt x="426466" y="266445"/>
                </a:lnTo>
                <a:lnTo>
                  <a:pt x="555703" y="266445"/>
                </a:lnTo>
                <a:lnTo>
                  <a:pt x="549485" y="258571"/>
                </a:lnTo>
                <a:lnTo>
                  <a:pt x="517398" y="258571"/>
                </a:lnTo>
                <a:lnTo>
                  <a:pt x="488950" y="256920"/>
                </a:lnTo>
                <a:lnTo>
                  <a:pt x="489024" y="255650"/>
                </a:lnTo>
                <a:lnTo>
                  <a:pt x="465582" y="255650"/>
                </a:lnTo>
                <a:lnTo>
                  <a:pt x="427228" y="253491"/>
                </a:lnTo>
                <a:lnTo>
                  <a:pt x="430022" y="203453"/>
                </a:lnTo>
                <a:lnTo>
                  <a:pt x="550467" y="203453"/>
                </a:lnTo>
                <a:lnTo>
                  <a:pt x="544268" y="195452"/>
                </a:lnTo>
                <a:lnTo>
                  <a:pt x="518541" y="195452"/>
                </a:lnTo>
                <a:lnTo>
                  <a:pt x="492506" y="193928"/>
                </a:lnTo>
                <a:lnTo>
                  <a:pt x="492577" y="192658"/>
                </a:lnTo>
                <a:lnTo>
                  <a:pt x="469138" y="192658"/>
                </a:lnTo>
                <a:lnTo>
                  <a:pt x="430784" y="190499"/>
                </a:lnTo>
                <a:lnTo>
                  <a:pt x="433197" y="147573"/>
                </a:lnTo>
                <a:lnTo>
                  <a:pt x="552523" y="147573"/>
                </a:lnTo>
                <a:lnTo>
                  <a:pt x="546254" y="139445"/>
                </a:lnTo>
                <a:lnTo>
                  <a:pt x="520573" y="139445"/>
                </a:lnTo>
                <a:lnTo>
                  <a:pt x="495681" y="138048"/>
                </a:lnTo>
                <a:lnTo>
                  <a:pt x="495754" y="136778"/>
                </a:lnTo>
                <a:lnTo>
                  <a:pt x="472313" y="136778"/>
                </a:lnTo>
                <a:lnTo>
                  <a:pt x="433959" y="134619"/>
                </a:lnTo>
                <a:lnTo>
                  <a:pt x="435163" y="112648"/>
                </a:lnTo>
                <a:close/>
              </a:path>
              <a:path w="873125" h="295910">
                <a:moveTo>
                  <a:pt x="555703" y="266445"/>
                </a:moveTo>
                <a:lnTo>
                  <a:pt x="426466" y="266445"/>
                </a:lnTo>
                <a:lnTo>
                  <a:pt x="561721" y="274065"/>
                </a:lnTo>
                <a:lnTo>
                  <a:pt x="555703" y="266445"/>
                </a:lnTo>
                <a:close/>
              </a:path>
              <a:path w="873125" h="295910">
                <a:moveTo>
                  <a:pt x="536448" y="242061"/>
                </a:moveTo>
                <a:lnTo>
                  <a:pt x="517398" y="258571"/>
                </a:lnTo>
                <a:lnTo>
                  <a:pt x="549485" y="258571"/>
                </a:lnTo>
                <a:lnTo>
                  <a:pt x="536448" y="242061"/>
                </a:lnTo>
                <a:close/>
              </a:path>
              <a:path w="873125" h="295910">
                <a:moveTo>
                  <a:pt x="550467" y="203453"/>
                </a:moveTo>
                <a:lnTo>
                  <a:pt x="430022" y="203453"/>
                </a:lnTo>
                <a:lnTo>
                  <a:pt x="468375" y="205612"/>
                </a:lnTo>
                <a:lnTo>
                  <a:pt x="465582" y="255650"/>
                </a:lnTo>
                <a:lnTo>
                  <a:pt x="489024" y="255650"/>
                </a:lnTo>
                <a:lnTo>
                  <a:pt x="491871" y="206882"/>
                </a:lnTo>
                <a:lnTo>
                  <a:pt x="553123" y="206882"/>
                </a:lnTo>
                <a:lnTo>
                  <a:pt x="550467" y="203453"/>
                </a:lnTo>
                <a:close/>
              </a:path>
              <a:path w="873125" h="295910">
                <a:moveTo>
                  <a:pt x="307594" y="49021"/>
                </a:moveTo>
                <a:lnTo>
                  <a:pt x="305176" y="112648"/>
                </a:lnTo>
                <a:lnTo>
                  <a:pt x="302144" y="166772"/>
                </a:lnTo>
                <a:lnTo>
                  <a:pt x="298819" y="215108"/>
                </a:lnTo>
                <a:lnTo>
                  <a:pt x="297180" y="235584"/>
                </a:lnTo>
                <a:lnTo>
                  <a:pt x="322325" y="227456"/>
                </a:lnTo>
                <a:lnTo>
                  <a:pt x="324358" y="191515"/>
                </a:lnTo>
                <a:lnTo>
                  <a:pt x="380775" y="191515"/>
                </a:lnTo>
                <a:lnTo>
                  <a:pt x="380795" y="190499"/>
                </a:lnTo>
                <a:lnTo>
                  <a:pt x="381168" y="180339"/>
                </a:lnTo>
                <a:lnTo>
                  <a:pt x="357505" y="180339"/>
                </a:lnTo>
                <a:lnTo>
                  <a:pt x="324993" y="178561"/>
                </a:lnTo>
                <a:lnTo>
                  <a:pt x="330835" y="74929"/>
                </a:lnTo>
                <a:lnTo>
                  <a:pt x="391281" y="74929"/>
                </a:lnTo>
                <a:lnTo>
                  <a:pt x="395478" y="70611"/>
                </a:lnTo>
                <a:lnTo>
                  <a:pt x="388073" y="63880"/>
                </a:lnTo>
                <a:lnTo>
                  <a:pt x="364236" y="63880"/>
                </a:lnTo>
                <a:lnTo>
                  <a:pt x="329184" y="61848"/>
                </a:lnTo>
                <a:lnTo>
                  <a:pt x="307594" y="49021"/>
                </a:lnTo>
                <a:close/>
              </a:path>
              <a:path w="873125" h="295910">
                <a:moveTo>
                  <a:pt x="380775" y="191515"/>
                </a:moveTo>
                <a:lnTo>
                  <a:pt x="324358" y="191515"/>
                </a:lnTo>
                <a:lnTo>
                  <a:pt x="356870" y="193293"/>
                </a:lnTo>
                <a:lnTo>
                  <a:pt x="355473" y="217804"/>
                </a:lnTo>
                <a:lnTo>
                  <a:pt x="380619" y="209676"/>
                </a:lnTo>
                <a:lnTo>
                  <a:pt x="380743" y="193293"/>
                </a:lnTo>
                <a:lnTo>
                  <a:pt x="380775" y="191515"/>
                </a:lnTo>
                <a:close/>
              </a:path>
              <a:path w="873125" h="295910">
                <a:moveTo>
                  <a:pt x="553123" y="206882"/>
                </a:moveTo>
                <a:lnTo>
                  <a:pt x="491871" y="206882"/>
                </a:lnTo>
                <a:lnTo>
                  <a:pt x="555879" y="210438"/>
                </a:lnTo>
                <a:lnTo>
                  <a:pt x="553123" y="206882"/>
                </a:lnTo>
                <a:close/>
              </a:path>
              <a:path w="873125" h="295910">
                <a:moveTo>
                  <a:pt x="534035" y="182244"/>
                </a:moveTo>
                <a:lnTo>
                  <a:pt x="518541" y="195452"/>
                </a:lnTo>
                <a:lnTo>
                  <a:pt x="544268" y="195452"/>
                </a:lnTo>
                <a:lnTo>
                  <a:pt x="534035" y="182244"/>
                </a:lnTo>
                <a:close/>
              </a:path>
              <a:path w="873125" h="295910">
                <a:moveTo>
                  <a:pt x="552523" y="147573"/>
                </a:moveTo>
                <a:lnTo>
                  <a:pt x="433197" y="147573"/>
                </a:lnTo>
                <a:lnTo>
                  <a:pt x="471550" y="149732"/>
                </a:lnTo>
                <a:lnTo>
                  <a:pt x="469138" y="192658"/>
                </a:lnTo>
                <a:lnTo>
                  <a:pt x="492577" y="192658"/>
                </a:lnTo>
                <a:lnTo>
                  <a:pt x="494919" y="151002"/>
                </a:lnTo>
                <a:lnTo>
                  <a:pt x="555168" y="151002"/>
                </a:lnTo>
                <a:lnTo>
                  <a:pt x="552523" y="147573"/>
                </a:lnTo>
                <a:close/>
              </a:path>
              <a:path w="873125" h="295910">
                <a:moveTo>
                  <a:pt x="391281" y="74929"/>
                </a:moveTo>
                <a:lnTo>
                  <a:pt x="330835" y="74929"/>
                </a:lnTo>
                <a:lnTo>
                  <a:pt x="363347" y="76834"/>
                </a:lnTo>
                <a:lnTo>
                  <a:pt x="357505" y="180339"/>
                </a:lnTo>
                <a:lnTo>
                  <a:pt x="381168" y="180339"/>
                </a:lnTo>
                <a:lnTo>
                  <a:pt x="381635" y="171322"/>
                </a:lnTo>
                <a:lnTo>
                  <a:pt x="382633" y="153300"/>
                </a:lnTo>
                <a:lnTo>
                  <a:pt x="376809" y="149351"/>
                </a:lnTo>
                <a:lnTo>
                  <a:pt x="383461" y="138353"/>
                </a:lnTo>
                <a:lnTo>
                  <a:pt x="386715" y="79628"/>
                </a:lnTo>
                <a:lnTo>
                  <a:pt x="391281" y="74929"/>
                </a:lnTo>
                <a:close/>
              </a:path>
              <a:path w="873125" h="295910">
                <a:moveTo>
                  <a:pt x="555168" y="151002"/>
                </a:moveTo>
                <a:lnTo>
                  <a:pt x="494919" y="151002"/>
                </a:lnTo>
                <a:lnTo>
                  <a:pt x="557911" y="154558"/>
                </a:lnTo>
                <a:lnTo>
                  <a:pt x="555168" y="151002"/>
                </a:lnTo>
                <a:close/>
              </a:path>
              <a:path w="873125" h="295910">
                <a:moveTo>
                  <a:pt x="433832" y="27050"/>
                </a:moveTo>
                <a:lnTo>
                  <a:pt x="416630" y="72008"/>
                </a:lnTo>
                <a:lnTo>
                  <a:pt x="392588" y="122110"/>
                </a:lnTo>
                <a:lnTo>
                  <a:pt x="383461" y="138353"/>
                </a:lnTo>
                <a:lnTo>
                  <a:pt x="382633" y="153300"/>
                </a:lnTo>
                <a:lnTo>
                  <a:pt x="411607" y="112648"/>
                </a:lnTo>
                <a:lnTo>
                  <a:pt x="435163" y="112648"/>
                </a:lnTo>
                <a:lnTo>
                  <a:pt x="436118" y="95249"/>
                </a:lnTo>
                <a:lnTo>
                  <a:pt x="564347" y="95249"/>
                </a:lnTo>
                <a:lnTo>
                  <a:pt x="558663" y="88010"/>
                </a:lnTo>
                <a:lnTo>
                  <a:pt x="496697" y="88010"/>
                </a:lnTo>
                <a:lnTo>
                  <a:pt x="494919" y="87883"/>
                </a:lnTo>
                <a:lnTo>
                  <a:pt x="489712" y="87629"/>
                </a:lnTo>
                <a:lnTo>
                  <a:pt x="488289" y="85156"/>
                </a:lnTo>
                <a:lnTo>
                  <a:pt x="434594" y="82168"/>
                </a:lnTo>
                <a:lnTo>
                  <a:pt x="439287" y="74789"/>
                </a:lnTo>
                <a:lnTo>
                  <a:pt x="443849" y="67516"/>
                </a:lnTo>
                <a:lnTo>
                  <a:pt x="452628" y="53339"/>
                </a:lnTo>
                <a:lnTo>
                  <a:pt x="464439" y="48894"/>
                </a:lnTo>
                <a:lnTo>
                  <a:pt x="433832" y="27050"/>
                </a:lnTo>
                <a:close/>
              </a:path>
              <a:path w="873125" h="295910">
                <a:moveTo>
                  <a:pt x="383461" y="138353"/>
                </a:moveTo>
                <a:lnTo>
                  <a:pt x="376809" y="149351"/>
                </a:lnTo>
                <a:lnTo>
                  <a:pt x="382633" y="153300"/>
                </a:lnTo>
                <a:lnTo>
                  <a:pt x="383461" y="138353"/>
                </a:lnTo>
                <a:close/>
              </a:path>
              <a:path w="873125" h="295910">
                <a:moveTo>
                  <a:pt x="536067" y="126237"/>
                </a:moveTo>
                <a:lnTo>
                  <a:pt x="520573" y="139445"/>
                </a:lnTo>
                <a:lnTo>
                  <a:pt x="546254" y="139445"/>
                </a:lnTo>
                <a:lnTo>
                  <a:pt x="536067" y="126237"/>
                </a:lnTo>
                <a:close/>
              </a:path>
              <a:path w="873125" h="295910">
                <a:moveTo>
                  <a:pt x="564347" y="95249"/>
                </a:moveTo>
                <a:lnTo>
                  <a:pt x="436118" y="95249"/>
                </a:lnTo>
                <a:lnTo>
                  <a:pt x="474472" y="97408"/>
                </a:lnTo>
                <a:lnTo>
                  <a:pt x="472313" y="136778"/>
                </a:lnTo>
                <a:lnTo>
                  <a:pt x="495754" y="136778"/>
                </a:lnTo>
                <a:lnTo>
                  <a:pt x="497967" y="98678"/>
                </a:lnTo>
                <a:lnTo>
                  <a:pt x="567039" y="98678"/>
                </a:lnTo>
                <a:lnTo>
                  <a:pt x="564347" y="95249"/>
                </a:lnTo>
                <a:close/>
              </a:path>
              <a:path w="873125" h="295910">
                <a:moveTo>
                  <a:pt x="567039" y="98678"/>
                </a:moveTo>
                <a:lnTo>
                  <a:pt x="497967" y="98678"/>
                </a:lnTo>
                <a:lnTo>
                  <a:pt x="570230" y="102742"/>
                </a:lnTo>
                <a:lnTo>
                  <a:pt x="567039" y="98678"/>
                </a:lnTo>
                <a:close/>
              </a:path>
              <a:path w="873125" h="295910">
                <a:moveTo>
                  <a:pt x="488289" y="85156"/>
                </a:moveTo>
                <a:lnTo>
                  <a:pt x="489712" y="87629"/>
                </a:lnTo>
                <a:lnTo>
                  <a:pt x="494919" y="87883"/>
                </a:lnTo>
                <a:lnTo>
                  <a:pt x="496697" y="88010"/>
                </a:lnTo>
                <a:lnTo>
                  <a:pt x="499491" y="86486"/>
                </a:lnTo>
                <a:lnTo>
                  <a:pt x="500343" y="85826"/>
                </a:lnTo>
                <a:lnTo>
                  <a:pt x="488289" y="85156"/>
                </a:lnTo>
                <a:close/>
              </a:path>
              <a:path w="873125" h="295910">
                <a:moveTo>
                  <a:pt x="500343" y="85826"/>
                </a:moveTo>
                <a:lnTo>
                  <a:pt x="499491" y="86486"/>
                </a:lnTo>
                <a:lnTo>
                  <a:pt x="496697" y="88010"/>
                </a:lnTo>
                <a:lnTo>
                  <a:pt x="558663" y="88010"/>
                </a:lnTo>
                <a:lnTo>
                  <a:pt x="558165" y="87375"/>
                </a:lnTo>
                <a:lnTo>
                  <a:pt x="528193" y="87375"/>
                </a:lnTo>
                <a:lnTo>
                  <a:pt x="500343" y="85826"/>
                </a:lnTo>
                <a:close/>
              </a:path>
              <a:path w="873125" h="295910">
                <a:moveTo>
                  <a:pt x="546100" y="72008"/>
                </a:moveTo>
                <a:lnTo>
                  <a:pt x="528193" y="87375"/>
                </a:lnTo>
                <a:lnTo>
                  <a:pt x="558165" y="87375"/>
                </a:lnTo>
                <a:lnTo>
                  <a:pt x="546100" y="72008"/>
                </a:lnTo>
                <a:close/>
              </a:path>
              <a:path w="873125" h="295910">
                <a:moveTo>
                  <a:pt x="477393" y="24764"/>
                </a:moveTo>
                <a:lnTo>
                  <a:pt x="470026" y="29971"/>
                </a:lnTo>
                <a:lnTo>
                  <a:pt x="476265" y="42785"/>
                </a:lnTo>
                <a:lnTo>
                  <a:pt x="481075" y="54181"/>
                </a:lnTo>
                <a:lnTo>
                  <a:pt x="484457" y="64172"/>
                </a:lnTo>
                <a:lnTo>
                  <a:pt x="486410" y="72770"/>
                </a:lnTo>
                <a:lnTo>
                  <a:pt x="486791" y="82549"/>
                </a:lnTo>
                <a:lnTo>
                  <a:pt x="488289" y="85156"/>
                </a:lnTo>
                <a:lnTo>
                  <a:pt x="500343" y="85826"/>
                </a:lnTo>
                <a:lnTo>
                  <a:pt x="507365" y="80390"/>
                </a:lnTo>
                <a:lnTo>
                  <a:pt x="510159" y="74548"/>
                </a:lnTo>
                <a:lnTo>
                  <a:pt x="511937" y="65912"/>
                </a:lnTo>
                <a:lnTo>
                  <a:pt x="510718" y="58554"/>
                </a:lnTo>
                <a:lnTo>
                  <a:pt x="504571" y="49244"/>
                </a:lnTo>
                <a:lnTo>
                  <a:pt x="493470" y="37980"/>
                </a:lnTo>
                <a:lnTo>
                  <a:pt x="477393" y="24764"/>
                </a:lnTo>
                <a:close/>
              </a:path>
              <a:path w="873125" h="295910">
                <a:moveTo>
                  <a:pt x="374523" y="51561"/>
                </a:moveTo>
                <a:lnTo>
                  <a:pt x="364236" y="63880"/>
                </a:lnTo>
                <a:lnTo>
                  <a:pt x="388073" y="63880"/>
                </a:lnTo>
                <a:lnTo>
                  <a:pt x="374523" y="51561"/>
                </a:lnTo>
                <a:close/>
              </a:path>
              <a:path w="873125" h="295910">
                <a:moveTo>
                  <a:pt x="862480" y="167507"/>
                </a:moveTo>
                <a:lnTo>
                  <a:pt x="636381" y="167507"/>
                </a:lnTo>
                <a:lnTo>
                  <a:pt x="645287" y="167766"/>
                </a:lnTo>
                <a:lnTo>
                  <a:pt x="872617" y="180593"/>
                </a:lnTo>
                <a:lnTo>
                  <a:pt x="862480" y="167507"/>
                </a:lnTo>
                <a:close/>
              </a:path>
              <a:path w="873125" h="295910">
                <a:moveTo>
                  <a:pt x="600456" y="152272"/>
                </a:moveTo>
                <a:lnTo>
                  <a:pt x="612521" y="169417"/>
                </a:lnTo>
                <a:lnTo>
                  <a:pt x="619998" y="168320"/>
                </a:lnTo>
                <a:lnTo>
                  <a:pt x="627951" y="167687"/>
                </a:lnTo>
                <a:lnTo>
                  <a:pt x="636381" y="167507"/>
                </a:lnTo>
                <a:lnTo>
                  <a:pt x="862480" y="167507"/>
                </a:lnTo>
                <a:lnTo>
                  <a:pt x="860222" y="164591"/>
                </a:lnTo>
                <a:lnTo>
                  <a:pt x="819150" y="164591"/>
                </a:lnTo>
                <a:lnTo>
                  <a:pt x="600456" y="152272"/>
                </a:lnTo>
                <a:close/>
              </a:path>
              <a:path w="873125" h="295910">
                <a:moveTo>
                  <a:pt x="845566" y="145668"/>
                </a:moveTo>
                <a:lnTo>
                  <a:pt x="819150" y="164591"/>
                </a:lnTo>
                <a:lnTo>
                  <a:pt x="860222" y="164591"/>
                </a:lnTo>
                <a:lnTo>
                  <a:pt x="845566" y="145668"/>
                </a:lnTo>
                <a:close/>
              </a:path>
            </a:pathLst>
          </a:custGeom>
          <a:solidFill>
            <a:srgbClr val="0000FF"/>
          </a:solidFill>
        </p:spPr>
        <p:txBody>
          <a:bodyPr wrap="square" lIns="0" tIns="0" rIns="0" bIns="0" rtlCol="0"/>
          <a:lstStyle/>
          <a:p/>
        </p:txBody>
      </p:sp>
      <p:sp>
        <p:nvSpPr>
          <p:cNvPr id="25" name="object 25"/>
          <p:cNvSpPr/>
          <p:nvPr/>
        </p:nvSpPr>
        <p:spPr>
          <a:xfrm>
            <a:off x="9467088" y="4202684"/>
            <a:ext cx="581025" cy="294005"/>
          </a:xfrm>
          <a:custGeom>
            <a:avLst/>
            <a:gdLst/>
            <a:ahLst/>
            <a:cxnLst/>
            <a:rect l="l" t="t" r="r" b="b"/>
            <a:pathLst>
              <a:path w="581025" h="294004">
                <a:moveTo>
                  <a:pt x="145287" y="240284"/>
                </a:moveTo>
                <a:lnTo>
                  <a:pt x="144652" y="251460"/>
                </a:lnTo>
                <a:lnTo>
                  <a:pt x="156344" y="255770"/>
                </a:lnTo>
                <a:lnTo>
                  <a:pt x="164750" y="261270"/>
                </a:lnTo>
                <a:lnTo>
                  <a:pt x="169870" y="267962"/>
                </a:lnTo>
                <a:lnTo>
                  <a:pt x="171703" y="275844"/>
                </a:lnTo>
                <a:lnTo>
                  <a:pt x="186062" y="271625"/>
                </a:lnTo>
                <a:lnTo>
                  <a:pt x="196373" y="265049"/>
                </a:lnTo>
                <a:lnTo>
                  <a:pt x="202636" y="256091"/>
                </a:lnTo>
                <a:lnTo>
                  <a:pt x="204850" y="244729"/>
                </a:lnTo>
                <a:lnTo>
                  <a:pt x="178434" y="244602"/>
                </a:lnTo>
                <a:lnTo>
                  <a:pt x="167719" y="243838"/>
                </a:lnTo>
                <a:lnTo>
                  <a:pt x="161480" y="243062"/>
                </a:lnTo>
                <a:lnTo>
                  <a:pt x="154003" y="241881"/>
                </a:lnTo>
                <a:lnTo>
                  <a:pt x="145287" y="240284"/>
                </a:lnTo>
                <a:close/>
              </a:path>
              <a:path w="581025" h="294004">
                <a:moveTo>
                  <a:pt x="105790" y="7747"/>
                </a:moveTo>
                <a:lnTo>
                  <a:pt x="104441" y="47101"/>
                </a:lnTo>
                <a:lnTo>
                  <a:pt x="101853" y="97028"/>
                </a:lnTo>
                <a:lnTo>
                  <a:pt x="96138" y="147589"/>
                </a:lnTo>
                <a:lnTo>
                  <a:pt x="85089" y="189103"/>
                </a:lnTo>
                <a:lnTo>
                  <a:pt x="66976" y="225790"/>
                </a:lnTo>
                <a:lnTo>
                  <a:pt x="48940" y="250717"/>
                </a:lnTo>
                <a:lnTo>
                  <a:pt x="48767" y="254508"/>
                </a:lnTo>
                <a:lnTo>
                  <a:pt x="45846" y="257048"/>
                </a:lnTo>
                <a:lnTo>
                  <a:pt x="43751" y="257048"/>
                </a:lnTo>
                <a:lnTo>
                  <a:pt x="40004" y="261620"/>
                </a:lnTo>
                <a:lnTo>
                  <a:pt x="44957" y="268732"/>
                </a:lnTo>
                <a:lnTo>
                  <a:pt x="58201" y="257048"/>
                </a:lnTo>
                <a:lnTo>
                  <a:pt x="45846" y="257048"/>
                </a:lnTo>
                <a:lnTo>
                  <a:pt x="43828" y="256954"/>
                </a:lnTo>
                <a:lnTo>
                  <a:pt x="58308" y="256954"/>
                </a:lnTo>
                <a:lnTo>
                  <a:pt x="62718" y="253063"/>
                </a:lnTo>
                <a:lnTo>
                  <a:pt x="90999" y="220297"/>
                </a:lnTo>
                <a:lnTo>
                  <a:pt x="109853" y="185126"/>
                </a:lnTo>
                <a:lnTo>
                  <a:pt x="120850" y="144549"/>
                </a:lnTo>
                <a:lnTo>
                  <a:pt x="126793" y="70737"/>
                </a:lnTo>
                <a:lnTo>
                  <a:pt x="128904" y="34925"/>
                </a:lnTo>
                <a:lnTo>
                  <a:pt x="281896" y="34925"/>
                </a:lnTo>
                <a:lnTo>
                  <a:pt x="277120" y="28448"/>
                </a:lnTo>
                <a:lnTo>
                  <a:pt x="245490" y="28448"/>
                </a:lnTo>
                <a:lnTo>
                  <a:pt x="127380" y="21844"/>
                </a:lnTo>
                <a:lnTo>
                  <a:pt x="105790" y="7747"/>
                </a:lnTo>
                <a:close/>
              </a:path>
              <a:path w="581025" h="294004">
                <a:moveTo>
                  <a:pt x="216026" y="188341"/>
                </a:moveTo>
                <a:lnTo>
                  <a:pt x="210946" y="195707"/>
                </a:lnTo>
                <a:lnTo>
                  <a:pt x="222470" y="211927"/>
                </a:lnTo>
                <a:lnTo>
                  <a:pt x="231695" y="226314"/>
                </a:lnTo>
                <a:lnTo>
                  <a:pt x="238611" y="238890"/>
                </a:lnTo>
                <a:lnTo>
                  <a:pt x="243204" y="249682"/>
                </a:lnTo>
                <a:lnTo>
                  <a:pt x="247141" y="260604"/>
                </a:lnTo>
                <a:lnTo>
                  <a:pt x="250951" y="266192"/>
                </a:lnTo>
                <a:lnTo>
                  <a:pt x="255015" y="266446"/>
                </a:lnTo>
                <a:lnTo>
                  <a:pt x="258063" y="266700"/>
                </a:lnTo>
                <a:lnTo>
                  <a:pt x="261111" y="263779"/>
                </a:lnTo>
                <a:lnTo>
                  <a:pt x="264850" y="256794"/>
                </a:lnTo>
                <a:lnTo>
                  <a:pt x="267334" y="252222"/>
                </a:lnTo>
                <a:lnTo>
                  <a:pt x="268985" y="247142"/>
                </a:lnTo>
                <a:lnTo>
                  <a:pt x="269435" y="238890"/>
                </a:lnTo>
                <a:lnTo>
                  <a:pt x="269405" y="237490"/>
                </a:lnTo>
                <a:lnTo>
                  <a:pt x="267588" y="232283"/>
                </a:lnTo>
                <a:lnTo>
                  <a:pt x="263270" y="226314"/>
                </a:lnTo>
                <a:lnTo>
                  <a:pt x="257960" y="220523"/>
                </a:lnTo>
                <a:lnTo>
                  <a:pt x="248316" y="212280"/>
                </a:lnTo>
                <a:lnTo>
                  <a:pt x="234338" y="201560"/>
                </a:lnTo>
                <a:lnTo>
                  <a:pt x="216026" y="188341"/>
                </a:lnTo>
                <a:close/>
              </a:path>
              <a:path w="581025" h="294004">
                <a:moveTo>
                  <a:pt x="146811" y="179832"/>
                </a:moveTo>
                <a:lnTo>
                  <a:pt x="137451" y="197377"/>
                </a:lnTo>
                <a:lnTo>
                  <a:pt x="124412" y="215519"/>
                </a:lnTo>
                <a:lnTo>
                  <a:pt x="107682" y="234231"/>
                </a:lnTo>
                <a:lnTo>
                  <a:pt x="87248" y="253492"/>
                </a:lnTo>
                <a:lnTo>
                  <a:pt x="91820" y="260858"/>
                </a:lnTo>
                <a:lnTo>
                  <a:pt x="133826" y="232140"/>
                </a:lnTo>
                <a:lnTo>
                  <a:pt x="150350" y="216991"/>
                </a:lnTo>
                <a:lnTo>
                  <a:pt x="157527" y="211105"/>
                </a:lnTo>
                <a:lnTo>
                  <a:pt x="164776" y="206220"/>
                </a:lnTo>
                <a:lnTo>
                  <a:pt x="172084" y="202311"/>
                </a:lnTo>
                <a:lnTo>
                  <a:pt x="146811" y="179832"/>
                </a:lnTo>
                <a:close/>
              </a:path>
              <a:path w="581025" h="294004">
                <a:moveTo>
                  <a:pt x="48940" y="250717"/>
                </a:moveTo>
                <a:lnTo>
                  <a:pt x="43828" y="256954"/>
                </a:lnTo>
                <a:lnTo>
                  <a:pt x="45846" y="257048"/>
                </a:lnTo>
                <a:lnTo>
                  <a:pt x="48767" y="254508"/>
                </a:lnTo>
                <a:lnTo>
                  <a:pt x="48940" y="250717"/>
                </a:lnTo>
                <a:close/>
              </a:path>
              <a:path w="581025" h="294004">
                <a:moveTo>
                  <a:pt x="634" y="171323"/>
                </a:moveTo>
                <a:lnTo>
                  <a:pt x="0" y="182372"/>
                </a:lnTo>
                <a:lnTo>
                  <a:pt x="8596" y="185318"/>
                </a:lnTo>
                <a:lnTo>
                  <a:pt x="15335" y="188039"/>
                </a:lnTo>
                <a:lnTo>
                  <a:pt x="20216" y="190498"/>
                </a:lnTo>
                <a:lnTo>
                  <a:pt x="23240" y="192659"/>
                </a:lnTo>
                <a:lnTo>
                  <a:pt x="25907" y="195453"/>
                </a:lnTo>
                <a:lnTo>
                  <a:pt x="27177" y="198628"/>
                </a:lnTo>
                <a:lnTo>
                  <a:pt x="26992" y="203200"/>
                </a:lnTo>
                <a:lnTo>
                  <a:pt x="26796" y="206629"/>
                </a:lnTo>
                <a:lnTo>
                  <a:pt x="25272" y="212471"/>
                </a:lnTo>
                <a:lnTo>
                  <a:pt x="22415" y="220523"/>
                </a:lnTo>
                <a:lnTo>
                  <a:pt x="20700" y="225552"/>
                </a:lnTo>
                <a:lnTo>
                  <a:pt x="19557" y="231140"/>
                </a:lnTo>
                <a:lnTo>
                  <a:pt x="19176" y="236728"/>
                </a:lnTo>
                <a:lnTo>
                  <a:pt x="18968" y="241046"/>
                </a:lnTo>
                <a:lnTo>
                  <a:pt x="18859" y="244729"/>
                </a:lnTo>
                <a:lnTo>
                  <a:pt x="21462" y="249936"/>
                </a:lnTo>
                <a:lnTo>
                  <a:pt x="27304" y="252476"/>
                </a:lnTo>
                <a:lnTo>
                  <a:pt x="33146" y="255143"/>
                </a:lnTo>
                <a:lnTo>
                  <a:pt x="37591" y="256540"/>
                </a:lnTo>
                <a:lnTo>
                  <a:pt x="40385" y="256794"/>
                </a:lnTo>
                <a:lnTo>
                  <a:pt x="43828" y="256954"/>
                </a:lnTo>
                <a:lnTo>
                  <a:pt x="48940" y="250717"/>
                </a:lnTo>
                <a:lnTo>
                  <a:pt x="48995" y="236728"/>
                </a:lnTo>
                <a:lnTo>
                  <a:pt x="49343" y="229489"/>
                </a:lnTo>
                <a:lnTo>
                  <a:pt x="55498" y="184531"/>
                </a:lnTo>
                <a:lnTo>
                  <a:pt x="58174" y="175641"/>
                </a:lnTo>
                <a:lnTo>
                  <a:pt x="31750" y="175641"/>
                </a:lnTo>
                <a:lnTo>
                  <a:pt x="29082" y="175387"/>
                </a:lnTo>
                <a:lnTo>
                  <a:pt x="25798" y="175002"/>
                </a:lnTo>
                <a:lnTo>
                  <a:pt x="19954" y="174212"/>
                </a:lnTo>
                <a:lnTo>
                  <a:pt x="634" y="171323"/>
                </a:lnTo>
                <a:close/>
              </a:path>
              <a:path w="581025" h="294004">
                <a:moveTo>
                  <a:pt x="255523" y="168021"/>
                </a:moveTo>
                <a:lnTo>
                  <a:pt x="162305" y="168021"/>
                </a:lnTo>
                <a:lnTo>
                  <a:pt x="185546" y="169291"/>
                </a:lnTo>
                <a:lnTo>
                  <a:pt x="181474" y="241046"/>
                </a:lnTo>
                <a:lnTo>
                  <a:pt x="181355" y="242824"/>
                </a:lnTo>
                <a:lnTo>
                  <a:pt x="178434" y="244602"/>
                </a:lnTo>
                <a:lnTo>
                  <a:pt x="204857" y="244602"/>
                </a:lnTo>
                <a:lnTo>
                  <a:pt x="208914" y="170561"/>
                </a:lnTo>
                <a:lnTo>
                  <a:pt x="255523" y="170561"/>
                </a:lnTo>
                <a:lnTo>
                  <a:pt x="255523" y="168021"/>
                </a:lnTo>
                <a:close/>
              </a:path>
              <a:path w="581025" h="294004">
                <a:moveTo>
                  <a:pt x="255523" y="170561"/>
                </a:moveTo>
                <a:lnTo>
                  <a:pt x="208914" y="170561"/>
                </a:lnTo>
                <a:lnTo>
                  <a:pt x="232155" y="171831"/>
                </a:lnTo>
                <a:lnTo>
                  <a:pt x="231520" y="183515"/>
                </a:lnTo>
                <a:lnTo>
                  <a:pt x="255523" y="175260"/>
                </a:lnTo>
                <a:lnTo>
                  <a:pt x="255523" y="170561"/>
                </a:lnTo>
                <a:close/>
              </a:path>
              <a:path w="581025" h="294004">
                <a:moveTo>
                  <a:pt x="144906" y="59944"/>
                </a:moveTo>
                <a:lnTo>
                  <a:pt x="143445" y="105294"/>
                </a:lnTo>
                <a:lnTo>
                  <a:pt x="140715" y="148939"/>
                </a:lnTo>
                <a:lnTo>
                  <a:pt x="138175" y="179451"/>
                </a:lnTo>
                <a:lnTo>
                  <a:pt x="162051" y="172593"/>
                </a:lnTo>
                <a:lnTo>
                  <a:pt x="162305" y="168021"/>
                </a:lnTo>
                <a:lnTo>
                  <a:pt x="255523" y="168021"/>
                </a:lnTo>
                <a:lnTo>
                  <a:pt x="255621" y="162946"/>
                </a:lnTo>
                <a:lnTo>
                  <a:pt x="255754" y="159004"/>
                </a:lnTo>
                <a:lnTo>
                  <a:pt x="232917" y="159004"/>
                </a:lnTo>
                <a:lnTo>
                  <a:pt x="163067" y="155067"/>
                </a:lnTo>
                <a:lnTo>
                  <a:pt x="164718" y="125222"/>
                </a:lnTo>
                <a:lnTo>
                  <a:pt x="257208" y="125222"/>
                </a:lnTo>
                <a:lnTo>
                  <a:pt x="257688" y="116205"/>
                </a:lnTo>
                <a:lnTo>
                  <a:pt x="235330" y="116205"/>
                </a:lnTo>
                <a:lnTo>
                  <a:pt x="165480" y="112268"/>
                </a:lnTo>
                <a:lnTo>
                  <a:pt x="167004" y="84709"/>
                </a:lnTo>
                <a:lnTo>
                  <a:pt x="267997" y="84709"/>
                </a:lnTo>
                <a:lnTo>
                  <a:pt x="268858" y="83947"/>
                </a:lnTo>
                <a:lnTo>
                  <a:pt x="260579" y="75819"/>
                </a:lnTo>
                <a:lnTo>
                  <a:pt x="237743" y="75819"/>
                </a:lnTo>
                <a:lnTo>
                  <a:pt x="191134" y="73152"/>
                </a:lnTo>
                <a:lnTo>
                  <a:pt x="191923" y="72390"/>
                </a:lnTo>
                <a:lnTo>
                  <a:pt x="177926" y="72390"/>
                </a:lnTo>
                <a:lnTo>
                  <a:pt x="165353" y="71628"/>
                </a:lnTo>
                <a:lnTo>
                  <a:pt x="144906" y="59944"/>
                </a:lnTo>
                <a:close/>
              </a:path>
              <a:path w="581025" h="294004">
                <a:moveTo>
                  <a:pt x="92201" y="38608"/>
                </a:moveTo>
                <a:lnTo>
                  <a:pt x="71554" y="91495"/>
                </a:lnTo>
                <a:lnTo>
                  <a:pt x="55895" y="130524"/>
                </a:lnTo>
                <a:lnTo>
                  <a:pt x="39496" y="167005"/>
                </a:lnTo>
                <a:lnTo>
                  <a:pt x="31750" y="175641"/>
                </a:lnTo>
                <a:lnTo>
                  <a:pt x="58174" y="175641"/>
                </a:lnTo>
                <a:lnTo>
                  <a:pt x="59826" y="170148"/>
                </a:lnTo>
                <a:lnTo>
                  <a:pt x="69167" y="141668"/>
                </a:lnTo>
                <a:lnTo>
                  <a:pt x="84499" y="96105"/>
                </a:lnTo>
                <a:lnTo>
                  <a:pt x="102742" y="42418"/>
                </a:lnTo>
                <a:lnTo>
                  <a:pt x="92201" y="38608"/>
                </a:lnTo>
                <a:close/>
              </a:path>
              <a:path w="581025" h="294004">
                <a:moveTo>
                  <a:pt x="257208" y="125222"/>
                </a:moveTo>
                <a:lnTo>
                  <a:pt x="164718" y="125222"/>
                </a:lnTo>
                <a:lnTo>
                  <a:pt x="234568" y="129032"/>
                </a:lnTo>
                <a:lnTo>
                  <a:pt x="232917" y="159004"/>
                </a:lnTo>
                <a:lnTo>
                  <a:pt x="255754" y="159004"/>
                </a:lnTo>
                <a:lnTo>
                  <a:pt x="256095" y="148939"/>
                </a:lnTo>
                <a:lnTo>
                  <a:pt x="257208" y="125222"/>
                </a:lnTo>
                <a:close/>
              </a:path>
              <a:path w="581025" h="294004">
                <a:moveTo>
                  <a:pt x="8635" y="66548"/>
                </a:moveTo>
                <a:lnTo>
                  <a:pt x="3809" y="74041"/>
                </a:lnTo>
                <a:lnTo>
                  <a:pt x="11912" y="85760"/>
                </a:lnTo>
                <a:lnTo>
                  <a:pt x="18335" y="96170"/>
                </a:lnTo>
                <a:lnTo>
                  <a:pt x="23115" y="105294"/>
                </a:lnTo>
                <a:lnTo>
                  <a:pt x="26288" y="113157"/>
                </a:lnTo>
                <a:lnTo>
                  <a:pt x="28575" y="122809"/>
                </a:lnTo>
                <a:lnTo>
                  <a:pt x="31750" y="127889"/>
                </a:lnTo>
                <a:lnTo>
                  <a:pt x="35940" y="128143"/>
                </a:lnTo>
                <a:lnTo>
                  <a:pt x="38480" y="128270"/>
                </a:lnTo>
                <a:lnTo>
                  <a:pt x="41782" y="126238"/>
                </a:lnTo>
                <a:lnTo>
                  <a:pt x="45846" y="122301"/>
                </a:lnTo>
                <a:lnTo>
                  <a:pt x="49910" y="118237"/>
                </a:lnTo>
                <a:lnTo>
                  <a:pt x="52069" y="111887"/>
                </a:lnTo>
                <a:lnTo>
                  <a:pt x="52577" y="103251"/>
                </a:lnTo>
                <a:lnTo>
                  <a:pt x="50105" y="96105"/>
                </a:lnTo>
                <a:lnTo>
                  <a:pt x="41941" y="87614"/>
                </a:lnTo>
                <a:lnTo>
                  <a:pt x="28110" y="77765"/>
                </a:lnTo>
                <a:lnTo>
                  <a:pt x="8635" y="66548"/>
                </a:lnTo>
                <a:close/>
              </a:path>
              <a:path w="581025" h="294004">
                <a:moveTo>
                  <a:pt x="267997" y="84709"/>
                </a:moveTo>
                <a:lnTo>
                  <a:pt x="167004" y="84709"/>
                </a:lnTo>
                <a:lnTo>
                  <a:pt x="236854" y="88646"/>
                </a:lnTo>
                <a:lnTo>
                  <a:pt x="235330" y="116205"/>
                </a:lnTo>
                <a:lnTo>
                  <a:pt x="257688" y="116205"/>
                </a:lnTo>
                <a:lnTo>
                  <a:pt x="258952" y="92710"/>
                </a:lnTo>
                <a:lnTo>
                  <a:pt x="267997" y="84709"/>
                </a:lnTo>
                <a:close/>
              </a:path>
              <a:path w="581025" h="294004">
                <a:moveTo>
                  <a:pt x="248030" y="63500"/>
                </a:moveTo>
                <a:lnTo>
                  <a:pt x="237743" y="75819"/>
                </a:lnTo>
                <a:lnTo>
                  <a:pt x="260579" y="75819"/>
                </a:lnTo>
                <a:lnTo>
                  <a:pt x="248030" y="63500"/>
                </a:lnTo>
                <a:close/>
              </a:path>
              <a:path w="581025" h="294004">
                <a:moveTo>
                  <a:pt x="281896" y="34925"/>
                </a:moveTo>
                <a:lnTo>
                  <a:pt x="128904" y="34925"/>
                </a:lnTo>
                <a:lnTo>
                  <a:pt x="192912" y="38481"/>
                </a:lnTo>
                <a:lnTo>
                  <a:pt x="190892" y="44368"/>
                </a:lnTo>
                <a:lnTo>
                  <a:pt x="187705" y="51958"/>
                </a:lnTo>
                <a:lnTo>
                  <a:pt x="183376" y="61287"/>
                </a:lnTo>
                <a:lnTo>
                  <a:pt x="177926" y="72390"/>
                </a:lnTo>
                <a:lnTo>
                  <a:pt x="191923" y="72390"/>
                </a:lnTo>
                <a:lnTo>
                  <a:pt x="198627" y="65913"/>
                </a:lnTo>
                <a:lnTo>
                  <a:pt x="204088" y="60833"/>
                </a:lnTo>
                <a:lnTo>
                  <a:pt x="207644" y="57785"/>
                </a:lnTo>
                <a:lnTo>
                  <a:pt x="211073" y="54610"/>
                </a:lnTo>
                <a:lnTo>
                  <a:pt x="216661" y="51435"/>
                </a:lnTo>
                <a:lnTo>
                  <a:pt x="224027" y="48260"/>
                </a:lnTo>
                <a:lnTo>
                  <a:pt x="205866" y="39243"/>
                </a:lnTo>
                <a:lnTo>
                  <a:pt x="285079" y="39243"/>
                </a:lnTo>
                <a:lnTo>
                  <a:pt x="281896" y="34925"/>
                </a:lnTo>
                <a:close/>
              </a:path>
              <a:path w="581025" h="294004">
                <a:moveTo>
                  <a:pt x="37972" y="0"/>
                </a:moveTo>
                <a:lnTo>
                  <a:pt x="33273" y="7366"/>
                </a:lnTo>
                <a:lnTo>
                  <a:pt x="40892" y="18510"/>
                </a:lnTo>
                <a:lnTo>
                  <a:pt x="46974" y="28511"/>
                </a:lnTo>
                <a:lnTo>
                  <a:pt x="51508" y="37369"/>
                </a:lnTo>
                <a:lnTo>
                  <a:pt x="54482" y="45085"/>
                </a:lnTo>
                <a:lnTo>
                  <a:pt x="56133" y="53340"/>
                </a:lnTo>
                <a:lnTo>
                  <a:pt x="59435" y="57658"/>
                </a:lnTo>
                <a:lnTo>
                  <a:pt x="67182" y="58039"/>
                </a:lnTo>
                <a:lnTo>
                  <a:pt x="70865" y="55245"/>
                </a:lnTo>
                <a:lnTo>
                  <a:pt x="75183" y="49403"/>
                </a:lnTo>
                <a:lnTo>
                  <a:pt x="79628" y="43688"/>
                </a:lnTo>
                <a:lnTo>
                  <a:pt x="54665" y="8711"/>
                </a:lnTo>
                <a:lnTo>
                  <a:pt x="37972" y="0"/>
                </a:lnTo>
                <a:close/>
              </a:path>
              <a:path w="581025" h="294004">
                <a:moveTo>
                  <a:pt x="285079" y="39243"/>
                </a:moveTo>
                <a:lnTo>
                  <a:pt x="205866" y="39243"/>
                </a:lnTo>
                <a:lnTo>
                  <a:pt x="288543" y="43942"/>
                </a:lnTo>
                <a:lnTo>
                  <a:pt x="285079" y="39243"/>
                </a:lnTo>
                <a:close/>
              </a:path>
              <a:path w="581025" h="294004">
                <a:moveTo>
                  <a:pt x="264667" y="11557"/>
                </a:moveTo>
                <a:lnTo>
                  <a:pt x="245490" y="28448"/>
                </a:lnTo>
                <a:lnTo>
                  <a:pt x="277120" y="28448"/>
                </a:lnTo>
                <a:lnTo>
                  <a:pt x="264667" y="11557"/>
                </a:lnTo>
                <a:close/>
              </a:path>
              <a:path w="581025" h="294004">
                <a:moveTo>
                  <a:pt x="393953" y="255397"/>
                </a:moveTo>
                <a:lnTo>
                  <a:pt x="393318" y="266573"/>
                </a:lnTo>
                <a:lnTo>
                  <a:pt x="407158" y="271569"/>
                </a:lnTo>
                <a:lnTo>
                  <a:pt x="417258" y="277780"/>
                </a:lnTo>
                <a:lnTo>
                  <a:pt x="423644" y="285182"/>
                </a:lnTo>
                <a:lnTo>
                  <a:pt x="426338" y="293751"/>
                </a:lnTo>
                <a:lnTo>
                  <a:pt x="440176" y="288349"/>
                </a:lnTo>
                <a:lnTo>
                  <a:pt x="450072" y="280924"/>
                </a:lnTo>
                <a:lnTo>
                  <a:pt x="456039" y="271498"/>
                </a:lnTo>
                <a:lnTo>
                  <a:pt x="457906" y="261112"/>
                </a:lnTo>
                <a:lnTo>
                  <a:pt x="432688" y="261112"/>
                </a:lnTo>
                <a:lnTo>
                  <a:pt x="428751" y="260858"/>
                </a:lnTo>
                <a:lnTo>
                  <a:pt x="393953" y="255397"/>
                </a:lnTo>
                <a:close/>
              </a:path>
              <a:path w="581025" h="294004">
                <a:moveTo>
                  <a:pt x="471136" y="171323"/>
                </a:moveTo>
                <a:lnTo>
                  <a:pt x="463168" y="171323"/>
                </a:lnTo>
                <a:lnTo>
                  <a:pt x="466072" y="187517"/>
                </a:lnTo>
                <a:lnTo>
                  <a:pt x="491235" y="235077"/>
                </a:lnTo>
                <a:lnTo>
                  <a:pt x="519144" y="263683"/>
                </a:lnTo>
                <a:lnTo>
                  <a:pt x="552957" y="286766"/>
                </a:lnTo>
                <a:lnTo>
                  <a:pt x="557383" y="281098"/>
                </a:lnTo>
                <a:lnTo>
                  <a:pt x="563403" y="276860"/>
                </a:lnTo>
                <a:lnTo>
                  <a:pt x="570995" y="274050"/>
                </a:lnTo>
                <a:lnTo>
                  <a:pt x="580135" y="272669"/>
                </a:lnTo>
                <a:lnTo>
                  <a:pt x="580770" y="262890"/>
                </a:lnTo>
                <a:lnTo>
                  <a:pt x="556623" y="255766"/>
                </a:lnTo>
                <a:lnTo>
                  <a:pt x="534273" y="244475"/>
                </a:lnTo>
                <a:lnTo>
                  <a:pt x="513709" y="228992"/>
                </a:lnTo>
                <a:lnTo>
                  <a:pt x="494918" y="209296"/>
                </a:lnTo>
                <a:lnTo>
                  <a:pt x="504559" y="204102"/>
                </a:lnTo>
                <a:lnTo>
                  <a:pt x="513132" y="199644"/>
                </a:lnTo>
                <a:lnTo>
                  <a:pt x="487806" y="199644"/>
                </a:lnTo>
                <a:lnTo>
                  <a:pt x="482328" y="191904"/>
                </a:lnTo>
                <a:lnTo>
                  <a:pt x="476535" y="181991"/>
                </a:lnTo>
                <a:lnTo>
                  <a:pt x="471136" y="171323"/>
                </a:lnTo>
                <a:close/>
              </a:path>
              <a:path w="581025" h="294004">
                <a:moveTo>
                  <a:pt x="427941" y="182258"/>
                </a:moveTo>
                <a:lnTo>
                  <a:pt x="348720" y="182258"/>
                </a:lnTo>
                <a:lnTo>
                  <a:pt x="356107" y="182499"/>
                </a:lnTo>
                <a:lnTo>
                  <a:pt x="394461" y="184658"/>
                </a:lnTo>
                <a:lnTo>
                  <a:pt x="378102" y="210063"/>
                </a:lnTo>
                <a:lnTo>
                  <a:pt x="357409" y="233124"/>
                </a:lnTo>
                <a:lnTo>
                  <a:pt x="332382" y="253827"/>
                </a:lnTo>
                <a:lnTo>
                  <a:pt x="303021" y="272161"/>
                </a:lnTo>
                <a:lnTo>
                  <a:pt x="305053" y="280162"/>
                </a:lnTo>
                <a:lnTo>
                  <a:pt x="339393" y="266015"/>
                </a:lnTo>
                <a:lnTo>
                  <a:pt x="369649" y="246046"/>
                </a:lnTo>
                <a:lnTo>
                  <a:pt x="395833" y="220243"/>
                </a:lnTo>
                <a:lnTo>
                  <a:pt x="417956" y="188595"/>
                </a:lnTo>
                <a:lnTo>
                  <a:pt x="428625" y="183007"/>
                </a:lnTo>
                <a:lnTo>
                  <a:pt x="427941" y="182258"/>
                </a:lnTo>
                <a:close/>
              </a:path>
              <a:path w="581025" h="294004">
                <a:moveTo>
                  <a:pt x="540455" y="140335"/>
                </a:moveTo>
                <a:lnTo>
                  <a:pt x="392429" y="140335"/>
                </a:lnTo>
                <a:lnTo>
                  <a:pt x="441197" y="143129"/>
                </a:lnTo>
                <a:lnTo>
                  <a:pt x="434720" y="258953"/>
                </a:lnTo>
                <a:lnTo>
                  <a:pt x="432688" y="261112"/>
                </a:lnTo>
                <a:lnTo>
                  <a:pt x="457906" y="261112"/>
                </a:lnTo>
                <a:lnTo>
                  <a:pt x="458088" y="260096"/>
                </a:lnTo>
                <a:lnTo>
                  <a:pt x="463168" y="171323"/>
                </a:lnTo>
                <a:lnTo>
                  <a:pt x="471136" y="171323"/>
                </a:lnTo>
                <a:lnTo>
                  <a:pt x="470465" y="169997"/>
                </a:lnTo>
                <a:lnTo>
                  <a:pt x="464057" y="155829"/>
                </a:lnTo>
                <a:lnTo>
                  <a:pt x="464692" y="144399"/>
                </a:lnTo>
                <a:lnTo>
                  <a:pt x="540386" y="144399"/>
                </a:lnTo>
                <a:lnTo>
                  <a:pt x="540455" y="140335"/>
                </a:lnTo>
                <a:close/>
              </a:path>
              <a:path w="581025" h="294004">
                <a:moveTo>
                  <a:pt x="541401" y="152146"/>
                </a:moveTo>
                <a:lnTo>
                  <a:pt x="533759" y="162835"/>
                </a:lnTo>
                <a:lnTo>
                  <a:pt x="522271" y="174323"/>
                </a:lnTo>
                <a:lnTo>
                  <a:pt x="506950" y="186596"/>
                </a:lnTo>
                <a:lnTo>
                  <a:pt x="487806" y="199644"/>
                </a:lnTo>
                <a:lnTo>
                  <a:pt x="513132" y="199644"/>
                </a:lnTo>
                <a:lnTo>
                  <a:pt x="554404" y="183350"/>
                </a:lnTo>
                <a:lnTo>
                  <a:pt x="563117" y="181991"/>
                </a:lnTo>
                <a:lnTo>
                  <a:pt x="541401" y="152146"/>
                </a:lnTo>
                <a:close/>
              </a:path>
              <a:path w="581025" h="294004">
                <a:moveTo>
                  <a:pt x="314705" y="167132"/>
                </a:moveTo>
                <a:lnTo>
                  <a:pt x="326770" y="184277"/>
                </a:lnTo>
                <a:lnTo>
                  <a:pt x="334087" y="183159"/>
                </a:lnTo>
                <a:lnTo>
                  <a:pt x="341391" y="182483"/>
                </a:lnTo>
                <a:lnTo>
                  <a:pt x="348720" y="182258"/>
                </a:lnTo>
                <a:lnTo>
                  <a:pt x="427941" y="182258"/>
                </a:lnTo>
                <a:lnTo>
                  <a:pt x="418299" y="171704"/>
                </a:lnTo>
                <a:lnTo>
                  <a:pt x="395477" y="171704"/>
                </a:lnTo>
                <a:lnTo>
                  <a:pt x="314705" y="167132"/>
                </a:lnTo>
                <a:close/>
              </a:path>
              <a:path w="581025" h="294004">
                <a:moveTo>
                  <a:pt x="407161" y="159512"/>
                </a:moveTo>
                <a:lnTo>
                  <a:pt x="395477" y="171704"/>
                </a:lnTo>
                <a:lnTo>
                  <a:pt x="418299" y="171704"/>
                </a:lnTo>
                <a:lnTo>
                  <a:pt x="407161" y="159512"/>
                </a:lnTo>
                <a:close/>
              </a:path>
              <a:path w="581025" h="294004">
                <a:moveTo>
                  <a:pt x="540386" y="144399"/>
                </a:moveTo>
                <a:lnTo>
                  <a:pt x="464692" y="144399"/>
                </a:lnTo>
                <a:lnTo>
                  <a:pt x="515746" y="147320"/>
                </a:lnTo>
                <a:lnTo>
                  <a:pt x="515111" y="160147"/>
                </a:lnTo>
                <a:lnTo>
                  <a:pt x="540257" y="152019"/>
                </a:lnTo>
                <a:lnTo>
                  <a:pt x="540386" y="144399"/>
                </a:lnTo>
                <a:close/>
              </a:path>
              <a:path w="581025" h="294004">
                <a:moveTo>
                  <a:pt x="373633" y="35814"/>
                </a:moveTo>
                <a:lnTo>
                  <a:pt x="372187" y="79623"/>
                </a:lnTo>
                <a:lnTo>
                  <a:pt x="369585" y="123015"/>
                </a:lnTo>
                <a:lnTo>
                  <a:pt x="367029" y="152908"/>
                </a:lnTo>
                <a:lnTo>
                  <a:pt x="391921" y="147574"/>
                </a:lnTo>
                <a:lnTo>
                  <a:pt x="392429" y="140335"/>
                </a:lnTo>
                <a:lnTo>
                  <a:pt x="540455" y="140335"/>
                </a:lnTo>
                <a:lnTo>
                  <a:pt x="540652" y="134366"/>
                </a:lnTo>
                <a:lnTo>
                  <a:pt x="516508" y="134366"/>
                </a:lnTo>
                <a:lnTo>
                  <a:pt x="393064" y="127381"/>
                </a:lnTo>
                <a:lnTo>
                  <a:pt x="394715" y="99949"/>
                </a:lnTo>
                <a:lnTo>
                  <a:pt x="542125" y="99949"/>
                </a:lnTo>
                <a:lnTo>
                  <a:pt x="542436" y="93980"/>
                </a:lnTo>
                <a:lnTo>
                  <a:pt x="518794" y="93980"/>
                </a:lnTo>
                <a:lnTo>
                  <a:pt x="395350" y="86995"/>
                </a:lnTo>
                <a:lnTo>
                  <a:pt x="396875" y="60706"/>
                </a:lnTo>
                <a:lnTo>
                  <a:pt x="552389" y="60706"/>
                </a:lnTo>
                <a:lnTo>
                  <a:pt x="545010" y="54610"/>
                </a:lnTo>
                <a:lnTo>
                  <a:pt x="520064" y="54610"/>
                </a:lnTo>
                <a:lnTo>
                  <a:pt x="446531" y="50546"/>
                </a:lnTo>
                <a:lnTo>
                  <a:pt x="447359" y="49784"/>
                </a:lnTo>
                <a:lnTo>
                  <a:pt x="433450" y="49784"/>
                </a:lnTo>
                <a:lnTo>
                  <a:pt x="395096" y="47625"/>
                </a:lnTo>
                <a:lnTo>
                  <a:pt x="373633" y="35814"/>
                </a:lnTo>
                <a:close/>
              </a:path>
              <a:path w="581025" h="294004">
                <a:moveTo>
                  <a:pt x="542125" y="99949"/>
                </a:moveTo>
                <a:lnTo>
                  <a:pt x="394715" y="99949"/>
                </a:lnTo>
                <a:lnTo>
                  <a:pt x="518032" y="106934"/>
                </a:lnTo>
                <a:lnTo>
                  <a:pt x="516508" y="134366"/>
                </a:lnTo>
                <a:lnTo>
                  <a:pt x="540652" y="134366"/>
                </a:lnTo>
                <a:lnTo>
                  <a:pt x="541115" y="121554"/>
                </a:lnTo>
                <a:lnTo>
                  <a:pt x="542125" y="99949"/>
                </a:lnTo>
                <a:close/>
              </a:path>
              <a:path w="581025" h="294004">
                <a:moveTo>
                  <a:pt x="552389" y="60706"/>
                </a:moveTo>
                <a:lnTo>
                  <a:pt x="396875" y="60706"/>
                </a:lnTo>
                <a:lnTo>
                  <a:pt x="520318" y="67691"/>
                </a:lnTo>
                <a:lnTo>
                  <a:pt x="518794" y="93980"/>
                </a:lnTo>
                <a:lnTo>
                  <a:pt x="542436" y="93980"/>
                </a:lnTo>
                <a:lnTo>
                  <a:pt x="543686" y="70612"/>
                </a:lnTo>
                <a:lnTo>
                  <a:pt x="553465" y="61595"/>
                </a:lnTo>
                <a:lnTo>
                  <a:pt x="552389" y="60706"/>
                </a:lnTo>
                <a:close/>
              </a:path>
              <a:path w="581025" h="294004">
                <a:moveTo>
                  <a:pt x="530097" y="42291"/>
                </a:moveTo>
                <a:lnTo>
                  <a:pt x="520064" y="54610"/>
                </a:lnTo>
                <a:lnTo>
                  <a:pt x="545010" y="54610"/>
                </a:lnTo>
                <a:lnTo>
                  <a:pt x="530097" y="42291"/>
                </a:lnTo>
                <a:close/>
              </a:path>
              <a:path w="581025" h="294004">
                <a:moveTo>
                  <a:pt x="449325" y="11176"/>
                </a:moveTo>
                <a:lnTo>
                  <a:pt x="446827" y="19958"/>
                </a:lnTo>
                <a:lnTo>
                  <a:pt x="443341" y="29337"/>
                </a:lnTo>
                <a:lnTo>
                  <a:pt x="438878" y="39286"/>
                </a:lnTo>
                <a:lnTo>
                  <a:pt x="433450" y="49784"/>
                </a:lnTo>
                <a:lnTo>
                  <a:pt x="447359" y="49784"/>
                </a:lnTo>
                <a:lnTo>
                  <a:pt x="454419" y="43279"/>
                </a:lnTo>
                <a:lnTo>
                  <a:pt x="462105" y="37274"/>
                </a:lnTo>
                <a:lnTo>
                  <a:pt x="469624" y="32508"/>
                </a:lnTo>
                <a:lnTo>
                  <a:pt x="477011" y="28956"/>
                </a:lnTo>
                <a:lnTo>
                  <a:pt x="449325" y="11176"/>
                </a:lnTo>
                <a:close/>
              </a:path>
            </a:pathLst>
          </a:custGeom>
          <a:solidFill>
            <a:srgbClr val="0000FF"/>
          </a:solidFill>
        </p:spPr>
        <p:txBody>
          <a:bodyPr wrap="square" lIns="0" tIns="0" rIns="0" bIns="0" rtlCol="0"/>
          <a:lstStyle/>
          <a:p/>
        </p:txBody>
      </p:sp>
      <p:sp>
        <p:nvSpPr>
          <p:cNvPr id="26" name="object 26"/>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7" name="object 27"/>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81265" name="Rectangle 17"/>
          <p:cNvSpPr/>
          <p:nvPr/>
        </p:nvSpPr>
        <p:spPr>
          <a:xfrm>
            <a:off x="2884170" y="3157538"/>
            <a:ext cx="2743200" cy="533400"/>
          </a:xfrm>
          <a:prstGeom prst="rect">
            <a:avLst/>
          </a:prstGeom>
          <a:solidFill>
            <a:srgbClr val="78E769"/>
          </a:solidFill>
          <a:ln w="9525" cap="flat" cmpd="sng">
            <a:prstDash val="solid"/>
            <a:miter/>
            <a:headEnd type="none" w="med" len="med"/>
            <a:tailEnd type="none" w="med" len="med"/>
          </a:ln>
          <a:scene3d>
            <a:camera prst="legacyObliqueTopRight">
              <a:rot lat="0" lon="0" rev="0"/>
            </a:camera>
            <a:lightRig rig="legacyFlat3" dir="b"/>
          </a:scene3d>
          <a:sp3d extrusionH="163500" prstMaterial="legacyMatte">
            <a:bevelT w="13500" h="13500" prst="angle"/>
            <a:bevelB w="13500" h="13500" prst="angle"/>
            <a:extrusionClr>
              <a:srgbClr val="78E769"/>
            </a:extrusionClr>
          </a:sp3d>
        </p:spPr>
        <p:txBody>
          <a:bodyPr anchor="ctr">
            <a:flatTx/>
          </a:bodyPr>
          <a:lstStyle/>
          <a:p>
            <a:pPr algn="ctr" eaLnBrk="1" hangingPunct="1">
              <a:lnSpc>
                <a:spcPct val="110000"/>
              </a:lnSpc>
              <a:spcBef>
                <a:spcPct val="50000"/>
              </a:spcBef>
            </a:pPr>
            <a:r>
              <a:rPr lang="zh-CN" altLang="en-US" sz="2800" dirty="0">
                <a:solidFill>
                  <a:schemeClr val="tx1"/>
                </a:solidFill>
                <a:latin typeface="华文新魏" pitchFamily="2" charset="-122"/>
                <a:ea typeface="华文新魏" pitchFamily="2" charset="-122"/>
              </a:rPr>
              <a:t>生产资料</a:t>
            </a:r>
            <a:endParaRPr lang="zh-CN" altLang="en-US" sz="2800" dirty="0">
              <a:solidFill>
                <a:schemeClr val="tx1"/>
              </a:solidFill>
              <a:latin typeface="华文新魏" pitchFamily="2" charset="-122"/>
              <a:ea typeface="华文新魏" pitchFamily="2" charset="-122"/>
            </a:endParaRPr>
          </a:p>
        </p:txBody>
      </p:sp>
      <p:sp>
        <p:nvSpPr>
          <p:cNvPr id="181266" name="Rectangle 18"/>
          <p:cNvSpPr/>
          <p:nvPr/>
        </p:nvSpPr>
        <p:spPr>
          <a:xfrm>
            <a:off x="2980690" y="5069523"/>
            <a:ext cx="2667000" cy="533400"/>
          </a:xfrm>
          <a:prstGeom prst="rect">
            <a:avLst/>
          </a:prstGeom>
          <a:solidFill>
            <a:srgbClr val="78E769"/>
          </a:solidFill>
          <a:ln w="9525" cap="flat" cmpd="sng">
            <a:prstDash val="solid"/>
            <a:miter/>
            <a:headEnd type="none" w="med" len="med"/>
            <a:tailEnd type="none" w="med" len="med"/>
          </a:ln>
          <a:scene3d>
            <a:camera prst="legacyObliqueTopRight">
              <a:rot lat="0" lon="0" rev="0"/>
            </a:camera>
            <a:lightRig rig="legacyFlat3" dir="b"/>
          </a:scene3d>
          <a:sp3d extrusionH="163500" prstMaterial="legacyMatte">
            <a:bevelT w="13500" h="13500" prst="angle"/>
            <a:bevelB w="13500" h="13500" prst="angle"/>
            <a:extrusionClr>
              <a:srgbClr val="78E769"/>
            </a:extrusionClr>
          </a:sp3d>
        </p:spPr>
        <p:txBody>
          <a:bodyPr anchor="ctr">
            <a:flatTx/>
          </a:bodyPr>
          <a:lstStyle/>
          <a:p>
            <a:pPr algn="ctr" eaLnBrk="1" hangingPunct="1">
              <a:lnSpc>
                <a:spcPct val="110000"/>
              </a:lnSpc>
              <a:spcBef>
                <a:spcPct val="50000"/>
              </a:spcBef>
            </a:pPr>
            <a:r>
              <a:rPr lang="zh-CN" altLang="en-US" sz="2800" dirty="0">
                <a:solidFill>
                  <a:schemeClr val="tx1"/>
                </a:solidFill>
                <a:latin typeface="华文新魏" pitchFamily="2" charset="-122"/>
                <a:ea typeface="华文新魏" pitchFamily="2" charset="-122"/>
              </a:rPr>
              <a:t>劳动力</a:t>
            </a:r>
            <a:endParaRPr lang="zh-CN" altLang="en-US" sz="2800" dirty="0">
              <a:solidFill>
                <a:schemeClr val="tx1"/>
              </a:solidFill>
              <a:latin typeface="华文新魏" pitchFamily="2" charset="-122"/>
              <a:ea typeface="华文新魏"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1265"/>
                                        </p:tgtEl>
                                        <p:attrNameLst>
                                          <p:attrName>style.visibility</p:attrName>
                                        </p:attrNameLst>
                                      </p:cBhvr>
                                      <p:to>
                                        <p:strVal val="visible"/>
                                      </p:to>
                                    </p:set>
                                    <p:animEffect transition="in" filter="wipe(left)">
                                      <p:cBhvr>
                                        <p:cTn id="7" dur="500"/>
                                        <p:tgtEl>
                                          <p:spTgt spid="18126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1266"/>
                                        </p:tgtEl>
                                        <p:attrNameLst>
                                          <p:attrName>style.visibility</p:attrName>
                                        </p:attrNameLst>
                                      </p:cBhvr>
                                      <p:to>
                                        <p:strVal val="visible"/>
                                      </p:to>
                                    </p:set>
                                    <p:animEffect transition="in" filter="wipe(left)">
                                      <p:cBhvr>
                                        <p:cTn id="11" dur="500"/>
                                        <p:tgtEl>
                                          <p:spTgt spid="18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5" grpId="0" bldLvl="0" animBg="1"/>
      <p:bldP spid="181266"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350391" y="1337259"/>
            <a:ext cx="9619615" cy="3646804"/>
          </a:xfrm>
          <a:prstGeom prst="rect">
            <a:avLst/>
          </a:prstGeom>
        </p:spPr>
        <p:txBody>
          <a:bodyPr vert="horz" wrap="square" lIns="0" tIns="12700" rIns="0" bIns="0" rtlCol="0">
            <a:spAutoFit/>
          </a:bodyPr>
          <a:lstStyle/>
          <a:p>
            <a:pPr marL="372745">
              <a:lnSpc>
                <a:spcPct val="100000"/>
              </a:lnSpc>
              <a:spcBef>
                <a:spcPts val="100"/>
              </a:spcBef>
            </a:pPr>
            <a:r>
              <a:rPr sz="3600" b="1" dirty="0">
                <a:latin typeface="Microsoft JhengHei" panose="020B0604030504040204" charset="-120"/>
                <a:cs typeface="Microsoft JhengHei" panose="020B0604030504040204" charset="-120"/>
              </a:rPr>
              <a:t>划</a:t>
            </a:r>
            <a:r>
              <a:rPr sz="3600" b="1" spc="10" dirty="0">
                <a:latin typeface="Microsoft JhengHei" panose="020B0604030504040204" charset="-120"/>
                <a:cs typeface="Microsoft JhengHei" panose="020B0604030504040204" charset="-120"/>
              </a:rPr>
              <a:t>分</a:t>
            </a:r>
            <a:r>
              <a:rPr sz="3600" b="1" dirty="0">
                <a:latin typeface="Microsoft JhengHei" panose="020B0604030504040204" charset="-120"/>
                <a:cs typeface="Microsoft JhengHei" panose="020B0604030504040204" charset="-120"/>
              </a:rPr>
              <a:t>不变资本和可变资本</a:t>
            </a:r>
            <a:r>
              <a:rPr sz="3600" b="1" spc="-15" dirty="0">
                <a:latin typeface="Microsoft JhengHei" panose="020B0604030504040204" charset="-120"/>
                <a:cs typeface="Microsoft JhengHei" panose="020B0604030504040204" charset="-120"/>
              </a:rPr>
              <a:t>具</a:t>
            </a:r>
            <a:r>
              <a:rPr sz="3600" b="1" dirty="0">
                <a:latin typeface="Microsoft JhengHei" panose="020B0604030504040204" charset="-120"/>
                <a:cs typeface="Microsoft JhengHei" panose="020B0604030504040204" charset="-120"/>
              </a:rPr>
              <a:t>有重要意义</a:t>
            </a:r>
            <a:endParaRPr sz="3600">
              <a:latin typeface="Microsoft JhengHei" panose="020B0604030504040204" charset="-120"/>
              <a:cs typeface="Microsoft JhengHei" panose="020B0604030504040204" charset="-120"/>
            </a:endParaRPr>
          </a:p>
          <a:p>
            <a:pPr>
              <a:lnSpc>
                <a:spcPct val="100000"/>
              </a:lnSpc>
              <a:spcBef>
                <a:spcPts val="45"/>
              </a:spcBef>
            </a:pPr>
            <a:endParaRPr sz="4050">
              <a:latin typeface="Times New Roman" panose="02020603050405020304"/>
              <a:cs typeface="Times New Roman" panose="02020603050405020304"/>
            </a:endParaRPr>
          </a:p>
          <a:p>
            <a:pPr marL="643255">
              <a:lnSpc>
                <a:spcPct val="100000"/>
              </a:lnSpc>
            </a:pPr>
            <a:r>
              <a:rPr sz="2800" spc="-5" dirty="0">
                <a:latin typeface="微软雅黑" panose="020B0503020204020204" charset="-122"/>
                <a:cs typeface="微软雅黑" panose="020B0503020204020204" charset="-122"/>
              </a:rPr>
              <a:t>第一，进一步揭示了剩余价值</a:t>
            </a:r>
            <a:r>
              <a:rPr sz="2800" spc="-15" dirty="0">
                <a:latin typeface="微软雅黑" panose="020B0503020204020204" charset="-122"/>
                <a:cs typeface="微软雅黑" panose="020B0503020204020204" charset="-122"/>
              </a:rPr>
              <a:t>（m）</a:t>
            </a:r>
            <a:r>
              <a:rPr sz="2800" spc="-5" dirty="0">
                <a:latin typeface="微软雅黑" panose="020B0503020204020204" charset="-122"/>
                <a:cs typeface="微软雅黑" panose="020B0503020204020204" charset="-122"/>
              </a:rPr>
              <a:t>产</a:t>
            </a:r>
            <a:r>
              <a:rPr sz="2800" dirty="0">
                <a:latin typeface="微软雅黑" panose="020B0503020204020204" charset="-122"/>
                <a:cs typeface="微软雅黑" panose="020B0503020204020204" charset="-122"/>
              </a:rPr>
              <a:t>生</a:t>
            </a:r>
            <a:r>
              <a:rPr sz="2800" spc="-5" dirty="0">
                <a:latin typeface="微软雅黑" panose="020B0503020204020204" charset="-122"/>
                <a:cs typeface="微软雅黑" panose="020B0503020204020204" charset="-122"/>
              </a:rPr>
              <a:t>的源</a:t>
            </a:r>
            <a:r>
              <a:rPr sz="2800" dirty="0">
                <a:latin typeface="微软雅黑" panose="020B0503020204020204" charset="-122"/>
                <a:cs typeface="微软雅黑" panose="020B0503020204020204" charset="-122"/>
              </a:rPr>
              <a:t>泉</a:t>
            </a:r>
            <a:r>
              <a:rPr sz="2800" spc="5" dirty="0">
                <a:latin typeface="微软雅黑" panose="020B0503020204020204" charset="-122"/>
                <a:cs typeface="微软雅黑" panose="020B0503020204020204" charset="-122"/>
              </a:rPr>
              <a:t>：v</a:t>
            </a:r>
            <a:endParaRPr sz="2800">
              <a:latin typeface="微软雅黑" panose="020B0503020204020204" charset="-122"/>
              <a:cs typeface="微软雅黑" panose="020B0503020204020204" charset="-122"/>
            </a:endParaRPr>
          </a:p>
          <a:p>
            <a:pPr marL="12700" marR="5080" indent="630555">
              <a:lnSpc>
                <a:spcPct val="120000"/>
              </a:lnSpc>
            </a:pPr>
            <a:r>
              <a:rPr sz="2800" spc="-5" dirty="0">
                <a:latin typeface="微软雅黑" panose="020B0503020204020204" charset="-122"/>
                <a:cs typeface="微软雅黑" panose="020B0503020204020204" charset="-122"/>
              </a:rPr>
              <a:t>第二，为考察资本家对雇佣工人的</a:t>
            </a:r>
            <a:r>
              <a:rPr sz="2800" spc="5" dirty="0">
                <a:latin typeface="微软雅黑" panose="020B0503020204020204" charset="-122"/>
                <a:cs typeface="微软雅黑" panose="020B0503020204020204" charset="-122"/>
              </a:rPr>
              <a:t>剥</a:t>
            </a:r>
            <a:r>
              <a:rPr sz="2800" spc="-5" dirty="0">
                <a:latin typeface="微软雅黑" panose="020B0503020204020204" charset="-122"/>
                <a:cs typeface="微软雅黑" panose="020B0503020204020204" charset="-122"/>
              </a:rPr>
              <a:t>削程</a:t>
            </a:r>
            <a:r>
              <a:rPr sz="2800" spc="5" dirty="0">
                <a:latin typeface="微软雅黑" panose="020B0503020204020204" charset="-122"/>
                <a:cs typeface="微软雅黑" panose="020B0503020204020204" charset="-122"/>
              </a:rPr>
              <a:t>度</a:t>
            </a:r>
            <a:r>
              <a:rPr sz="2800" spc="-5" dirty="0">
                <a:latin typeface="微软雅黑" panose="020B0503020204020204" charset="-122"/>
                <a:cs typeface="微软雅黑" panose="020B0503020204020204" charset="-122"/>
              </a:rPr>
              <a:t>提供</a:t>
            </a:r>
            <a:r>
              <a:rPr sz="2800" spc="5" dirty="0">
                <a:latin typeface="微软雅黑" panose="020B0503020204020204" charset="-122"/>
                <a:cs typeface="微软雅黑" panose="020B0503020204020204" charset="-122"/>
              </a:rPr>
              <a:t>了</a:t>
            </a:r>
            <a:r>
              <a:rPr sz="2800" spc="-5" dirty="0">
                <a:latin typeface="微软雅黑" panose="020B0503020204020204" charset="-122"/>
                <a:cs typeface="微软雅黑" panose="020B0503020204020204" charset="-122"/>
              </a:rPr>
              <a:t>科学 </a:t>
            </a:r>
            <a:r>
              <a:rPr sz="2800" spc="-10" dirty="0">
                <a:latin typeface="微软雅黑" panose="020B0503020204020204" charset="-122"/>
                <a:cs typeface="微软雅黑" panose="020B0503020204020204" charset="-122"/>
              </a:rPr>
              <a:t>依据</a:t>
            </a:r>
            <a:r>
              <a:rPr sz="2800" spc="-5" dirty="0">
                <a:latin typeface="微软雅黑" panose="020B0503020204020204" charset="-122"/>
                <a:cs typeface="微软雅黑" panose="020B0503020204020204" charset="-122"/>
              </a:rPr>
              <a:t>：m‘</a:t>
            </a:r>
            <a:r>
              <a:rPr sz="2800" spc="5"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=m</a:t>
            </a:r>
            <a:r>
              <a:rPr sz="2800" spc="-10"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v，或</a:t>
            </a:r>
            <a:r>
              <a:rPr sz="2800" spc="-10" dirty="0">
                <a:latin typeface="微软雅黑" panose="020B0503020204020204" charset="-122"/>
                <a:cs typeface="微软雅黑" panose="020B0503020204020204" charset="-122"/>
              </a:rPr>
              <a:t>者</a:t>
            </a:r>
            <a:r>
              <a:rPr sz="2800" spc="-5" dirty="0">
                <a:latin typeface="微软雅黑" panose="020B0503020204020204" charset="-122"/>
                <a:cs typeface="微软雅黑" panose="020B0503020204020204" charset="-122"/>
              </a:rPr>
              <a:t>m’=剩余劳动时</a:t>
            </a:r>
            <a:r>
              <a:rPr sz="2800" spc="-20" dirty="0">
                <a:latin typeface="微软雅黑" panose="020B0503020204020204" charset="-122"/>
                <a:cs typeface="微软雅黑" panose="020B0503020204020204" charset="-122"/>
              </a:rPr>
              <a:t>间</a:t>
            </a:r>
            <a:r>
              <a:rPr sz="2800" spc="-5" dirty="0">
                <a:latin typeface="微软雅黑" panose="020B0503020204020204" charset="-122"/>
                <a:cs typeface="微软雅黑" panose="020B0503020204020204" charset="-122"/>
              </a:rPr>
              <a:t>÷必</a:t>
            </a:r>
            <a:r>
              <a:rPr sz="2800" dirty="0">
                <a:latin typeface="微软雅黑" panose="020B0503020204020204" charset="-122"/>
                <a:cs typeface="微软雅黑" panose="020B0503020204020204" charset="-122"/>
              </a:rPr>
              <a:t>要</a:t>
            </a:r>
            <a:r>
              <a:rPr sz="2800" spc="-5" dirty="0">
                <a:latin typeface="微软雅黑" panose="020B0503020204020204" charset="-122"/>
                <a:cs typeface="微软雅黑" panose="020B0503020204020204" charset="-122"/>
              </a:rPr>
              <a:t>劳动时 间，剩</a:t>
            </a:r>
            <a:r>
              <a:rPr sz="2800" dirty="0">
                <a:latin typeface="微软雅黑" panose="020B0503020204020204" charset="-122"/>
                <a:cs typeface="微软雅黑" panose="020B0503020204020204" charset="-122"/>
              </a:rPr>
              <a:t>余</a:t>
            </a:r>
            <a:r>
              <a:rPr sz="2800" spc="-5" dirty="0">
                <a:latin typeface="微软雅黑" panose="020B0503020204020204" charset="-122"/>
                <a:cs typeface="微软雅黑" panose="020B0503020204020204" charset="-122"/>
              </a:rPr>
              <a:t>价值率</a:t>
            </a:r>
            <a:r>
              <a:rPr sz="2800" dirty="0">
                <a:latin typeface="微软雅黑" panose="020B0503020204020204" charset="-122"/>
                <a:cs typeface="微软雅黑" panose="020B0503020204020204" charset="-122"/>
              </a:rPr>
              <a:t>准</a:t>
            </a:r>
            <a:r>
              <a:rPr sz="2800" spc="-5" dirty="0">
                <a:latin typeface="微软雅黑" panose="020B0503020204020204" charset="-122"/>
                <a:cs typeface="微软雅黑" panose="020B0503020204020204" charset="-122"/>
              </a:rPr>
              <a:t>确地反</a:t>
            </a:r>
            <a:r>
              <a:rPr sz="2800" dirty="0">
                <a:latin typeface="微软雅黑" panose="020B0503020204020204" charset="-122"/>
                <a:cs typeface="微软雅黑" panose="020B0503020204020204" charset="-122"/>
              </a:rPr>
              <a:t>映</a:t>
            </a:r>
            <a:r>
              <a:rPr sz="2800" spc="-5" dirty="0">
                <a:latin typeface="微软雅黑" panose="020B0503020204020204" charset="-122"/>
                <a:cs typeface="微软雅黑" panose="020B0503020204020204" charset="-122"/>
              </a:rPr>
              <a:t>了资本</a:t>
            </a:r>
            <a:r>
              <a:rPr sz="2800" dirty="0">
                <a:latin typeface="微软雅黑" panose="020B0503020204020204" charset="-122"/>
                <a:cs typeface="微软雅黑" panose="020B0503020204020204" charset="-122"/>
              </a:rPr>
              <a:t>家</a:t>
            </a:r>
            <a:r>
              <a:rPr sz="2800" spc="-5" dirty="0">
                <a:latin typeface="微软雅黑" panose="020B0503020204020204" charset="-122"/>
                <a:cs typeface="微软雅黑" panose="020B0503020204020204" charset="-122"/>
              </a:rPr>
              <a:t>对雇佣</a:t>
            </a:r>
            <a:r>
              <a:rPr sz="2800" dirty="0">
                <a:latin typeface="微软雅黑" panose="020B0503020204020204" charset="-122"/>
                <a:cs typeface="微软雅黑" panose="020B0503020204020204" charset="-122"/>
              </a:rPr>
              <a:t>工</a:t>
            </a:r>
            <a:r>
              <a:rPr sz="2800" spc="-5" dirty="0">
                <a:latin typeface="微软雅黑" panose="020B0503020204020204" charset="-122"/>
                <a:cs typeface="微软雅黑" panose="020B0503020204020204" charset="-122"/>
              </a:rPr>
              <a:t>人的剥</a:t>
            </a:r>
            <a:r>
              <a:rPr sz="2800" dirty="0">
                <a:latin typeface="微软雅黑" panose="020B0503020204020204" charset="-122"/>
                <a:cs typeface="微软雅黑" panose="020B0503020204020204" charset="-122"/>
              </a:rPr>
              <a:t>削</a:t>
            </a:r>
            <a:r>
              <a:rPr sz="2800" spc="-5" dirty="0">
                <a:latin typeface="微软雅黑" panose="020B0503020204020204" charset="-122"/>
                <a:cs typeface="微软雅黑" panose="020B0503020204020204" charset="-122"/>
              </a:rPr>
              <a:t>程度， 因而又叫剥削率。</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32180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59394" name="Rectangle 2"/>
          <p:cNvSpPr>
            <a:spLocks noGrp="1"/>
          </p:cNvSpPr>
          <p:nvPr>
            <p:ph type="title"/>
          </p:nvPr>
        </p:nvSpPr>
        <p:spPr>
          <a:xfrm>
            <a:off x="2938145" y="1115695"/>
            <a:ext cx="6573838" cy="645160"/>
          </a:xfrm>
          <a:solidFill>
            <a:srgbClr val="FFFFFF">
              <a:alpha val="100000"/>
            </a:srgbClr>
          </a:solidFill>
          <a:ln>
            <a:solidFill>
              <a:schemeClr val="bg1">
                <a:alpha val="100000"/>
              </a:schemeClr>
            </a:solidFill>
            <a:miter lim="800000"/>
          </a:ln>
        </p:spPr>
        <p:txBody>
          <a:bodyPr vert="horz" wrap="square" lIns="91440" tIns="45720" rIns="91440" bIns="45720" anchor="t"/>
          <a:lstStyle/>
          <a:p>
            <a:r>
              <a:rPr lang="en-US" altLang="zh-CN" dirty="0">
                <a:solidFill>
                  <a:srgbClr val="C00000"/>
                </a:solidFill>
              </a:rPr>
              <a:t>3</a:t>
            </a:r>
            <a:r>
              <a:rPr lang="zh-CN" altLang="en-US" dirty="0">
                <a:solidFill>
                  <a:srgbClr val="C00000"/>
                </a:solidFill>
              </a:rPr>
              <a:t>、剩余价值率</a:t>
            </a:r>
            <a:endParaRPr lang="zh-CN" altLang="en-US" dirty="0">
              <a:solidFill>
                <a:srgbClr val="C00000"/>
              </a:solidFill>
            </a:endParaRPr>
          </a:p>
        </p:txBody>
      </p:sp>
      <p:sp>
        <p:nvSpPr>
          <p:cNvPr id="59395" name="Rectangle 3"/>
          <p:cNvSpPr>
            <a:spLocks noGrp="1"/>
          </p:cNvSpPr>
          <p:nvPr>
            <p:ph idx="1"/>
          </p:nvPr>
        </p:nvSpPr>
        <p:spPr>
          <a:xfrm>
            <a:off x="1919288" y="2205038"/>
            <a:ext cx="8610600" cy="3336290"/>
          </a:xfrm>
          <a:solidFill>
            <a:srgbClr val="FFFFFF">
              <a:alpha val="100000"/>
            </a:srgbClr>
          </a:solidFill>
          <a:ln>
            <a:solidFill>
              <a:srgbClr val="000000">
                <a:alpha val="100000"/>
              </a:srgbClr>
            </a:solidFill>
            <a:miter lim="800000"/>
          </a:ln>
        </p:spPr>
        <p:txBody>
          <a:bodyPr vert="horz" wrap="square" lIns="91440" tIns="45720" rIns="91440" bIns="45720" anchor="t"/>
          <a:lstStyle/>
          <a:p>
            <a:pPr>
              <a:lnSpc>
                <a:spcPct val="80000"/>
              </a:lnSpc>
            </a:pPr>
            <a:r>
              <a:rPr lang="zh-CN" altLang="en-US" sz="2400" dirty="0">
                <a:solidFill>
                  <a:srgbClr val="009900"/>
                </a:solidFill>
              </a:rPr>
              <a:t>剩余价值率</a:t>
            </a:r>
            <a:r>
              <a:rPr lang="zh-CN" altLang="en-US" sz="2000" dirty="0"/>
              <a:t>（</a:t>
            </a:r>
            <a:r>
              <a:rPr lang="en-US" altLang="zh-CN" sz="2000" dirty="0"/>
              <a:t>m</a:t>
            </a:r>
            <a:r>
              <a:rPr lang="en-US" altLang="zh-CN" sz="2000" dirty="0">
                <a:sym typeface="Symbol" panose="05050102010706020507" pitchFamily="18" charset="2"/>
              </a:rPr>
              <a:t></a:t>
            </a:r>
            <a:r>
              <a:rPr lang="en-US" altLang="zh-CN" sz="2000" dirty="0"/>
              <a:t> </a:t>
            </a:r>
            <a:r>
              <a:rPr lang="zh-CN" altLang="en-US" sz="2000" dirty="0"/>
              <a:t>）</a:t>
            </a:r>
            <a:r>
              <a:rPr lang="zh-CN" altLang="en-US" sz="2400" dirty="0"/>
              <a:t>是剩余价值与可变资本之间的比率</a:t>
            </a:r>
            <a:endParaRPr lang="zh-CN" altLang="en-US" sz="2400" dirty="0"/>
          </a:p>
          <a:p>
            <a:pPr>
              <a:lnSpc>
                <a:spcPct val="80000"/>
              </a:lnSpc>
            </a:pPr>
            <a:r>
              <a:rPr lang="zh-CN" altLang="en-US" sz="2000" dirty="0"/>
              <a:t>                                   </a:t>
            </a:r>
            <a:r>
              <a:rPr lang="zh-CN" altLang="en-US" sz="2400" dirty="0"/>
              <a:t>剩余价值</a:t>
            </a:r>
            <a:r>
              <a:rPr lang="zh-CN" altLang="en-US" sz="2000" dirty="0"/>
              <a:t>（</a:t>
            </a:r>
            <a:r>
              <a:rPr lang="en-US" altLang="zh-CN" sz="2000" dirty="0"/>
              <a:t>m</a:t>
            </a:r>
            <a:r>
              <a:rPr lang="zh-CN" altLang="en-US" sz="2000" dirty="0"/>
              <a:t>）</a:t>
            </a:r>
            <a:endParaRPr lang="zh-CN" altLang="en-US" sz="2000" dirty="0"/>
          </a:p>
          <a:p>
            <a:pPr>
              <a:lnSpc>
                <a:spcPct val="80000"/>
              </a:lnSpc>
            </a:pPr>
            <a:r>
              <a:rPr lang="zh-CN" altLang="en-US" sz="2400" dirty="0"/>
              <a:t>剩余价值率</a:t>
            </a:r>
            <a:r>
              <a:rPr lang="zh-CN" altLang="en-US" sz="2000" dirty="0"/>
              <a:t>（</a:t>
            </a:r>
            <a:r>
              <a:rPr lang="en-US" altLang="zh-CN" sz="2000" dirty="0"/>
              <a:t>m</a:t>
            </a:r>
            <a:r>
              <a:rPr lang="en-US" altLang="zh-CN" sz="2000" dirty="0">
                <a:sym typeface="Symbol" panose="05050102010706020507" pitchFamily="18" charset="2"/>
              </a:rPr>
              <a:t></a:t>
            </a:r>
            <a:r>
              <a:rPr lang="zh-CN" altLang="en-US" sz="2000" dirty="0"/>
              <a:t>）</a:t>
            </a:r>
            <a:r>
              <a:rPr lang="en-US" altLang="zh-CN" sz="2400" dirty="0"/>
              <a:t>= </a:t>
            </a:r>
            <a:r>
              <a:rPr lang="en-US" altLang="zh-CN" sz="1800" dirty="0"/>
              <a:t>──────   </a:t>
            </a:r>
            <a:r>
              <a:rPr lang="zh-CN" altLang="en-US" sz="1800" dirty="0">
                <a:solidFill>
                  <a:srgbClr val="009900"/>
                </a:solidFill>
              </a:rPr>
              <a:t>它反映资本家对工人的剥削程度</a:t>
            </a:r>
            <a:endParaRPr lang="zh-CN" altLang="en-US" sz="1800" dirty="0">
              <a:solidFill>
                <a:srgbClr val="009900"/>
              </a:solidFill>
            </a:endParaRPr>
          </a:p>
          <a:p>
            <a:pPr>
              <a:lnSpc>
                <a:spcPct val="80000"/>
              </a:lnSpc>
            </a:pPr>
            <a:r>
              <a:rPr lang="zh-CN" altLang="en-US" sz="1800" dirty="0"/>
              <a:t>                                      </a:t>
            </a:r>
            <a:r>
              <a:rPr lang="zh-CN" altLang="en-US" sz="2400" dirty="0"/>
              <a:t>可变资本</a:t>
            </a:r>
            <a:r>
              <a:rPr lang="zh-CN" altLang="en-US" sz="2000" dirty="0"/>
              <a:t>（</a:t>
            </a:r>
            <a:r>
              <a:rPr lang="en-US" altLang="zh-CN" sz="2000" dirty="0"/>
              <a:t>V</a:t>
            </a:r>
            <a:r>
              <a:rPr lang="zh-CN" altLang="en-US" sz="2000" dirty="0"/>
              <a:t>）</a:t>
            </a:r>
            <a:endParaRPr lang="zh-CN" altLang="en-US" sz="2000" dirty="0"/>
          </a:p>
          <a:p>
            <a:pPr>
              <a:lnSpc>
                <a:spcPct val="80000"/>
              </a:lnSpc>
            </a:pPr>
            <a:r>
              <a:rPr lang="zh-CN" altLang="en-US" sz="2000" dirty="0"/>
              <a:t>           </a:t>
            </a:r>
            <a:endParaRPr lang="zh-CN" altLang="en-US" sz="2000" dirty="0"/>
          </a:p>
          <a:p>
            <a:pPr>
              <a:lnSpc>
                <a:spcPct val="80000"/>
              </a:lnSpc>
            </a:pPr>
            <a:r>
              <a:rPr lang="zh-CN" altLang="en-US" sz="2000" dirty="0"/>
              <a:t>    　</a:t>
            </a:r>
            <a:r>
              <a:rPr lang="zh-CN" altLang="en-US" sz="2400" dirty="0"/>
              <a:t>雇佣工人的工作日分为必要劳动时间和剩余劳动时间两部分，剩余价值率因而也可以用另一种形式来表示，即：</a:t>
            </a:r>
            <a:endParaRPr lang="zh-CN" altLang="en-US" sz="2400" dirty="0"/>
          </a:p>
          <a:p>
            <a:pPr>
              <a:lnSpc>
                <a:spcPct val="80000"/>
              </a:lnSpc>
            </a:pPr>
            <a:r>
              <a:rPr lang="zh-CN" altLang="en-US" sz="2000" dirty="0"/>
              <a:t>                        </a:t>
            </a:r>
            <a:r>
              <a:rPr lang="zh-CN" altLang="en-US" sz="2400" dirty="0"/>
              <a:t>剩余劳动时间    剩余劳动　无酬劳动</a:t>
            </a:r>
            <a:endParaRPr lang="zh-CN" altLang="en-US" sz="2400" dirty="0"/>
          </a:p>
          <a:p>
            <a:pPr>
              <a:lnSpc>
                <a:spcPct val="80000"/>
              </a:lnSpc>
            </a:pPr>
            <a:r>
              <a:rPr lang="zh-CN" altLang="en-US" sz="2400" dirty="0"/>
              <a:t>剩余价值率</a:t>
            </a:r>
            <a:r>
              <a:rPr lang="en-US" altLang="zh-CN" sz="2400" dirty="0"/>
              <a:t>= ────── = ──── = ──── </a:t>
            </a:r>
            <a:endParaRPr lang="en-US" altLang="zh-CN" sz="2400" dirty="0"/>
          </a:p>
          <a:p>
            <a:pPr>
              <a:lnSpc>
                <a:spcPct val="80000"/>
              </a:lnSpc>
            </a:pPr>
            <a:r>
              <a:rPr lang="en-US" altLang="zh-CN" sz="2400" dirty="0"/>
              <a:t>                      </a:t>
            </a:r>
            <a:r>
              <a:rPr lang="zh-CN" altLang="en-US" sz="2400" dirty="0"/>
              <a:t>必要劳动时间    必要劳动　有酬劳动</a:t>
            </a:r>
            <a:endParaRPr lang="zh-CN" altLang="en-US" sz="2400" dirty="0"/>
          </a:p>
          <a:p>
            <a:pPr>
              <a:lnSpc>
                <a:spcPct val="80000"/>
              </a:lnSpc>
            </a:pPr>
            <a:endParaRPr lang="zh-CN" alt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446C70"/>
          </a:solidFill>
        </p:spPr>
        <p:txBody>
          <a:bodyPr wrap="square" lIns="0" tIns="0" rIns="0" bIns="0" rtlCol="0"/>
          <a:lstStyle/>
          <a:p/>
        </p:txBody>
      </p:sp>
      <p:sp>
        <p:nvSpPr>
          <p:cNvPr id="3" name="object 3"/>
          <p:cNvSpPr/>
          <p:nvPr/>
        </p:nvSpPr>
        <p:spPr>
          <a:xfrm>
            <a:off x="290322" y="0"/>
            <a:ext cx="0" cy="688975"/>
          </a:xfrm>
          <a:custGeom>
            <a:avLst/>
            <a:gdLst/>
            <a:ahLst/>
            <a:cxnLst/>
            <a:rect l="l" t="t" r="r" b="b"/>
            <a:pathLst>
              <a:path h="688975">
                <a:moveTo>
                  <a:pt x="0" y="0"/>
                </a:moveTo>
                <a:lnTo>
                  <a:pt x="0" y="688848"/>
                </a:lnTo>
              </a:path>
            </a:pathLst>
          </a:custGeom>
          <a:ln w="44196">
            <a:solidFill>
              <a:srgbClr val="446C70"/>
            </a:solidFill>
          </a:ln>
        </p:spPr>
        <p:txBody>
          <a:bodyPr wrap="square" lIns="0" tIns="0" rIns="0" bIns="0" rtlCol="0"/>
          <a:lstStyle/>
          <a:p/>
        </p:txBody>
      </p:sp>
      <p:sp>
        <p:nvSpPr>
          <p:cNvPr id="4" name="object 4"/>
          <p:cNvSpPr/>
          <p:nvPr/>
        </p:nvSpPr>
        <p:spPr>
          <a:xfrm>
            <a:off x="463295" y="0"/>
            <a:ext cx="6209030" cy="688975"/>
          </a:xfrm>
          <a:custGeom>
            <a:avLst/>
            <a:gdLst/>
            <a:ahLst/>
            <a:cxnLst/>
            <a:rect l="l" t="t" r="r" b="b"/>
            <a:pathLst>
              <a:path w="6209030" h="688975">
                <a:moveTo>
                  <a:pt x="0" y="688848"/>
                </a:moveTo>
                <a:lnTo>
                  <a:pt x="6208776" y="688848"/>
                </a:lnTo>
                <a:lnTo>
                  <a:pt x="6208776" y="0"/>
                </a:lnTo>
                <a:lnTo>
                  <a:pt x="0" y="0"/>
                </a:lnTo>
                <a:lnTo>
                  <a:pt x="0" y="688848"/>
                </a:lnTo>
                <a:close/>
              </a:path>
            </a:pathLst>
          </a:custGeom>
          <a:solidFill>
            <a:srgbClr val="446C70"/>
          </a:solidFill>
        </p:spPr>
        <p:txBody>
          <a:bodyPr wrap="square" lIns="0" tIns="0" rIns="0" bIns="0" rtlCol="0"/>
          <a:lstStyle/>
          <a:p/>
        </p:txBody>
      </p:sp>
      <p:sp>
        <p:nvSpPr>
          <p:cNvPr id="5" name="object 5"/>
          <p:cNvSpPr/>
          <p:nvPr/>
        </p:nvSpPr>
        <p:spPr>
          <a:xfrm>
            <a:off x="62484" y="0"/>
            <a:ext cx="0" cy="688975"/>
          </a:xfrm>
          <a:custGeom>
            <a:avLst/>
            <a:gdLst/>
            <a:ahLst/>
            <a:cxnLst/>
            <a:rect l="l" t="t" r="r" b="b"/>
            <a:pathLst>
              <a:path h="688975">
                <a:moveTo>
                  <a:pt x="0" y="0"/>
                </a:moveTo>
                <a:lnTo>
                  <a:pt x="0" y="688848"/>
                </a:lnTo>
              </a:path>
            </a:pathLst>
          </a:custGeom>
          <a:ln w="45720">
            <a:solidFill>
              <a:srgbClr val="446C70"/>
            </a:solidFill>
          </a:ln>
        </p:spPr>
        <p:txBody>
          <a:bodyPr wrap="square" lIns="0" tIns="0" rIns="0" bIns="0" rtlCol="0"/>
          <a:lstStyle/>
          <a:p/>
        </p:txBody>
      </p:sp>
      <p:sp>
        <p:nvSpPr>
          <p:cNvPr id="6" name="object 6"/>
          <p:cNvSpPr/>
          <p:nvPr/>
        </p:nvSpPr>
        <p:spPr>
          <a:xfrm>
            <a:off x="9777983" y="3739896"/>
            <a:ext cx="1542415" cy="1544320"/>
          </a:xfrm>
          <a:custGeom>
            <a:avLst/>
            <a:gdLst/>
            <a:ahLst/>
            <a:cxnLst/>
            <a:rect l="l" t="t" r="r" b="b"/>
            <a:pathLst>
              <a:path w="1542415" h="1544320">
                <a:moveTo>
                  <a:pt x="771144" y="0"/>
                </a:moveTo>
                <a:lnTo>
                  <a:pt x="722382" y="1518"/>
                </a:lnTo>
                <a:lnTo>
                  <a:pt x="674425" y="6013"/>
                </a:lnTo>
                <a:lnTo>
                  <a:pt x="627363" y="13395"/>
                </a:lnTo>
                <a:lnTo>
                  <a:pt x="581288" y="23573"/>
                </a:lnTo>
                <a:lnTo>
                  <a:pt x="536288" y="36456"/>
                </a:lnTo>
                <a:lnTo>
                  <a:pt x="492455" y="51954"/>
                </a:lnTo>
                <a:lnTo>
                  <a:pt x="449880" y="69977"/>
                </a:lnTo>
                <a:lnTo>
                  <a:pt x="408651" y="90435"/>
                </a:lnTo>
                <a:lnTo>
                  <a:pt x="368861" y="113237"/>
                </a:lnTo>
                <a:lnTo>
                  <a:pt x="330599" y="138292"/>
                </a:lnTo>
                <a:lnTo>
                  <a:pt x="293955" y="165510"/>
                </a:lnTo>
                <a:lnTo>
                  <a:pt x="259020" y="194802"/>
                </a:lnTo>
                <a:lnTo>
                  <a:pt x="225885" y="226075"/>
                </a:lnTo>
                <a:lnTo>
                  <a:pt x="194639" y="259241"/>
                </a:lnTo>
                <a:lnTo>
                  <a:pt x="165374" y="294209"/>
                </a:lnTo>
                <a:lnTo>
                  <a:pt x="138179" y="330887"/>
                </a:lnTo>
                <a:lnTo>
                  <a:pt x="113145" y="369187"/>
                </a:lnTo>
                <a:lnTo>
                  <a:pt x="90363" y="409017"/>
                </a:lnTo>
                <a:lnTo>
                  <a:pt x="69922" y="450287"/>
                </a:lnTo>
                <a:lnTo>
                  <a:pt x="51914" y="492906"/>
                </a:lnTo>
                <a:lnTo>
                  <a:pt x="36428" y="536785"/>
                </a:lnTo>
                <a:lnTo>
                  <a:pt x="23555" y="581833"/>
                </a:lnTo>
                <a:lnTo>
                  <a:pt x="13385" y="627959"/>
                </a:lnTo>
                <a:lnTo>
                  <a:pt x="6009" y="675074"/>
                </a:lnTo>
                <a:lnTo>
                  <a:pt x="1517" y="723086"/>
                </a:lnTo>
                <a:lnTo>
                  <a:pt x="0" y="771905"/>
                </a:lnTo>
                <a:lnTo>
                  <a:pt x="1517" y="820725"/>
                </a:lnTo>
                <a:lnTo>
                  <a:pt x="6009" y="868737"/>
                </a:lnTo>
                <a:lnTo>
                  <a:pt x="13385" y="915852"/>
                </a:lnTo>
                <a:lnTo>
                  <a:pt x="23555" y="961978"/>
                </a:lnTo>
                <a:lnTo>
                  <a:pt x="36428" y="1007026"/>
                </a:lnTo>
                <a:lnTo>
                  <a:pt x="51914" y="1050905"/>
                </a:lnTo>
                <a:lnTo>
                  <a:pt x="69922" y="1093524"/>
                </a:lnTo>
                <a:lnTo>
                  <a:pt x="90363" y="1134794"/>
                </a:lnTo>
                <a:lnTo>
                  <a:pt x="113145" y="1174624"/>
                </a:lnTo>
                <a:lnTo>
                  <a:pt x="138179" y="1212924"/>
                </a:lnTo>
                <a:lnTo>
                  <a:pt x="165374" y="1249602"/>
                </a:lnTo>
                <a:lnTo>
                  <a:pt x="194639" y="1284570"/>
                </a:lnTo>
                <a:lnTo>
                  <a:pt x="225885" y="1317736"/>
                </a:lnTo>
                <a:lnTo>
                  <a:pt x="259020" y="1349009"/>
                </a:lnTo>
                <a:lnTo>
                  <a:pt x="293955" y="1378301"/>
                </a:lnTo>
                <a:lnTo>
                  <a:pt x="330599" y="1405519"/>
                </a:lnTo>
                <a:lnTo>
                  <a:pt x="368861" y="1430574"/>
                </a:lnTo>
                <a:lnTo>
                  <a:pt x="408651" y="1453376"/>
                </a:lnTo>
                <a:lnTo>
                  <a:pt x="449880" y="1473834"/>
                </a:lnTo>
                <a:lnTo>
                  <a:pt x="492455" y="1491857"/>
                </a:lnTo>
                <a:lnTo>
                  <a:pt x="536288" y="1507355"/>
                </a:lnTo>
                <a:lnTo>
                  <a:pt x="581288" y="1520238"/>
                </a:lnTo>
                <a:lnTo>
                  <a:pt x="627363" y="1530416"/>
                </a:lnTo>
                <a:lnTo>
                  <a:pt x="674425" y="1537798"/>
                </a:lnTo>
                <a:lnTo>
                  <a:pt x="722382" y="1542293"/>
                </a:lnTo>
                <a:lnTo>
                  <a:pt x="771144" y="1543811"/>
                </a:lnTo>
                <a:lnTo>
                  <a:pt x="819905" y="1542293"/>
                </a:lnTo>
                <a:lnTo>
                  <a:pt x="867862" y="1537798"/>
                </a:lnTo>
                <a:lnTo>
                  <a:pt x="914924" y="1530416"/>
                </a:lnTo>
                <a:lnTo>
                  <a:pt x="960999" y="1520238"/>
                </a:lnTo>
                <a:lnTo>
                  <a:pt x="1005999" y="1507355"/>
                </a:lnTo>
                <a:lnTo>
                  <a:pt x="1049832" y="1491857"/>
                </a:lnTo>
                <a:lnTo>
                  <a:pt x="1092407" y="1473834"/>
                </a:lnTo>
                <a:lnTo>
                  <a:pt x="1133636" y="1453376"/>
                </a:lnTo>
                <a:lnTo>
                  <a:pt x="1173426" y="1430574"/>
                </a:lnTo>
                <a:lnTo>
                  <a:pt x="1211688" y="1405519"/>
                </a:lnTo>
                <a:lnTo>
                  <a:pt x="1248332" y="1378301"/>
                </a:lnTo>
                <a:lnTo>
                  <a:pt x="1283267" y="1349009"/>
                </a:lnTo>
                <a:lnTo>
                  <a:pt x="1316402" y="1317736"/>
                </a:lnTo>
                <a:lnTo>
                  <a:pt x="1347648" y="1284570"/>
                </a:lnTo>
                <a:lnTo>
                  <a:pt x="1376913" y="1249602"/>
                </a:lnTo>
                <a:lnTo>
                  <a:pt x="1404108" y="1212924"/>
                </a:lnTo>
                <a:lnTo>
                  <a:pt x="1429142" y="1174624"/>
                </a:lnTo>
                <a:lnTo>
                  <a:pt x="1451924" y="1134794"/>
                </a:lnTo>
                <a:lnTo>
                  <a:pt x="1472365" y="1093524"/>
                </a:lnTo>
                <a:lnTo>
                  <a:pt x="1490373" y="1050905"/>
                </a:lnTo>
                <a:lnTo>
                  <a:pt x="1505859" y="1007026"/>
                </a:lnTo>
                <a:lnTo>
                  <a:pt x="1518732" y="961978"/>
                </a:lnTo>
                <a:lnTo>
                  <a:pt x="1528902" y="915852"/>
                </a:lnTo>
                <a:lnTo>
                  <a:pt x="1536278" y="868737"/>
                </a:lnTo>
                <a:lnTo>
                  <a:pt x="1540770" y="820725"/>
                </a:lnTo>
                <a:lnTo>
                  <a:pt x="1542288" y="771905"/>
                </a:lnTo>
                <a:lnTo>
                  <a:pt x="1540770" y="723086"/>
                </a:lnTo>
                <a:lnTo>
                  <a:pt x="1536278" y="675074"/>
                </a:lnTo>
                <a:lnTo>
                  <a:pt x="1528902" y="627959"/>
                </a:lnTo>
                <a:lnTo>
                  <a:pt x="1518732" y="581833"/>
                </a:lnTo>
                <a:lnTo>
                  <a:pt x="1505859" y="536785"/>
                </a:lnTo>
                <a:lnTo>
                  <a:pt x="1490373" y="492906"/>
                </a:lnTo>
                <a:lnTo>
                  <a:pt x="1472365" y="450287"/>
                </a:lnTo>
                <a:lnTo>
                  <a:pt x="1451924" y="409017"/>
                </a:lnTo>
                <a:lnTo>
                  <a:pt x="1429142" y="369187"/>
                </a:lnTo>
                <a:lnTo>
                  <a:pt x="1404108" y="330887"/>
                </a:lnTo>
                <a:lnTo>
                  <a:pt x="1376913" y="294209"/>
                </a:lnTo>
                <a:lnTo>
                  <a:pt x="1347648" y="259241"/>
                </a:lnTo>
                <a:lnTo>
                  <a:pt x="1316402" y="226075"/>
                </a:lnTo>
                <a:lnTo>
                  <a:pt x="1283267" y="194802"/>
                </a:lnTo>
                <a:lnTo>
                  <a:pt x="1248332" y="165510"/>
                </a:lnTo>
                <a:lnTo>
                  <a:pt x="1211688" y="138292"/>
                </a:lnTo>
                <a:lnTo>
                  <a:pt x="1173426" y="113237"/>
                </a:lnTo>
                <a:lnTo>
                  <a:pt x="1133636" y="90435"/>
                </a:lnTo>
                <a:lnTo>
                  <a:pt x="1092407" y="69977"/>
                </a:lnTo>
                <a:lnTo>
                  <a:pt x="1049832" y="51954"/>
                </a:lnTo>
                <a:lnTo>
                  <a:pt x="1005999" y="36456"/>
                </a:lnTo>
                <a:lnTo>
                  <a:pt x="960999" y="23573"/>
                </a:lnTo>
                <a:lnTo>
                  <a:pt x="914924" y="13395"/>
                </a:lnTo>
                <a:lnTo>
                  <a:pt x="867862" y="6013"/>
                </a:lnTo>
                <a:lnTo>
                  <a:pt x="819905" y="1518"/>
                </a:lnTo>
                <a:lnTo>
                  <a:pt x="771144" y="0"/>
                </a:lnTo>
                <a:close/>
              </a:path>
            </a:pathLst>
          </a:custGeom>
          <a:solidFill>
            <a:srgbClr val="278696">
              <a:alpha val="79998"/>
            </a:srgbClr>
          </a:solidFill>
        </p:spPr>
        <p:txBody>
          <a:bodyPr wrap="square" lIns="0" tIns="0" rIns="0" bIns="0" rtlCol="0"/>
          <a:lstStyle/>
          <a:p/>
        </p:txBody>
      </p:sp>
      <p:sp>
        <p:nvSpPr>
          <p:cNvPr id="7" name="object 7"/>
          <p:cNvSpPr/>
          <p:nvPr/>
        </p:nvSpPr>
        <p:spPr>
          <a:xfrm>
            <a:off x="9799319" y="5023103"/>
            <a:ext cx="1024255" cy="1022985"/>
          </a:xfrm>
          <a:custGeom>
            <a:avLst/>
            <a:gdLst/>
            <a:ahLst/>
            <a:cxnLst/>
            <a:rect l="l" t="t" r="r" b="b"/>
            <a:pathLst>
              <a:path w="1024254" h="1022985">
                <a:moveTo>
                  <a:pt x="512063" y="0"/>
                </a:moveTo>
                <a:lnTo>
                  <a:pt x="465452" y="2090"/>
                </a:lnTo>
                <a:lnTo>
                  <a:pt x="420013" y="8239"/>
                </a:lnTo>
                <a:lnTo>
                  <a:pt x="375928" y="18268"/>
                </a:lnTo>
                <a:lnTo>
                  <a:pt x="333378" y="31995"/>
                </a:lnTo>
                <a:lnTo>
                  <a:pt x="292543" y="49240"/>
                </a:lnTo>
                <a:lnTo>
                  <a:pt x="253604" y="69821"/>
                </a:lnTo>
                <a:lnTo>
                  <a:pt x="216742" y="93559"/>
                </a:lnTo>
                <a:lnTo>
                  <a:pt x="182137" y="120272"/>
                </a:lnTo>
                <a:lnTo>
                  <a:pt x="149971" y="149780"/>
                </a:lnTo>
                <a:lnTo>
                  <a:pt x="120423" y="181902"/>
                </a:lnTo>
                <a:lnTo>
                  <a:pt x="93674" y="216458"/>
                </a:lnTo>
                <a:lnTo>
                  <a:pt x="69906" y="253266"/>
                </a:lnTo>
                <a:lnTo>
                  <a:pt x="49299" y="292146"/>
                </a:lnTo>
                <a:lnTo>
                  <a:pt x="32033" y="332917"/>
                </a:lnTo>
                <a:lnTo>
                  <a:pt x="18289" y="375399"/>
                </a:lnTo>
                <a:lnTo>
                  <a:pt x="8249" y="419411"/>
                </a:lnTo>
                <a:lnTo>
                  <a:pt x="2092" y="464772"/>
                </a:lnTo>
                <a:lnTo>
                  <a:pt x="0" y="511302"/>
                </a:lnTo>
                <a:lnTo>
                  <a:pt x="2092" y="557840"/>
                </a:lnTo>
                <a:lnTo>
                  <a:pt x="8249" y="603209"/>
                </a:lnTo>
                <a:lnTo>
                  <a:pt x="18289" y="647226"/>
                </a:lnTo>
                <a:lnTo>
                  <a:pt x="32033" y="689711"/>
                </a:lnTo>
                <a:lnTo>
                  <a:pt x="49299" y="730485"/>
                </a:lnTo>
                <a:lnTo>
                  <a:pt x="69906" y="769366"/>
                </a:lnTo>
                <a:lnTo>
                  <a:pt x="93674" y="806173"/>
                </a:lnTo>
                <a:lnTo>
                  <a:pt x="120423" y="840727"/>
                </a:lnTo>
                <a:lnTo>
                  <a:pt x="149971" y="872847"/>
                </a:lnTo>
                <a:lnTo>
                  <a:pt x="182137" y="902352"/>
                </a:lnTo>
                <a:lnTo>
                  <a:pt x="216742" y="929062"/>
                </a:lnTo>
                <a:lnTo>
                  <a:pt x="253604" y="952796"/>
                </a:lnTo>
                <a:lnTo>
                  <a:pt x="292543" y="973374"/>
                </a:lnTo>
                <a:lnTo>
                  <a:pt x="333378" y="990615"/>
                </a:lnTo>
                <a:lnTo>
                  <a:pt x="375928" y="1004339"/>
                </a:lnTo>
                <a:lnTo>
                  <a:pt x="420013" y="1014366"/>
                </a:lnTo>
                <a:lnTo>
                  <a:pt x="465452" y="1020514"/>
                </a:lnTo>
                <a:lnTo>
                  <a:pt x="512063" y="1022604"/>
                </a:lnTo>
                <a:lnTo>
                  <a:pt x="558675" y="1020514"/>
                </a:lnTo>
                <a:lnTo>
                  <a:pt x="604114" y="1014366"/>
                </a:lnTo>
                <a:lnTo>
                  <a:pt x="648199" y="1004339"/>
                </a:lnTo>
                <a:lnTo>
                  <a:pt x="690749" y="990615"/>
                </a:lnTo>
                <a:lnTo>
                  <a:pt x="731584" y="973374"/>
                </a:lnTo>
                <a:lnTo>
                  <a:pt x="770523" y="952796"/>
                </a:lnTo>
                <a:lnTo>
                  <a:pt x="807385" y="929062"/>
                </a:lnTo>
                <a:lnTo>
                  <a:pt x="841990" y="902352"/>
                </a:lnTo>
                <a:lnTo>
                  <a:pt x="874156" y="872847"/>
                </a:lnTo>
                <a:lnTo>
                  <a:pt x="903704" y="840727"/>
                </a:lnTo>
                <a:lnTo>
                  <a:pt x="930453" y="806173"/>
                </a:lnTo>
                <a:lnTo>
                  <a:pt x="954221" y="769366"/>
                </a:lnTo>
                <a:lnTo>
                  <a:pt x="974828" y="730485"/>
                </a:lnTo>
                <a:lnTo>
                  <a:pt x="992094" y="689711"/>
                </a:lnTo>
                <a:lnTo>
                  <a:pt x="1005838" y="647226"/>
                </a:lnTo>
                <a:lnTo>
                  <a:pt x="1015878" y="603209"/>
                </a:lnTo>
                <a:lnTo>
                  <a:pt x="1022035" y="557840"/>
                </a:lnTo>
                <a:lnTo>
                  <a:pt x="1024127" y="511302"/>
                </a:lnTo>
                <a:lnTo>
                  <a:pt x="1022035" y="464772"/>
                </a:lnTo>
                <a:lnTo>
                  <a:pt x="1015878" y="419411"/>
                </a:lnTo>
                <a:lnTo>
                  <a:pt x="1005838" y="375399"/>
                </a:lnTo>
                <a:lnTo>
                  <a:pt x="992094" y="332917"/>
                </a:lnTo>
                <a:lnTo>
                  <a:pt x="974828" y="292146"/>
                </a:lnTo>
                <a:lnTo>
                  <a:pt x="954221" y="253266"/>
                </a:lnTo>
                <a:lnTo>
                  <a:pt x="930453" y="216458"/>
                </a:lnTo>
                <a:lnTo>
                  <a:pt x="903704" y="181902"/>
                </a:lnTo>
                <a:lnTo>
                  <a:pt x="874156" y="149780"/>
                </a:lnTo>
                <a:lnTo>
                  <a:pt x="841990" y="120272"/>
                </a:lnTo>
                <a:lnTo>
                  <a:pt x="807385" y="93559"/>
                </a:lnTo>
                <a:lnTo>
                  <a:pt x="770523" y="69821"/>
                </a:lnTo>
                <a:lnTo>
                  <a:pt x="731584" y="49240"/>
                </a:lnTo>
                <a:lnTo>
                  <a:pt x="690749" y="31995"/>
                </a:lnTo>
                <a:lnTo>
                  <a:pt x="648199" y="18268"/>
                </a:lnTo>
                <a:lnTo>
                  <a:pt x="604114" y="8239"/>
                </a:lnTo>
                <a:lnTo>
                  <a:pt x="558675" y="2090"/>
                </a:lnTo>
                <a:lnTo>
                  <a:pt x="512063" y="0"/>
                </a:lnTo>
                <a:close/>
              </a:path>
            </a:pathLst>
          </a:custGeom>
          <a:solidFill>
            <a:srgbClr val="E6AE00">
              <a:alpha val="79998"/>
            </a:srgbClr>
          </a:solidFill>
        </p:spPr>
        <p:txBody>
          <a:bodyPr wrap="square" lIns="0" tIns="0" rIns="0" bIns="0" rtlCol="0"/>
          <a:lstStyle/>
          <a:p/>
        </p:txBody>
      </p:sp>
      <p:sp>
        <p:nvSpPr>
          <p:cNvPr id="8" name="object 8"/>
          <p:cNvSpPr/>
          <p:nvPr/>
        </p:nvSpPr>
        <p:spPr>
          <a:xfrm>
            <a:off x="10875264" y="3689603"/>
            <a:ext cx="472440" cy="469900"/>
          </a:xfrm>
          <a:custGeom>
            <a:avLst/>
            <a:gdLst/>
            <a:ahLst/>
            <a:cxnLst/>
            <a:rect l="l" t="t" r="r" b="b"/>
            <a:pathLst>
              <a:path w="472440" h="469900">
                <a:moveTo>
                  <a:pt x="236219" y="0"/>
                </a:moveTo>
                <a:lnTo>
                  <a:pt x="188622" y="4766"/>
                </a:lnTo>
                <a:lnTo>
                  <a:pt x="144285" y="18436"/>
                </a:lnTo>
                <a:lnTo>
                  <a:pt x="104161" y="40069"/>
                </a:lnTo>
                <a:lnTo>
                  <a:pt x="69199" y="68722"/>
                </a:lnTo>
                <a:lnTo>
                  <a:pt x="40351" y="103454"/>
                </a:lnTo>
                <a:lnTo>
                  <a:pt x="18567" y="143321"/>
                </a:lnTo>
                <a:lnTo>
                  <a:pt x="4800" y="187382"/>
                </a:lnTo>
                <a:lnTo>
                  <a:pt x="0" y="234696"/>
                </a:lnTo>
                <a:lnTo>
                  <a:pt x="4800" y="282009"/>
                </a:lnTo>
                <a:lnTo>
                  <a:pt x="18567" y="326070"/>
                </a:lnTo>
                <a:lnTo>
                  <a:pt x="40351" y="365937"/>
                </a:lnTo>
                <a:lnTo>
                  <a:pt x="69199" y="400669"/>
                </a:lnTo>
                <a:lnTo>
                  <a:pt x="104161" y="429322"/>
                </a:lnTo>
                <a:lnTo>
                  <a:pt x="144285" y="450955"/>
                </a:lnTo>
                <a:lnTo>
                  <a:pt x="188622" y="464625"/>
                </a:lnTo>
                <a:lnTo>
                  <a:pt x="236219" y="469392"/>
                </a:lnTo>
                <a:lnTo>
                  <a:pt x="283817" y="464625"/>
                </a:lnTo>
                <a:lnTo>
                  <a:pt x="328154" y="450955"/>
                </a:lnTo>
                <a:lnTo>
                  <a:pt x="368278" y="429322"/>
                </a:lnTo>
                <a:lnTo>
                  <a:pt x="403240" y="400669"/>
                </a:lnTo>
                <a:lnTo>
                  <a:pt x="432088" y="365937"/>
                </a:lnTo>
                <a:lnTo>
                  <a:pt x="453872" y="326070"/>
                </a:lnTo>
                <a:lnTo>
                  <a:pt x="467639" y="282009"/>
                </a:lnTo>
                <a:lnTo>
                  <a:pt x="472439" y="234696"/>
                </a:lnTo>
                <a:lnTo>
                  <a:pt x="467639" y="187382"/>
                </a:lnTo>
                <a:lnTo>
                  <a:pt x="453872" y="143321"/>
                </a:lnTo>
                <a:lnTo>
                  <a:pt x="432088" y="103454"/>
                </a:lnTo>
                <a:lnTo>
                  <a:pt x="403240" y="68722"/>
                </a:lnTo>
                <a:lnTo>
                  <a:pt x="368278" y="40069"/>
                </a:lnTo>
                <a:lnTo>
                  <a:pt x="328154" y="18436"/>
                </a:lnTo>
                <a:lnTo>
                  <a:pt x="283817" y="4766"/>
                </a:lnTo>
                <a:lnTo>
                  <a:pt x="236219" y="0"/>
                </a:lnTo>
                <a:close/>
              </a:path>
            </a:pathLst>
          </a:custGeom>
          <a:solidFill>
            <a:srgbClr val="427441">
              <a:alpha val="58822"/>
            </a:srgbClr>
          </a:solidFill>
        </p:spPr>
        <p:txBody>
          <a:bodyPr wrap="square" lIns="0" tIns="0" rIns="0" bIns="0" rtlCol="0"/>
          <a:lstStyle/>
          <a:p/>
        </p:txBody>
      </p:sp>
      <p:sp>
        <p:nvSpPr>
          <p:cNvPr id="9" name="object 9"/>
          <p:cNvSpPr/>
          <p:nvPr/>
        </p:nvSpPr>
        <p:spPr>
          <a:xfrm>
            <a:off x="9261347" y="4347971"/>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3E44">
              <a:alpha val="79998"/>
            </a:srgbClr>
          </a:solidFill>
        </p:spPr>
        <p:txBody>
          <a:bodyPr wrap="square" lIns="0" tIns="0" rIns="0" bIns="0" rtlCol="0"/>
          <a:lstStyle/>
          <a:p/>
        </p:txBody>
      </p:sp>
      <p:sp>
        <p:nvSpPr>
          <p:cNvPr id="10" name="object 10"/>
          <p:cNvSpPr/>
          <p:nvPr/>
        </p:nvSpPr>
        <p:spPr>
          <a:xfrm>
            <a:off x="8436467" y="6347459"/>
            <a:ext cx="1267460" cy="510540"/>
          </a:xfrm>
          <a:custGeom>
            <a:avLst/>
            <a:gdLst/>
            <a:ahLst/>
            <a:cxnLst/>
            <a:rect l="l" t="t" r="r" b="b"/>
            <a:pathLst>
              <a:path w="1267459" h="510540">
                <a:moveTo>
                  <a:pt x="633617" y="0"/>
                </a:moveTo>
                <a:lnTo>
                  <a:pt x="585221" y="1778"/>
                </a:lnTo>
                <a:lnTo>
                  <a:pt x="537791" y="7030"/>
                </a:lnTo>
                <a:lnTo>
                  <a:pt x="491453" y="15631"/>
                </a:lnTo>
                <a:lnTo>
                  <a:pt x="446331" y="27454"/>
                </a:lnTo>
                <a:lnTo>
                  <a:pt x="402552" y="42375"/>
                </a:lnTo>
                <a:lnTo>
                  <a:pt x="360240" y="60268"/>
                </a:lnTo>
                <a:lnTo>
                  <a:pt x="319521" y="81008"/>
                </a:lnTo>
                <a:lnTo>
                  <a:pt x="280521" y="104470"/>
                </a:lnTo>
                <a:lnTo>
                  <a:pt x="243364" y="130527"/>
                </a:lnTo>
                <a:lnTo>
                  <a:pt x="208177" y="159055"/>
                </a:lnTo>
                <a:lnTo>
                  <a:pt x="175084" y="189928"/>
                </a:lnTo>
                <a:lnTo>
                  <a:pt x="144210" y="223021"/>
                </a:lnTo>
                <a:lnTo>
                  <a:pt x="115683" y="258209"/>
                </a:lnTo>
                <a:lnTo>
                  <a:pt x="89625" y="295365"/>
                </a:lnTo>
                <a:lnTo>
                  <a:pt x="66164" y="334366"/>
                </a:lnTo>
                <a:lnTo>
                  <a:pt x="45424" y="375084"/>
                </a:lnTo>
                <a:lnTo>
                  <a:pt x="27531" y="417396"/>
                </a:lnTo>
                <a:lnTo>
                  <a:pt x="12610" y="461176"/>
                </a:lnTo>
                <a:lnTo>
                  <a:pt x="787" y="506297"/>
                </a:lnTo>
                <a:lnTo>
                  <a:pt x="0" y="510538"/>
                </a:lnTo>
                <a:lnTo>
                  <a:pt x="1267235" y="510538"/>
                </a:lnTo>
                <a:lnTo>
                  <a:pt x="1254624" y="461176"/>
                </a:lnTo>
                <a:lnTo>
                  <a:pt x="1239703" y="417396"/>
                </a:lnTo>
                <a:lnTo>
                  <a:pt x="1221810" y="375084"/>
                </a:lnTo>
                <a:lnTo>
                  <a:pt x="1201070" y="334366"/>
                </a:lnTo>
                <a:lnTo>
                  <a:pt x="1177609" y="295365"/>
                </a:lnTo>
                <a:lnTo>
                  <a:pt x="1151552" y="258209"/>
                </a:lnTo>
                <a:lnTo>
                  <a:pt x="1123024" y="223021"/>
                </a:lnTo>
                <a:lnTo>
                  <a:pt x="1092151" y="189928"/>
                </a:lnTo>
                <a:lnTo>
                  <a:pt x="1059058" y="159055"/>
                </a:lnTo>
                <a:lnTo>
                  <a:pt x="1023870" y="130527"/>
                </a:lnTo>
                <a:lnTo>
                  <a:pt x="986713" y="104470"/>
                </a:lnTo>
                <a:lnTo>
                  <a:pt x="947713" y="81008"/>
                </a:lnTo>
                <a:lnTo>
                  <a:pt x="906994" y="60268"/>
                </a:lnTo>
                <a:lnTo>
                  <a:pt x="864682" y="42375"/>
                </a:lnTo>
                <a:lnTo>
                  <a:pt x="820903" y="27454"/>
                </a:lnTo>
                <a:lnTo>
                  <a:pt x="775782" y="15631"/>
                </a:lnTo>
                <a:lnTo>
                  <a:pt x="729443" y="7030"/>
                </a:lnTo>
                <a:lnTo>
                  <a:pt x="682013" y="1778"/>
                </a:lnTo>
                <a:lnTo>
                  <a:pt x="633617" y="0"/>
                </a:lnTo>
                <a:close/>
              </a:path>
            </a:pathLst>
          </a:custGeom>
          <a:solidFill>
            <a:srgbClr val="278696">
              <a:alpha val="79998"/>
            </a:srgbClr>
          </a:solidFill>
        </p:spPr>
        <p:txBody>
          <a:bodyPr wrap="square" lIns="0" tIns="0" rIns="0" bIns="0" rtlCol="0"/>
          <a:lstStyle/>
          <a:p/>
        </p:txBody>
      </p:sp>
      <p:sp>
        <p:nvSpPr>
          <p:cNvPr id="11" name="object 11"/>
          <p:cNvSpPr/>
          <p:nvPr/>
        </p:nvSpPr>
        <p:spPr>
          <a:xfrm>
            <a:off x="9422892" y="6358128"/>
            <a:ext cx="553720" cy="500380"/>
          </a:xfrm>
          <a:custGeom>
            <a:avLst/>
            <a:gdLst/>
            <a:ahLst/>
            <a:cxnLst/>
            <a:rect l="l" t="t" r="r" b="b"/>
            <a:pathLst>
              <a:path w="553720" h="500379">
                <a:moveTo>
                  <a:pt x="276605" y="0"/>
                </a:moveTo>
                <a:lnTo>
                  <a:pt x="226881" y="4431"/>
                </a:lnTo>
                <a:lnTo>
                  <a:pt x="180082" y="17209"/>
                </a:lnTo>
                <a:lnTo>
                  <a:pt x="136990" y="37555"/>
                </a:lnTo>
                <a:lnTo>
                  <a:pt x="98385" y="64693"/>
                </a:lnTo>
                <a:lnTo>
                  <a:pt x="65049" y="97847"/>
                </a:lnTo>
                <a:lnTo>
                  <a:pt x="37761" y="136239"/>
                </a:lnTo>
                <a:lnTo>
                  <a:pt x="17303" y="179094"/>
                </a:lnTo>
                <a:lnTo>
                  <a:pt x="4455" y="225633"/>
                </a:lnTo>
                <a:lnTo>
                  <a:pt x="0" y="275082"/>
                </a:lnTo>
                <a:lnTo>
                  <a:pt x="4455" y="324528"/>
                </a:lnTo>
                <a:lnTo>
                  <a:pt x="17303" y="371067"/>
                </a:lnTo>
                <a:lnTo>
                  <a:pt x="37761" y="413921"/>
                </a:lnTo>
                <a:lnTo>
                  <a:pt x="65049" y="452313"/>
                </a:lnTo>
                <a:lnTo>
                  <a:pt x="98385" y="485468"/>
                </a:lnTo>
                <a:lnTo>
                  <a:pt x="118872" y="499870"/>
                </a:lnTo>
                <a:lnTo>
                  <a:pt x="434339" y="499870"/>
                </a:lnTo>
                <a:lnTo>
                  <a:pt x="488162" y="452313"/>
                </a:lnTo>
                <a:lnTo>
                  <a:pt x="515450" y="413921"/>
                </a:lnTo>
                <a:lnTo>
                  <a:pt x="535908" y="371067"/>
                </a:lnTo>
                <a:lnTo>
                  <a:pt x="548756" y="324528"/>
                </a:lnTo>
                <a:lnTo>
                  <a:pt x="553211" y="275082"/>
                </a:lnTo>
                <a:lnTo>
                  <a:pt x="548756" y="225633"/>
                </a:lnTo>
                <a:lnTo>
                  <a:pt x="535908" y="179094"/>
                </a:lnTo>
                <a:lnTo>
                  <a:pt x="515450" y="136239"/>
                </a:lnTo>
                <a:lnTo>
                  <a:pt x="488162" y="97847"/>
                </a:lnTo>
                <a:lnTo>
                  <a:pt x="454826" y="64693"/>
                </a:lnTo>
                <a:lnTo>
                  <a:pt x="416221" y="37555"/>
                </a:lnTo>
                <a:lnTo>
                  <a:pt x="373129" y="17209"/>
                </a:lnTo>
                <a:lnTo>
                  <a:pt x="326330" y="4431"/>
                </a:lnTo>
                <a:lnTo>
                  <a:pt x="276605" y="0"/>
                </a:lnTo>
                <a:close/>
              </a:path>
            </a:pathLst>
          </a:custGeom>
          <a:solidFill>
            <a:srgbClr val="AA454A">
              <a:alpha val="58822"/>
            </a:srgbClr>
          </a:solidFill>
        </p:spPr>
        <p:txBody>
          <a:bodyPr wrap="square" lIns="0" tIns="0" rIns="0" bIns="0" rtlCol="0"/>
          <a:lstStyle/>
          <a:p/>
        </p:txBody>
      </p:sp>
      <p:sp>
        <p:nvSpPr>
          <p:cNvPr id="12" name="object 12"/>
          <p:cNvSpPr/>
          <p:nvPr/>
        </p:nvSpPr>
        <p:spPr>
          <a:xfrm>
            <a:off x="7449311" y="379475"/>
            <a:ext cx="426720" cy="425450"/>
          </a:xfrm>
          <a:custGeom>
            <a:avLst/>
            <a:gdLst/>
            <a:ahLst/>
            <a:cxnLst/>
            <a:rect l="l" t="t" r="r" b="b"/>
            <a:pathLst>
              <a:path w="426720" h="425450">
                <a:moveTo>
                  <a:pt x="213360" y="0"/>
                </a:moveTo>
                <a:lnTo>
                  <a:pt x="164432" y="5611"/>
                </a:lnTo>
                <a:lnTo>
                  <a:pt x="119520" y="21598"/>
                </a:lnTo>
                <a:lnTo>
                  <a:pt x="79905" y="46686"/>
                </a:lnTo>
                <a:lnTo>
                  <a:pt x="46866" y="79603"/>
                </a:lnTo>
                <a:lnTo>
                  <a:pt x="21682" y="119076"/>
                </a:lnTo>
                <a:lnTo>
                  <a:pt x="5633" y="163832"/>
                </a:lnTo>
                <a:lnTo>
                  <a:pt x="0" y="212598"/>
                </a:lnTo>
                <a:lnTo>
                  <a:pt x="5633" y="261363"/>
                </a:lnTo>
                <a:lnTo>
                  <a:pt x="21682" y="306119"/>
                </a:lnTo>
                <a:lnTo>
                  <a:pt x="46866" y="345592"/>
                </a:lnTo>
                <a:lnTo>
                  <a:pt x="79905" y="378509"/>
                </a:lnTo>
                <a:lnTo>
                  <a:pt x="119520" y="403597"/>
                </a:lnTo>
                <a:lnTo>
                  <a:pt x="164432" y="419584"/>
                </a:lnTo>
                <a:lnTo>
                  <a:pt x="213360" y="425196"/>
                </a:lnTo>
                <a:lnTo>
                  <a:pt x="262287" y="419584"/>
                </a:lnTo>
                <a:lnTo>
                  <a:pt x="307199" y="403597"/>
                </a:lnTo>
                <a:lnTo>
                  <a:pt x="346814" y="378509"/>
                </a:lnTo>
                <a:lnTo>
                  <a:pt x="379853" y="345592"/>
                </a:lnTo>
                <a:lnTo>
                  <a:pt x="405037" y="306119"/>
                </a:lnTo>
                <a:lnTo>
                  <a:pt x="421086" y="261363"/>
                </a:lnTo>
                <a:lnTo>
                  <a:pt x="426720" y="212598"/>
                </a:lnTo>
                <a:lnTo>
                  <a:pt x="421086" y="163832"/>
                </a:lnTo>
                <a:lnTo>
                  <a:pt x="405037" y="119076"/>
                </a:lnTo>
                <a:lnTo>
                  <a:pt x="379853" y="79603"/>
                </a:lnTo>
                <a:lnTo>
                  <a:pt x="346814" y="46686"/>
                </a:lnTo>
                <a:lnTo>
                  <a:pt x="307199" y="21598"/>
                </a:lnTo>
                <a:lnTo>
                  <a:pt x="262287" y="5611"/>
                </a:lnTo>
                <a:lnTo>
                  <a:pt x="213360" y="0"/>
                </a:lnTo>
                <a:close/>
              </a:path>
            </a:pathLst>
          </a:custGeom>
          <a:solidFill>
            <a:srgbClr val="427441">
              <a:alpha val="58822"/>
            </a:srgbClr>
          </a:solidFill>
        </p:spPr>
        <p:txBody>
          <a:bodyPr wrap="square" lIns="0" tIns="0" rIns="0" bIns="0" rtlCol="0"/>
          <a:lstStyle/>
          <a:p/>
        </p:txBody>
      </p:sp>
      <p:sp>
        <p:nvSpPr>
          <p:cNvPr id="13" name="object 13"/>
          <p:cNvSpPr/>
          <p:nvPr/>
        </p:nvSpPr>
        <p:spPr>
          <a:xfrm>
            <a:off x="7327392" y="1127760"/>
            <a:ext cx="1321435" cy="1321435"/>
          </a:xfrm>
          <a:custGeom>
            <a:avLst/>
            <a:gdLst/>
            <a:ahLst/>
            <a:cxnLst/>
            <a:rect l="l" t="t" r="r" b="b"/>
            <a:pathLst>
              <a:path w="1321434" h="1321435">
                <a:moveTo>
                  <a:pt x="660653" y="0"/>
                </a:moveTo>
                <a:lnTo>
                  <a:pt x="613472" y="1658"/>
                </a:lnTo>
                <a:lnTo>
                  <a:pt x="567186" y="6560"/>
                </a:lnTo>
                <a:lnTo>
                  <a:pt x="521907" y="14593"/>
                </a:lnTo>
                <a:lnTo>
                  <a:pt x="477747" y="25646"/>
                </a:lnTo>
                <a:lnTo>
                  <a:pt x="434818" y="39606"/>
                </a:lnTo>
                <a:lnTo>
                  <a:pt x="393232" y="56362"/>
                </a:lnTo>
                <a:lnTo>
                  <a:pt x="353100" y="75802"/>
                </a:lnTo>
                <a:lnTo>
                  <a:pt x="314534" y="97814"/>
                </a:lnTo>
                <a:lnTo>
                  <a:pt x="277645" y="122287"/>
                </a:lnTo>
                <a:lnTo>
                  <a:pt x="242547" y="149108"/>
                </a:lnTo>
                <a:lnTo>
                  <a:pt x="209350" y="178167"/>
                </a:lnTo>
                <a:lnTo>
                  <a:pt x="178167" y="209350"/>
                </a:lnTo>
                <a:lnTo>
                  <a:pt x="149108" y="242547"/>
                </a:lnTo>
                <a:lnTo>
                  <a:pt x="122287" y="277645"/>
                </a:lnTo>
                <a:lnTo>
                  <a:pt x="97814" y="314534"/>
                </a:lnTo>
                <a:lnTo>
                  <a:pt x="75802" y="353100"/>
                </a:lnTo>
                <a:lnTo>
                  <a:pt x="56362" y="393232"/>
                </a:lnTo>
                <a:lnTo>
                  <a:pt x="39606" y="434818"/>
                </a:lnTo>
                <a:lnTo>
                  <a:pt x="25646" y="477747"/>
                </a:lnTo>
                <a:lnTo>
                  <a:pt x="14593" y="521907"/>
                </a:lnTo>
                <a:lnTo>
                  <a:pt x="6560" y="567186"/>
                </a:lnTo>
                <a:lnTo>
                  <a:pt x="1658" y="613472"/>
                </a:lnTo>
                <a:lnTo>
                  <a:pt x="0" y="660653"/>
                </a:lnTo>
                <a:lnTo>
                  <a:pt x="1658" y="707835"/>
                </a:lnTo>
                <a:lnTo>
                  <a:pt x="6560" y="754121"/>
                </a:lnTo>
                <a:lnTo>
                  <a:pt x="14593" y="799400"/>
                </a:lnTo>
                <a:lnTo>
                  <a:pt x="25646" y="843560"/>
                </a:lnTo>
                <a:lnTo>
                  <a:pt x="39606" y="886489"/>
                </a:lnTo>
                <a:lnTo>
                  <a:pt x="56362" y="928075"/>
                </a:lnTo>
                <a:lnTo>
                  <a:pt x="75802" y="968207"/>
                </a:lnTo>
                <a:lnTo>
                  <a:pt x="97814" y="1006773"/>
                </a:lnTo>
                <a:lnTo>
                  <a:pt x="122287" y="1043662"/>
                </a:lnTo>
                <a:lnTo>
                  <a:pt x="149108" y="1078760"/>
                </a:lnTo>
                <a:lnTo>
                  <a:pt x="178167" y="1111957"/>
                </a:lnTo>
                <a:lnTo>
                  <a:pt x="209350" y="1143140"/>
                </a:lnTo>
                <a:lnTo>
                  <a:pt x="242547" y="1172199"/>
                </a:lnTo>
                <a:lnTo>
                  <a:pt x="277645" y="1199020"/>
                </a:lnTo>
                <a:lnTo>
                  <a:pt x="314534" y="1223493"/>
                </a:lnTo>
                <a:lnTo>
                  <a:pt x="353100" y="1245505"/>
                </a:lnTo>
                <a:lnTo>
                  <a:pt x="393232" y="1264945"/>
                </a:lnTo>
                <a:lnTo>
                  <a:pt x="434818" y="1281701"/>
                </a:lnTo>
                <a:lnTo>
                  <a:pt x="477747" y="1295661"/>
                </a:lnTo>
                <a:lnTo>
                  <a:pt x="521907" y="1306714"/>
                </a:lnTo>
                <a:lnTo>
                  <a:pt x="567186" y="1314747"/>
                </a:lnTo>
                <a:lnTo>
                  <a:pt x="613472" y="1319649"/>
                </a:lnTo>
                <a:lnTo>
                  <a:pt x="660653" y="1321307"/>
                </a:lnTo>
                <a:lnTo>
                  <a:pt x="707835" y="1319649"/>
                </a:lnTo>
                <a:lnTo>
                  <a:pt x="754121" y="1314747"/>
                </a:lnTo>
                <a:lnTo>
                  <a:pt x="799400" y="1306714"/>
                </a:lnTo>
                <a:lnTo>
                  <a:pt x="843560" y="1295661"/>
                </a:lnTo>
                <a:lnTo>
                  <a:pt x="886489" y="1281701"/>
                </a:lnTo>
                <a:lnTo>
                  <a:pt x="928075" y="1264945"/>
                </a:lnTo>
                <a:lnTo>
                  <a:pt x="968207" y="1245505"/>
                </a:lnTo>
                <a:lnTo>
                  <a:pt x="1006773" y="1223493"/>
                </a:lnTo>
                <a:lnTo>
                  <a:pt x="1043662" y="1199020"/>
                </a:lnTo>
                <a:lnTo>
                  <a:pt x="1078760" y="1172199"/>
                </a:lnTo>
                <a:lnTo>
                  <a:pt x="1111957" y="1143140"/>
                </a:lnTo>
                <a:lnTo>
                  <a:pt x="1143140" y="1111957"/>
                </a:lnTo>
                <a:lnTo>
                  <a:pt x="1172199" y="1078760"/>
                </a:lnTo>
                <a:lnTo>
                  <a:pt x="1199020" y="1043662"/>
                </a:lnTo>
                <a:lnTo>
                  <a:pt x="1223493" y="1006773"/>
                </a:lnTo>
                <a:lnTo>
                  <a:pt x="1245505" y="968207"/>
                </a:lnTo>
                <a:lnTo>
                  <a:pt x="1264945" y="928075"/>
                </a:lnTo>
                <a:lnTo>
                  <a:pt x="1281701" y="886489"/>
                </a:lnTo>
                <a:lnTo>
                  <a:pt x="1295661" y="843560"/>
                </a:lnTo>
                <a:lnTo>
                  <a:pt x="1306714" y="799400"/>
                </a:lnTo>
                <a:lnTo>
                  <a:pt x="1314747" y="754121"/>
                </a:lnTo>
                <a:lnTo>
                  <a:pt x="1319649" y="707835"/>
                </a:lnTo>
                <a:lnTo>
                  <a:pt x="1321307" y="660653"/>
                </a:lnTo>
                <a:lnTo>
                  <a:pt x="1319649" y="613472"/>
                </a:lnTo>
                <a:lnTo>
                  <a:pt x="1314747" y="567186"/>
                </a:lnTo>
                <a:lnTo>
                  <a:pt x="1306714" y="521907"/>
                </a:lnTo>
                <a:lnTo>
                  <a:pt x="1295661" y="477747"/>
                </a:lnTo>
                <a:lnTo>
                  <a:pt x="1281701" y="434818"/>
                </a:lnTo>
                <a:lnTo>
                  <a:pt x="1264945" y="393232"/>
                </a:lnTo>
                <a:lnTo>
                  <a:pt x="1245505" y="353100"/>
                </a:lnTo>
                <a:lnTo>
                  <a:pt x="1223493" y="314534"/>
                </a:lnTo>
                <a:lnTo>
                  <a:pt x="1199020" y="277645"/>
                </a:lnTo>
                <a:lnTo>
                  <a:pt x="1172199" y="242547"/>
                </a:lnTo>
                <a:lnTo>
                  <a:pt x="1143140" y="209350"/>
                </a:lnTo>
                <a:lnTo>
                  <a:pt x="1111957" y="178167"/>
                </a:lnTo>
                <a:lnTo>
                  <a:pt x="1078760" y="149108"/>
                </a:lnTo>
                <a:lnTo>
                  <a:pt x="1043662" y="122287"/>
                </a:lnTo>
                <a:lnTo>
                  <a:pt x="1006773" y="97814"/>
                </a:lnTo>
                <a:lnTo>
                  <a:pt x="968207" y="75802"/>
                </a:lnTo>
                <a:lnTo>
                  <a:pt x="928075" y="56362"/>
                </a:lnTo>
                <a:lnTo>
                  <a:pt x="886489" y="39606"/>
                </a:lnTo>
                <a:lnTo>
                  <a:pt x="843560" y="25646"/>
                </a:lnTo>
                <a:lnTo>
                  <a:pt x="799400" y="14593"/>
                </a:lnTo>
                <a:lnTo>
                  <a:pt x="754121" y="6560"/>
                </a:lnTo>
                <a:lnTo>
                  <a:pt x="707835" y="1658"/>
                </a:lnTo>
                <a:lnTo>
                  <a:pt x="660653" y="0"/>
                </a:lnTo>
                <a:close/>
              </a:path>
            </a:pathLst>
          </a:custGeom>
          <a:solidFill>
            <a:srgbClr val="AA454A">
              <a:alpha val="58822"/>
            </a:srgbClr>
          </a:solidFill>
        </p:spPr>
        <p:txBody>
          <a:bodyPr wrap="square" lIns="0" tIns="0" rIns="0" bIns="0" rtlCol="0"/>
          <a:lstStyle/>
          <a:p/>
        </p:txBody>
      </p:sp>
      <p:sp>
        <p:nvSpPr>
          <p:cNvPr id="14" name="object 14"/>
          <p:cNvSpPr/>
          <p:nvPr/>
        </p:nvSpPr>
        <p:spPr>
          <a:xfrm>
            <a:off x="7516368" y="2214372"/>
            <a:ext cx="472440" cy="469900"/>
          </a:xfrm>
          <a:custGeom>
            <a:avLst/>
            <a:gdLst/>
            <a:ahLst/>
            <a:cxnLst/>
            <a:rect l="l" t="t" r="r" b="b"/>
            <a:pathLst>
              <a:path w="472440" h="469900">
                <a:moveTo>
                  <a:pt x="236220" y="0"/>
                </a:moveTo>
                <a:lnTo>
                  <a:pt x="188622" y="4766"/>
                </a:lnTo>
                <a:lnTo>
                  <a:pt x="144285" y="18436"/>
                </a:lnTo>
                <a:lnTo>
                  <a:pt x="104161" y="40069"/>
                </a:lnTo>
                <a:lnTo>
                  <a:pt x="69199" y="68722"/>
                </a:lnTo>
                <a:lnTo>
                  <a:pt x="40351" y="103454"/>
                </a:lnTo>
                <a:lnTo>
                  <a:pt x="18567" y="143321"/>
                </a:lnTo>
                <a:lnTo>
                  <a:pt x="4800" y="187382"/>
                </a:lnTo>
                <a:lnTo>
                  <a:pt x="0" y="234695"/>
                </a:lnTo>
                <a:lnTo>
                  <a:pt x="4800" y="282009"/>
                </a:lnTo>
                <a:lnTo>
                  <a:pt x="18567" y="326070"/>
                </a:lnTo>
                <a:lnTo>
                  <a:pt x="40351" y="365937"/>
                </a:lnTo>
                <a:lnTo>
                  <a:pt x="69199" y="400669"/>
                </a:lnTo>
                <a:lnTo>
                  <a:pt x="104161" y="429322"/>
                </a:lnTo>
                <a:lnTo>
                  <a:pt x="144285" y="450955"/>
                </a:lnTo>
                <a:lnTo>
                  <a:pt x="188622" y="464625"/>
                </a:lnTo>
                <a:lnTo>
                  <a:pt x="236220" y="469391"/>
                </a:lnTo>
                <a:lnTo>
                  <a:pt x="283817" y="464625"/>
                </a:lnTo>
                <a:lnTo>
                  <a:pt x="328154" y="450955"/>
                </a:lnTo>
                <a:lnTo>
                  <a:pt x="368278" y="429322"/>
                </a:lnTo>
                <a:lnTo>
                  <a:pt x="403240" y="400669"/>
                </a:lnTo>
                <a:lnTo>
                  <a:pt x="432088" y="365937"/>
                </a:lnTo>
                <a:lnTo>
                  <a:pt x="453872" y="326070"/>
                </a:lnTo>
                <a:lnTo>
                  <a:pt x="467639" y="282009"/>
                </a:lnTo>
                <a:lnTo>
                  <a:pt x="472439" y="234695"/>
                </a:lnTo>
                <a:lnTo>
                  <a:pt x="467639" y="187382"/>
                </a:lnTo>
                <a:lnTo>
                  <a:pt x="453872" y="143321"/>
                </a:lnTo>
                <a:lnTo>
                  <a:pt x="432088" y="103454"/>
                </a:lnTo>
                <a:lnTo>
                  <a:pt x="403240" y="68722"/>
                </a:lnTo>
                <a:lnTo>
                  <a:pt x="368278" y="40069"/>
                </a:lnTo>
                <a:lnTo>
                  <a:pt x="328154" y="18436"/>
                </a:lnTo>
                <a:lnTo>
                  <a:pt x="283817" y="4766"/>
                </a:lnTo>
                <a:lnTo>
                  <a:pt x="236220" y="0"/>
                </a:lnTo>
                <a:close/>
              </a:path>
            </a:pathLst>
          </a:custGeom>
          <a:solidFill>
            <a:srgbClr val="427441">
              <a:alpha val="58822"/>
            </a:srgbClr>
          </a:solidFill>
        </p:spPr>
        <p:txBody>
          <a:bodyPr wrap="square" lIns="0" tIns="0" rIns="0" bIns="0" rtlCol="0"/>
          <a:lstStyle/>
          <a:p/>
        </p:txBody>
      </p:sp>
      <p:sp>
        <p:nvSpPr>
          <p:cNvPr id="16" name="object 16"/>
          <p:cNvSpPr/>
          <p:nvPr/>
        </p:nvSpPr>
        <p:spPr>
          <a:xfrm>
            <a:off x="7159752" y="658368"/>
            <a:ext cx="716280" cy="715010"/>
          </a:xfrm>
          <a:custGeom>
            <a:avLst/>
            <a:gdLst/>
            <a:ahLst/>
            <a:cxnLst/>
            <a:rect l="l" t="t" r="r" b="b"/>
            <a:pathLst>
              <a:path w="716279" h="715010">
                <a:moveTo>
                  <a:pt x="358140" y="0"/>
                </a:moveTo>
                <a:lnTo>
                  <a:pt x="309554" y="3262"/>
                </a:lnTo>
                <a:lnTo>
                  <a:pt x="262951" y="12767"/>
                </a:lnTo>
                <a:lnTo>
                  <a:pt x="218759" y="28086"/>
                </a:lnTo>
                <a:lnTo>
                  <a:pt x="177404" y="48796"/>
                </a:lnTo>
                <a:lnTo>
                  <a:pt x="139315" y="74469"/>
                </a:lnTo>
                <a:lnTo>
                  <a:pt x="104917" y="104679"/>
                </a:lnTo>
                <a:lnTo>
                  <a:pt x="74640" y="139001"/>
                </a:lnTo>
                <a:lnTo>
                  <a:pt x="48909" y="177009"/>
                </a:lnTo>
                <a:lnTo>
                  <a:pt x="28152" y="218277"/>
                </a:lnTo>
                <a:lnTo>
                  <a:pt x="12797" y="262378"/>
                </a:lnTo>
                <a:lnTo>
                  <a:pt x="3270" y="308887"/>
                </a:lnTo>
                <a:lnTo>
                  <a:pt x="0" y="357378"/>
                </a:lnTo>
                <a:lnTo>
                  <a:pt x="3270" y="405868"/>
                </a:lnTo>
                <a:lnTo>
                  <a:pt x="12797" y="452377"/>
                </a:lnTo>
                <a:lnTo>
                  <a:pt x="28152" y="496478"/>
                </a:lnTo>
                <a:lnTo>
                  <a:pt x="48909" y="537746"/>
                </a:lnTo>
                <a:lnTo>
                  <a:pt x="74640" y="575754"/>
                </a:lnTo>
                <a:lnTo>
                  <a:pt x="104917" y="610076"/>
                </a:lnTo>
                <a:lnTo>
                  <a:pt x="139315" y="640286"/>
                </a:lnTo>
                <a:lnTo>
                  <a:pt x="177404" y="665959"/>
                </a:lnTo>
                <a:lnTo>
                  <a:pt x="218759" y="686669"/>
                </a:lnTo>
                <a:lnTo>
                  <a:pt x="262951" y="701988"/>
                </a:lnTo>
                <a:lnTo>
                  <a:pt x="309554" y="711493"/>
                </a:lnTo>
                <a:lnTo>
                  <a:pt x="358140" y="714756"/>
                </a:lnTo>
                <a:lnTo>
                  <a:pt x="406725" y="711493"/>
                </a:lnTo>
                <a:lnTo>
                  <a:pt x="453328" y="701988"/>
                </a:lnTo>
                <a:lnTo>
                  <a:pt x="497520" y="686669"/>
                </a:lnTo>
                <a:lnTo>
                  <a:pt x="538875" y="665959"/>
                </a:lnTo>
                <a:lnTo>
                  <a:pt x="576964" y="640286"/>
                </a:lnTo>
                <a:lnTo>
                  <a:pt x="611362" y="610076"/>
                </a:lnTo>
                <a:lnTo>
                  <a:pt x="641639" y="575754"/>
                </a:lnTo>
                <a:lnTo>
                  <a:pt x="667370" y="537746"/>
                </a:lnTo>
                <a:lnTo>
                  <a:pt x="688127" y="496478"/>
                </a:lnTo>
                <a:lnTo>
                  <a:pt x="703482" y="452377"/>
                </a:lnTo>
                <a:lnTo>
                  <a:pt x="713009" y="405868"/>
                </a:lnTo>
                <a:lnTo>
                  <a:pt x="716279" y="357378"/>
                </a:lnTo>
                <a:lnTo>
                  <a:pt x="713009" y="308887"/>
                </a:lnTo>
                <a:lnTo>
                  <a:pt x="703482" y="262378"/>
                </a:lnTo>
                <a:lnTo>
                  <a:pt x="688127" y="218277"/>
                </a:lnTo>
                <a:lnTo>
                  <a:pt x="667370" y="177009"/>
                </a:lnTo>
                <a:lnTo>
                  <a:pt x="641639" y="139001"/>
                </a:lnTo>
                <a:lnTo>
                  <a:pt x="611362" y="104679"/>
                </a:lnTo>
                <a:lnTo>
                  <a:pt x="576964" y="74469"/>
                </a:lnTo>
                <a:lnTo>
                  <a:pt x="538875" y="48796"/>
                </a:lnTo>
                <a:lnTo>
                  <a:pt x="497520" y="28086"/>
                </a:lnTo>
                <a:lnTo>
                  <a:pt x="453328" y="12767"/>
                </a:lnTo>
                <a:lnTo>
                  <a:pt x="406725" y="3262"/>
                </a:lnTo>
                <a:lnTo>
                  <a:pt x="358140" y="0"/>
                </a:lnTo>
                <a:close/>
              </a:path>
            </a:pathLst>
          </a:custGeom>
          <a:solidFill>
            <a:srgbClr val="E6AE00">
              <a:alpha val="79998"/>
            </a:srgbClr>
          </a:solidFill>
        </p:spPr>
        <p:txBody>
          <a:bodyPr wrap="square" lIns="0" tIns="0" rIns="0" bIns="0" rtlCol="0"/>
          <a:lstStyle/>
          <a:p/>
        </p:txBody>
      </p:sp>
      <p:sp>
        <p:nvSpPr>
          <p:cNvPr id="17" name="object 17"/>
          <p:cNvSpPr/>
          <p:nvPr/>
        </p:nvSpPr>
        <p:spPr>
          <a:xfrm>
            <a:off x="7933943" y="0"/>
            <a:ext cx="887094" cy="462280"/>
          </a:xfrm>
          <a:custGeom>
            <a:avLst/>
            <a:gdLst/>
            <a:ahLst/>
            <a:cxnLst/>
            <a:rect l="l" t="t" r="r" b="b"/>
            <a:pathLst>
              <a:path w="887095" h="462280">
                <a:moveTo>
                  <a:pt x="882036" y="0"/>
                </a:moveTo>
                <a:lnTo>
                  <a:pt x="4931" y="0"/>
                </a:lnTo>
                <a:lnTo>
                  <a:pt x="2601" y="13052"/>
                </a:lnTo>
                <a:lnTo>
                  <a:pt x="0" y="57150"/>
                </a:lnTo>
                <a:lnTo>
                  <a:pt x="2601" y="101247"/>
                </a:lnTo>
                <a:lnTo>
                  <a:pt x="10226" y="143966"/>
                </a:lnTo>
                <a:lnTo>
                  <a:pt x="22603" y="185062"/>
                </a:lnTo>
                <a:lnTo>
                  <a:pt x="39464" y="224286"/>
                </a:lnTo>
                <a:lnTo>
                  <a:pt x="60536" y="261394"/>
                </a:lnTo>
                <a:lnTo>
                  <a:pt x="85551" y="296137"/>
                </a:lnTo>
                <a:lnTo>
                  <a:pt x="114237" y="328270"/>
                </a:lnTo>
                <a:lnTo>
                  <a:pt x="146325" y="357546"/>
                </a:lnTo>
                <a:lnTo>
                  <a:pt x="181544" y="383718"/>
                </a:lnTo>
                <a:lnTo>
                  <a:pt x="219625" y="406541"/>
                </a:lnTo>
                <a:lnTo>
                  <a:pt x="260296" y="425766"/>
                </a:lnTo>
                <a:lnTo>
                  <a:pt x="303288" y="441149"/>
                </a:lnTo>
                <a:lnTo>
                  <a:pt x="348330" y="452441"/>
                </a:lnTo>
                <a:lnTo>
                  <a:pt x="395152" y="459398"/>
                </a:lnTo>
                <a:lnTo>
                  <a:pt x="443483" y="461772"/>
                </a:lnTo>
                <a:lnTo>
                  <a:pt x="491815" y="459398"/>
                </a:lnTo>
                <a:lnTo>
                  <a:pt x="538637" y="452441"/>
                </a:lnTo>
                <a:lnTo>
                  <a:pt x="583679" y="441149"/>
                </a:lnTo>
                <a:lnTo>
                  <a:pt x="626671" y="425766"/>
                </a:lnTo>
                <a:lnTo>
                  <a:pt x="667342" y="406541"/>
                </a:lnTo>
                <a:lnTo>
                  <a:pt x="705423" y="383718"/>
                </a:lnTo>
                <a:lnTo>
                  <a:pt x="740642" y="357546"/>
                </a:lnTo>
                <a:lnTo>
                  <a:pt x="772730" y="328270"/>
                </a:lnTo>
                <a:lnTo>
                  <a:pt x="801416" y="296137"/>
                </a:lnTo>
                <a:lnTo>
                  <a:pt x="826431" y="261394"/>
                </a:lnTo>
                <a:lnTo>
                  <a:pt x="847503" y="224286"/>
                </a:lnTo>
                <a:lnTo>
                  <a:pt x="864364" y="185062"/>
                </a:lnTo>
                <a:lnTo>
                  <a:pt x="876741" y="143966"/>
                </a:lnTo>
                <a:lnTo>
                  <a:pt x="884366" y="101247"/>
                </a:lnTo>
                <a:lnTo>
                  <a:pt x="886967" y="57150"/>
                </a:lnTo>
                <a:lnTo>
                  <a:pt x="884366" y="13052"/>
                </a:lnTo>
                <a:lnTo>
                  <a:pt x="882036" y="0"/>
                </a:lnTo>
                <a:close/>
              </a:path>
            </a:pathLst>
          </a:custGeom>
          <a:solidFill>
            <a:srgbClr val="093E44">
              <a:alpha val="79998"/>
            </a:srgbClr>
          </a:solidFill>
        </p:spPr>
        <p:txBody>
          <a:bodyPr wrap="square" lIns="0" tIns="0" rIns="0" bIns="0" rtlCol="0"/>
          <a:lstStyle/>
          <a:p/>
        </p:txBody>
      </p:sp>
      <p:sp>
        <p:nvSpPr>
          <p:cNvPr id="18" name="object 18"/>
          <p:cNvSpPr/>
          <p:nvPr/>
        </p:nvSpPr>
        <p:spPr>
          <a:xfrm>
            <a:off x="7190231" y="0"/>
            <a:ext cx="326390" cy="166370"/>
          </a:xfrm>
          <a:custGeom>
            <a:avLst/>
            <a:gdLst/>
            <a:ahLst/>
            <a:cxnLst/>
            <a:rect l="l" t="t" r="r" b="b"/>
            <a:pathLst>
              <a:path w="326390" h="166370">
                <a:moveTo>
                  <a:pt x="325726" y="0"/>
                </a:moveTo>
                <a:lnTo>
                  <a:pt x="409" y="0"/>
                </a:lnTo>
                <a:lnTo>
                  <a:pt x="0" y="3048"/>
                </a:lnTo>
                <a:lnTo>
                  <a:pt x="5826" y="46392"/>
                </a:lnTo>
                <a:lnTo>
                  <a:pt x="22267" y="85344"/>
                </a:lnTo>
                <a:lnTo>
                  <a:pt x="47767" y="118348"/>
                </a:lnTo>
                <a:lnTo>
                  <a:pt x="80772" y="143848"/>
                </a:lnTo>
                <a:lnTo>
                  <a:pt x="119723" y="160289"/>
                </a:lnTo>
                <a:lnTo>
                  <a:pt x="163068" y="166116"/>
                </a:lnTo>
                <a:lnTo>
                  <a:pt x="206412" y="160289"/>
                </a:lnTo>
                <a:lnTo>
                  <a:pt x="245364" y="143848"/>
                </a:lnTo>
                <a:lnTo>
                  <a:pt x="278368" y="118348"/>
                </a:lnTo>
                <a:lnTo>
                  <a:pt x="303868" y="85344"/>
                </a:lnTo>
                <a:lnTo>
                  <a:pt x="320309" y="46392"/>
                </a:lnTo>
                <a:lnTo>
                  <a:pt x="326136" y="3048"/>
                </a:lnTo>
                <a:lnTo>
                  <a:pt x="325726" y="0"/>
                </a:lnTo>
                <a:close/>
              </a:path>
            </a:pathLst>
          </a:custGeom>
          <a:solidFill>
            <a:srgbClr val="AA454A">
              <a:alpha val="79998"/>
            </a:srgbClr>
          </a:solidFill>
        </p:spPr>
        <p:txBody>
          <a:bodyPr wrap="square" lIns="0" tIns="0" rIns="0" bIns="0" rtlCol="0"/>
          <a:lstStyle/>
          <a:p/>
        </p:txBody>
      </p:sp>
      <p:sp>
        <p:nvSpPr>
          <p:cNvPr id="20" name="object 20"/>
          <p:cNvSpPr txBox="1">
            <a:spLocks noGrp="1"/>
          </p:cNvSpPr>
          <p:nvPr>
            <p:ph type="title"/>
          </p:nvPr>
        </p:nvSpPr>
        <p:spPr>
          <a:xfrm>
            <a:off x="615492" y="63500"/>
            <a:ext cx="5320030" cy="513715"/>
          </a:xfrm>
          <a:prstGeom prst="rect">
            <a:avLst/>
          </a:prstGeom>
        </p:spPr>
        <p:txBody>
          <a:bodyPr vert="horz" wrap="square" lIns="0" tIns="12700" rIns="0" bIns="0" rtlCol="0">
            <a:spAutoFit/>
          </a:bodyPr>
          <a:lstStyle/>
          <a:p>
            <a:pPr marL="12700">
              <a:lnSpc>
                <a:spcPct val="100000"/>
              </a:lnSpc>
              <a:spcBef>
                <a:spcPts val="100"/>
              </a:spcBef>
              <a:tabLst>
                <a:tab pos="1641475" algn="l"/>
              </a:tabLst>
            </a:pPr>
            <a:r>
              <a:rPr sz="3200" dirty="0">
                <a:solidFill>
                  <a:srgbClr val="FFFFFF"/>
                </a:solidFill>
              </a:rPr>
              <a:t>第一节	商品经济和价值规律</a:t>
            </a:r>
            <a:endParaRPr sz="3200"/>
          </a:p>
        </p:txBody>
      </p:sp>
      <p:sp>
        <p:nvSpPr>
          <p:cNvPr id="21" name="object 21"/>
          <p:cNvSpPr txBox="1"/>
          <p:nvPr/>
        </p:nvSpPr>
        <p:spPr>
          <a:xfrm>
            <a:off x="404495" y="1835785"/>
            <a:ext cx="8032115" cy="3481705"/>
          </a:xfrm>
          <a:prstGeom prst="rect">
            <a:avLst/>
          </a:prstGeom>
        </p:spPr>
        <p:txBody>
          <a:bodyPr vert="horz" wrap="square" lIns="0" tIns="13335" rIns="0" bIns="0" rtlCol="0">
            <a:spAutoFit/>
          </a:bodyPr>
          <a:lstStyle/>
          <a:p>
            <a:pPr marL="12700">
              <a:lnSpc>
                <a:spcPct val="100000"/>
              </a:lnSpc>
              <a:spcBef>
                <a:spcPts val="105"/>
              </a:spcBef>
            </a:pPr>
            <a:r>
              <a:rPr sz="3200" b="1" spc="5" dirty="0">
                <a:solidFill>
                  <a:schemeClr val="tx1"/>
                </a:solidFill>
                <a:latin typeface="Microsoft JhengHei" panose="020B0604030504040204" charset="-120"/>
                <a:cs typeface="Microsoft JhengHei" panose="020B0604030504040204" charset="-120"/>
              </a:rPr>
              <a:t>一、</a:t>
            </a:r>
            <a:r>
              <a:rPr sz="3200" b="1" dirty="0">
                <a:solidFill>
                  <a:schemeClr val="tx1"/>
                </a:solidFill>
                <a:latin typeface="Microsoft JhengHei" panose="020B0604030504040204" charset="-120"/>
                <a:cs typeface="Microsoft JhengHei" panose="020B0604030504040204" charset="-120"/>
              </a:rPr>
              <a:t>商品经济的形成和</a:t>
            </a:r>
            <a:r>
              <a:rPr sz="3200" b="1" spc="-15" dirty="0">
                <a:solidFill>
                  <a:schemeClr val="tx1"/>
                </a:solidFill>
                <a:latin typeface="Microsoft JhengHei" panose="020B0604030504040204" charset="-120"/>
                <a:cs typeface="Microsoft JhengHei" panose="020B0604030504040204" charset="-120"/>
              </a:rPr>
              <a:t>发</a:t>
            </a:r>
            <a:r>
              <a:rPr sz="3200" b="1" dirty="0">
                <a:solidFill>
                  <a:schemeClr val="tx1"/>
                </a:solidFill>
                <a:latin typeface="Microsoft JhengHei" panose="020B0604030504040204" charset="-120"/>
                <a:cs typeface="Microsoft JhengHei" panose="020B0604030504040204" charset="-120"/>
              </a:rPr>
              <a:t>展</a:t>
            </a:r>
            <a:endParaRPr sz="3200">
              <a:solidFill>
                <a:schemeClr val="tx1"/>
              </a:solidFill>
              <a:latin typeface="Microsoft JhengHei" panose="020B0604030504040204" charset="-120"/>
              <a:cs typeface="Microsoft JhengHei" panose="020B0604030504040204" charset="-120"/>
            </a:endParaRPr>
          </a:p>
          <a:p>
            <a:pPr>
              <a:lnSpc>
                <a:spcPct val="100000"/>
              </a:lnSpc>
              <a:spcBef>
                <a:spcPts val="40"/>
              </a:spcBef>
            </a:pPr>
            <a:endParaRPr sz="3300">
              <a:latin typeface="Times New Roman" panose="02020603050405020304"/>
              <a:cs typeface="Times New Roman" panose="02020603050405020304"/>
            </a:endParaRPr>
          </a:p>
          <a:p>
            <a:pPr marL="12700">
              <a:lnSpc>
                <a:spcPct val="100000"/>
              </a:lnSpc>
              <a:spcBef>
                <a:spcPts val="5"/>
              </a:spcBef>
            </a:pPr>
            <a:r>
              <a:rPr sz="3200" b="1" spc="10" dirty="0">
                <a:solidFill>
                  <a:srgbClr val="C00000"/>
                </a:solidFill>
                <a:latin typeface="Microsoft JhengHei" panose="020B0604030504040204" charset="-120"/>
                <a:cs typeface="Microsoft JhengHei" panose="020B0604030504040204" charset="-120"/>
              </a:rPr>
              <a:t>二、</a:t>
            </a:r>
            <a:r>
              <a:rPr sz="3200" b="1" spc="5" dirty="0">
                <a:solidFill>
                  <a:srgbClr val="C00000"/>
                </a:solidFill>
                <a:latin typeface="Microsoft JhengHei" panose="020B0604030504040204" charset="-120"/>
                <a:cs typeface="Microsoft JhengHei" panose="020B0604030504040204" charset="-120"/>
              </a:rPr>
              <a:t>价值</a:t>
            </a:r>
            <a:r>
              <a:rPr sz="3200" b="1" spc="-10" dirty="0">
                <a:solidFill>
                  <a:srgbClr val="C00000"/>
                </a:solidFill>
                <a:latin typeface="Microsoft JhengHei" panose="020B0604030504040204" charset="-120"/>
                <a:cs typeface="Microsoft JhengHei" panose="020B0604030504040204" charset="-120"/>
              </a:rPr>
              <a:t>规</a:t>
            </a:r>
            <a:r>
              <a:rPr sz="3200" b="1" spc="5" dirty="0">
                <a:solidFill>
                  <a:srgbClr val="C00000"/>
                </a:solidFill>
                <a:latin typeface="Microsoft JhengHei" panose="020B0604030504040204" charset="-120"/>
                <a:cs typeface="Microsoft JhengHei" panose="020B0604030504040204" charset="-120"/>
              </a:rPr>
              <a:t>律及</a:t>
            </a:r>
            <a:r>
              <a:rPr sz="3200" b="1" spc="-10" dirty="0">
                <a:solidFill>
                  <a:srgbClr val="C00000"/>
                </a:solidFill>
                <a:latin typeface="Microsoft JhengHei" panose="020B0604030504040204" charset="-120"/>
                <a:cs typeface="Microsoft JhengHei" panose="020B0604030504040204" charset="-120"/>
              </a:rPr>
              <a:t>其</a:t>
            </a:r>
            <a:r>
              <a:rPr sz="3200" b="1" spc="5" dirty="0">
                <a:solidFill>
                  <a:srgbClr val="C00000"/>
                </a:solidFill>
                <a:latin typeface="Microsoft JhengHei" panose="020B0604030504040204" charset="-120"/>
                <a:cs typeface="Microsoft JhengHei" panose="020B0604030504040204" charset="-120"/>
              </a:rPr>
              <a:t>作用</a:t>
            </a:r>
            <a:endParaRPr sz="3200">
              <a:latin typeface="Microsoft JhengHei" panose="020B0604030504040204" charset="-120"/>
              <a:cs typeface="Microsoft JhengHei" panose="020B0604030504040204" charset="-120"/>
            </a:endParaRPr>
          </a:p>
          <a:p>
            <a:pPr marL="12700" marR="5080">
              <a:lnSpc>
                <a:spcPts val="7680"/>
              </a:lnSpc>
              <a:spcBef>
                <a:spcPts val="895"/>
              </a:spcBef>
            </a:pPr>
            <a:r>
              <a:rPr sz="3200" b="1" spc="5" dirty="0">
                <a:solidFill>
                  <a:srgbClr val="C00000"/>
                </a:solidFill>
                <a:latin typeface="Microsoft JhengHei" panose="020B0604030504040204" charset="-120"/>
                <a:cs typeface="Microsoft JhengHei" panose="020B0604030504040204" charset="-120"/>
              </a:rPr>
              <a:t>三、</a:t>
            </a:r>
            <a:r>
              <a:rPr sz="3200" b="1" dirty="0">
                <a:solidFill>
                  <a:srgbClr val="C00000"/>
                </a:solidFill>
                <a:latin typeface="Microsoft JhengHei" panose="020B0604030504040204" charset="-120"/>
                <a:cs typeface="Microsoft JhengHei" panose="020B0604030504040204" charset="-120"/>
              </a:rPr>
              <a:t>以私有制为基础的</a:t>
            </a:r>
            <a:r>
              <a:rPr sz="3200" b="1" spc="-15" dirty="0">
                <a:solidFill>
                  <a:srgbClr val="C00000"/>
                </a:solidFill>
                <a:latin typeface="Microsoft JhengHei" panose="020B0604030504040204" charset="-120"/>
                <a:cs typeface="Microsoft JhengHei" panose="020B0604030504040204" charset="-120"/>
              </a:rPr>
              <a:t>商</a:t>
            </a:r>
            <a:r>
              <a:rPr sz="3200" b="1" dirty="0">
                <a:solidFill>
                  <a:srgbClr val="C00000"/>
                </a:solidFill>
                <a:latin typeface="Microsoft JhengHei" panose="020B0604030504040204" charset="-120"/>
                <a:cs typeface="Microsoft JhengHei" panose="020B0604030504040204" charset="-120"/>
              </a:rPr>
              <a:t>品经济的</a:t>
            </a:r>
            <a:r>
              <a:rPr sz="3200" b="1" spc="5" dirty="0">
                <a:solidFill>
                  <a:srgbClr val="C00000"/>
                </a:solidFill>
                <a:latin typeface="Microsoft JhengHei" panose="020B0604030504040204" charset="-120"/>
                <a:cs typeface="Microsoft JhengHei" panose="020B0604030504040204" charset="-120"/>
              </a:rPr>
              <a:t>基本</a:t>
            </a:r>
            <a:r>
              <a:rPr sz="3200" b="1" dirty="0">
                <a:solidFill>
                  <a:srgbClr val="C00000"/>
                </a:solidFill>
                <a:latin typeface="Microsoft JhengHei" panose="020B0604030504040204" charset="-120"/>
                <a:cs typeface="Microsoft JhengHei" panose="020B0604030504040204" charset="-120"/>
              </a:rPr>
              <a:t>矛盾</a:t>
            </a:r>
            <a:endParaRPr sz="3200">
              <a:latin typeface="Microsoft JhengHei" panose="020B0604030504040204" charset="-120"/>
              <a:cs typeface="Microsoft JhengHei" panose="020B0604030504040204" charset="-120"/>
            </a:endParaRPr>
          </a:p>
          <a:p>
            <a:pPr marL="12700">
              <a:lnSpc>
                <a:spcPct val="100000"/>
              </a:lnSpc>
              <a:spcBef>
                <a:spcPts val="2945"/>
              </a:spcBef>
            </a:pPr>
            <a:r>
              <a:rPr sz="3200" b="1" spc="10" dirty="0">
                <a:solidFill>
                  <a:schemeClr val="tx1"/>
                </a:solidFill>
                <a:latin typeface="Microsoft JhengHei" panose="020B0604030504040204" charset="-120"/>
                <a:cs typeface="Microsoft JhengHei" panose="020B0604030504040204" charset="-120"/>
              </a:rPr>
              <a:t>四、</a:t>
            </a:r>
            <a:r>
              <a:rPr sz="3200" b="1" spc="5" dirty="0">
                <a:solidFill>
                  <a:schemeClr val="tx1"/>
                </a:solidFill>
                <a:latin typeface="Microsoft JhengHei" panose="020B0604030504040204" charset="-120"/>
                <a:cs typeface="Microsoft JhengHei" panose="020B0604030504040204" charset="-120"/>
              </a:rPr>
              <a:t>科学</a:t>
            </a:r>
            <a:r>
              <a:rPr sz="3200" b="1" spc="-10" dirty="0">
                <a:solidFill>
                  <a:schemeClr val="tx1"/>
                </a:solidFill>
                <a:latin typeface="Microsoft JhengHei" panose="020B0604030504040204" charset="-120"/>
                <a:cs typeface="Microsoft JhengHei" panose="020B0604030504040204" charset="-120"/>
              </a:rPr>
              <a:t>认</a:t>
            </a:r>
            <a:r>
              <a:rPr sz="3200" b="1" spc="5" dirty="0">
                <a:solidFill>
                  <a:schemeClr val="tx1"/>
                </a:solidFill>
                <a:latin typeface="Microsoft JhengHei" panose="020B0604030504040204" charset="-120"/>
                <a:cs typeface="Microsoft JhengHei" panose="020B0604030504040204" charset="-120"/>
              </a:rPr>
              <a:t>识马</a:t>
            </a:r>
            <a:r>
              <a:rPr sz="3200" b="1" spc="-10" dirty="0">
                <a:solidFill>
                  <a:schemeClr val="tx1"/>
                </a:solidFill>
                <a:latin typeface="Microsoft JhengHei" panose="020B0604030504040204" charset="-120"/>
                <a:cs typeface="Microsoft JhengHei" panose="020B0604030504040204" charset="-120"/>
              </a:rPr>
              <a:t>克</a:t>
            </a:r>
            <a:r>
              <a:rPr sz="3200" b="1" spc="5" dirty="0">
                <a:solidFill>
                  <a:schemeClr val="tx1"/>
                </a:solidFill>
                <a:latin typeface="Microsoft JhengHei" panose="020B0604030504040204" charset="-120"/>
                <a:cs typeface="Microsoft JhengHei" panose="020B0604030504040204" charset="-120"/>
              </a:rPr>
              <a:t>思劳</a:t>
            </a:r>
            <a:r>
              <a:rPr sz="3200" b="1" spc="-10" dirty="0">
                <a:solidFill>
                  <a:schemeClr val="tx1"/>
                </a:solidFill>
                <a:latin typeface="Microsoft JhengHei" panose="020B0604030504040204" charset="-120"/>
                <a:cs typeface="Microsoft JhengHei" panose="020B0604030504040204" charset="-120"/>
              </a:rPr>
              <a:t>动</a:t>
            </a:r>
            <a:r>
              <a:rPr sz="3200" b="1" spc="5" dirty="0">
                <a:solidFill>
                  <a:schemeClr val="tx1"/>
                </a:solidFill>
                <a:latin typeface="Microsoft JhengHei" panose="020B0604030504040204" charset="-120"/>
                <a:cs typeface="Microsoft JhengHei" panose="020B0604030504040204" charset="-120"/>
              </a:rPr>
              <a:t>价值论</a:t>
            </a:r>
            <a:endParaRPr sz="3200" b="1" spc="5" dirty="0">
              <a:solidFill>
                <a:schemeClr val="tx1"/>
              </a:solidFill>
              <a:latin typeface="Microsoft JhengHei" panose="020B0604030504040204" charset="-120"/>
              <a:cs typeface="Microsoft JhengHei" panose="020B0604030504040204" charset="-12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69432" y="2182738"/>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2229611" y="2889465"/>
            <a:ext cx="2233930" cy="674916"/>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2382011" y="3255225"/>
            <a:ext cx="1929130" cy="674916"/>
          </a:xfrm>
          <a:prstGeom prst="rect">
            <a:avLst/>
          </a:prstGeom>
          <a:blipFill>
            <a:blip r:embed="rId3" cstate="print"/>
            <a:stretch>
              <a:fillRect/>
            </a:stretch>
          </a:blipFill>
        </p:spPr>
        <p:txBody>
          <a:bodyPr wrap="square" lIns="0" tIns="0" rIns="0" bIns="0" rtlCol="0"/>
          <a:lstStyle/>
          <a:p/>
        </p:txBody>
      </p:sp>
      <p:sp>
        <p:nvSpPr>
          <p:cNvPr id="7" name="object 7"/>
          <p:cNvSpPr txBox="1"/>
          <p:nvPr/>
        </p:nvSpPr>
        <p:spPr>
          <a:xfrm>
            <a:off x="1992629" y="2780538"/>
            <a:ext cx="2689860" cy="923290"/>
          </a:xfrm>
          <a:prstGeom prst="rect">
            <a:avLst/>
          </a:prstGeom>
          <a:ln w="16764">
            <a:solidFill>
              <a:srgbClr val="FF0000"/>
            </a:solidFill>
          </a:ln>
        </p:spPr>
        <p:txBody>
          <a:bodyPr vert="horz" wrap="square" lIns="0" tIns="184785" rIns="0" bIns="0" rtlCol="0">
            <a:spAutoFit/>
          </a:bodyPr>
          <a:lstStyle/>
          <a:p>
            <a:pPr marL="580390" marR="421640" indent="-152400">
              <a:lnSpc>
                <a:spcPct val="100000"/>
              </a:lnSpc>
              <a:spcBef>
                <a:spcPts val="1455"/>
              </a:spcBef>
            </a:pPr>
            <a:r>
              <a:rPr sz="2400" b="1" spc="5" dirty="0">
                <a:latin typeface="微软雅黑" panose="020B0503020204020204" charset="-122"/>
                <a:cs typeface="微软雅黑" panose="020B0503020204020204" charset="-122"/>
              </a:rPr>
              <a:t>生产剩</a:t>
            </a:r>
            <a:r>
              <a:rPr sz="2400" b="1" dirty="0">
                <a:latin typeface="微软雅黑" panose="020B0503020204020204" charset="-122"/>
                <a:cs typeface="微软雅黑" panose="020B0503020204020204" charset="-122"/>
              </a:rPr>
              <a:t>余价值</a:t>
            </a:r>
            <a:r>
              <a:rPr sz="2400" b="1" spc="5" dirty="0">
                <a:latin typeface="微软雅黑" panose="020B0503020204020204" charset="-122"/>
                <a:cs typeface="微软雅黑" panose="020B0503020204020204" charset="-122"/>
              </a:rPr>
              <a:t>的基本</a:t>
            </a:r>
            <a:r>
              <a:rPr sz="2400" b="1" dirty="0">
                <a:latin typeface="微软雅黑" panose="020B0503020204020204" charset="-122"/>
                <a:cs typeface="微软雅黑" panose="020B0503020204020204" charset="-122"/>
              </a:rPr>
              <a:t>方法</a:t>
            </a:r>
            <a:endParaRPr sz="2400">
              <a:latin typeface="微软雅黑" panose="020B0503020204020204" charset="-122"/>
              <a:cs typeface="微软雅黑" panose="020B0503020204020204" charset="-122"/>
            </a:endParaRPr>
          </a:p>
        </p:txBody>
      </p:sp>
      <p:sp>
        <p:nvSpPr>
          <p:cNvPr id="8" name="object 8"/>
          <p:cNvSpPr/>
          <p:nvPr/>
        </p:nvSpPr>
        <p:spPr>
          <a:xfrm>
            <a:off x="6426708" y="2595333"/>
            <a:ext cx="3148330" cy="674916"/>
          </a:xfrm>
          <a:prstGeom prst="rect">
            <a:avLst/>
          </a:prstGeom>
          <a:blipFill>
            <a:blip r:embed="rId4" cstate="print"/>
            <a:stretch>
              <a:fillRect/>
            </a:stretch>
          </a:blipFill>
        </p:spPr>
        <p:txBody>
          <a:bodyPr wrap="square" lIns="0" tIns="0" rIns="0" bIns="0" rtlCol="0"/>
          <a:lstStyle/>
          <a:p/>
        </p:txBody>
      </p:sp>
      <p:sp>
        <p:nvSpPr>
          <p:cNvPr id="9" name="object 9"/>
          <p:cNvSpPr txBox="1"/>
          <p:nvPr/>
        </p:nvSpPr>
        <p:spPr>
          <a:xfrm>
            <a:off x="5929121" y="2422398"/>
            <a:ext cx="4127500" cy="914400"/>
          </a:xfrm>
          <a:prstGeom prst="rect">
            <a:avLst/>
          </a:prstGeom>
          <a:ln w="16763">
            <a:solidFill>
              <a:srgbClr val="FF0000"/>
            </a:solidFill>
          </a:ln>
        </p:spPr>
        <p:txBody>
          <a:bodyPr vert="horz" wrap="square" lIns="0" tIns="248920" rIns="0" bIns="0" rtlCol="0">
            <a:spAutoFit/>
          </a:bodyPr>
          <a:lstStyle/>
          <a:p>
            <a:pPr algn="ctr">
              <a:lnSpc>
                <a:spcPct val="100000"/>
              </a:lnSpc>
              <a:spcBef>
                <a:spcPts val="1960"/>
              </a:spcBef>
            </a:pPr>
            <a:r>
              <a:rPr sz="2400" b="1" spc="5" dirty="0">
                <a:latin typeface="微软雅黑" panose="020B0503020204020204" charset="-122"/>
                <a:cs typeface="微软雅黑" panose="020B0503020204020204" charset="-122"/>
              </a:rPr>
              <a:t>绝对剩</a:t>
            </a:r>
            <a:r>
              <a:rPr sz="2400" b="1" dirty="0">
                <a:latin typeface="微软雅黑" panose="020B0503020204020204" charset="-122"/>
                <a:cs typeface="微软雅黑" panose="020B0503020204020204" charset="-122"/>
              </a:rPr>
              <a:t>余价值的生产</a:t>
            </a:r>
            <a:endParaRPr sz="2400">
              <a:latin typeface="微软雅黑" panose="020B0503020204020204" charset="-122"/>
              <a:cs typeface="微软雅黑" panose="020B0503020204020204" charset="-122"/>
            </a:endParaRPr>
          </a:p>
        </p:txBody>
      </p:sp>
      <p:sp>
        <p:nvSpPr>
          <p:cNvPr id="10" name="object 10"/>
          <p:cNvSpPr/>
          <p:nvPr/>
        </p:nvSpPr>
        <p:spPr>
          <a:xfrm>
            <a:off x="6426708" y="3749001"/>
            <a:ext cx="3148330" cy="674916"/>
          </a:xfrm>
          <a:prstGeom prst="rect">
            <a:avLst/>
          </a:prstGeom>
          <a:blipFill>
            <a:blip r:embed="rId5" cstate="print"/>
            <a:stretch>
              <a:fillRect/>
            </a:stretch>
          </a:blipFill>
        </p:spPr>
        <p:txBody>
          <a:bodyPr wrap="square" lIns="0" tIns="0" rIns="0" bIns="0" rtlCol="0"/>
          <a:lstStyle/>
          <a:p/>
        </p:txBody>
      </p:sp>
      <p:sp>
        <p:nvSpPr>
          <p:cNvPr id="11" name="object 11"/>
          <p:cNvSpPr txBox="1"/>
          <p:nvPr/>
        </p:nvSpPr>
        <p:spPr>
          <a:xfrm>
            <a:off x="5929121" y="3574541"/>
            <a:ext cx="4127500" cy="914400"/>
          </a:xfrm>
          <a:prstGeom prst="rect">
            <a:avLst/>
          </a:prstGeom>
          <a:ln w="16763">
            <a:solidFill>
              <a:srgbClr val="FF0000"/>
            </a:solidFill>
          </a:ln>
        </p:spPr>
        <p:txBody>
          <a:bodyPr vert="horz" wrap="square" lIns="0" tIns="249554" rIns="0" bIns="0" rtlCol="0">
            <a:spAutoFit/>
          </a:bodyPr>
          <a:lstStyle/>
          <a:p>
            <a:pPr algn="ctr">
              <a:lnSpc>
                <a:spcPct val="100000"/>
              </a:lnSpc>
              <a:spcBef>
                <a:spcPts val="1965"/>
              </a:spcBef>
            </a:pPr>
            <a:r>
              <a:rPr sz="2400" b="1" spc="5" dirty="0">
                <a:latin typeface="微软雅黑" panose="020B0503020204020204" charset="-122"/>
                <a:cs typeface="微软雅黑" panose="020B0503020204020204" charset="-122"/>
              </a:rPr>
              <a:t>相对剩</a:t>
            </a:r>
            <a:r>
              <a:rPr sz="2400" b="1" dirty="0">
                <a:latin typeface="微软雅黑" panose="020B0503020204020204" charset="-122"/>
                <a:cs typeface="微软雅黑" panose="020B0503020204020204" charset="-122"/>
              </a:rPr>
              <a:t>余价值的生产</a:t>
            </a:r>
            <a:endParaRPr sz="2400">
              <a:latin typeface="微软雅黑" panose="020B0503020204020204" charset="-122"/>
              <a:cs typeface="微软雅黑" panose="020B0503020204020204" charset="-122"/>
            </a:endParaRPr>
          </a:p>
        </p:txBody>
      </p:sp>
      <p:sp>
        <p:nvSpPr>
          <p:cNvPr id="12" name="object 12"/>
          <p:cNvSpPr/>
          <p:nvPr/>
        </p:nvSpPr>
        <p:spPr>
          <a:xfrm>
            <a:off x="4682490" y="2782061"/>
            <a:ext cx="1247140" cy="1079500"/>
          </a:xfrm>
          <a:custGeom>
            <a:avLst/>
            <a:gdLst/>
            <a:ahLst/>
            <a:cxnLst/>
            <a:rect l="l" t="t" r="r" b="b"/>
            <a:pathLst>
              <a:path w="1247139" h="1079500">
                <a:moveTo>
                  <a:pt x="1246632" y="1078992"/>
                </a:moveTo>
                <a:lnTo>
                  <a:pt x="1003988" y="1078992"/>
                </a:lnTo>
                <a:lnTo>
                  <a:pt x="805862" y="1078992"/>
                </a:lnTo>
                <a:lnTo>
                  <a:pt x="672292" y="1078992"/>
                </a:lnTo>
                <a:lnTo>
                  <a:pt x="623315" y="1078992"/>
                </a:lnTo>
                <a:lnTo>
                  <a:pt x="623315" y="539496"/>
                </a:lnTo>
                <a:lnTo>
                  <a:pt x="574339" y="539496"/>
                </a:lnTo>
                <a:lnTo>
                  <a:pt x="440769" y="539496"/>
                </a:lnTo>
                <a:lnTo>
                  <a:pt x="242643" y="539496"/>
                </a:lnTo>
                <a:lnTo>
                  <a:pt x="0" y="539496"/>
                </a:lnTo>
                <a:lnTo>
                  <a:pt x="242643" y="539496"/>
                </a:lnTo>
                <a:lnTo>
                  <a:pt x="440769" y="539496"/>
                </a:lnTo>
                <a:lnTo>
                  <a:pt x="574339" y="539496"/>
                </a:lnTo>
                <a:lnTo>
                  <a:pt x="623315" y="539496"/>
                </a:lnTo>
                <a:lnTo>
                  <a:pt x="623315" y="0"/>
                </a:lnTo>
                <a:lnTo>
                  <a:pt x="672292" y="0"/>
                </a:lnTo>
                <a:lnTo>
                  <a:pt x="805862" y="0"/>
                </a:lnTo>
                <a:lnTo>
                  <a:pt x="1003988" y="0"/>
                </a:lnTo>
                <a:lnTo>
                  <a:pt x="1246632" y="0"/>
                </a:lnTo>
              </a:path>
            </a:pathLst>
          </a:custGeom>
          <a:ln w="16764">
            <a:solidFill>
              <a:srgbClr val="FF0000"/>
            </a:solidFill>
          </a:ln>
        </p:spPr>
        <p:txBody>
          <a:bodyPr wrap="square" lIns="0" tIns="0" rIns="0" bIns="0" rtlCol="0"/>
          <a:lstStyle/>
          <a:p/>
        </p:txBody>
      </p:sp>
      <p:sp>
        <p:nvSpPr>
          <p:cNvPr id="13" name="object 13"/>
          <p:cNvSpPr txBox="1"/>
          <p:nvPr/>
        </p:nvSpPr>
        <p:spPr>
          <a:xfrm>
            <a:off x="918210" y="1214755"/>
            <a:ext cx="7303135" cy="50546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（二）剩余价值生产的</a:t>
            </a:r>
            <a:r>
              <a:rPr sz="3200" b="1" spc="-15" dirty="0">
                <a:solidFill>
                  <a:srgbClr val="AA454A"/>
                </a:solidFill>
                <a:latin typeface="微软雅黑" panose="020B0503020204020204" charset="-122"/>
                <a:cs typeface="微软雅黑" panose="020B0503020204020204" charset="-122"/>
              </a:rPr>
              <a:t>两</a:t>
            </a:r>
            <a:r>
              <a:rPr sz="3200" b="1" dirty="0">
                <a:solidFill>
                  <a:srgbClr val="AA454A"/>
                </a:solidFill>
                <a:latin typeface="微软雅黑" panose="020B0503020204020204" charset="-122"/>
                <a:cs typeface="微软雅黑" panose="020B0503020204020204" charset="-122"/>
              </a:rPr>
              <a:t>种基</a:t>
            </a:r>
            <a:r>
              <a:rPr sz="3200" b="1" spc="-15" dirty="0">
                <a:solidFill>
                  <a:srgbClr val="AA454A"/>
                </a:solidFill>
                <a:latin typeface="微软雅黑" panose="020B0503020204020204" charset="-122"/>
                <a:cs typeface="微软雅黑" panose="020B0503020204020204" charset="-122"/>
              </a:rPr>
              <a:t>本</a:t>
            </a:r>
            <a:r>
              <a:rPr sz="3200" b="1" dirty="0">
                <a:solidFill>
                  <a:srgbClr val="AA454A"/>
                </a:solidFill>
                <a:latin typeface="微软雅黑" panose="020B0503020204020204" charset="-122"/>
                <a:cs typeface="微软雅黑" panose="020B0503020204020204" charset="-122"/>
              </a:rPr>
              <a:t>方法</a:t>
            </a:r>
            <a:endParaRPr sz="3200">
              <a:latin typeface="微软雅黑" panose="020B0503020204020204" charset="-122"/>
              <a:cs typeface="微软雅黑" panose="020B0503020204020204" charset="-122"/>
            </a:endParaRPr>
          </a:p>
        </p:txBody>
      </p:sp>
      <p:sp>
        <p:nvSpPr>
          <p:cNvPr id="15" name="object 15"/>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6" name="object 16"/>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4" name="object 14"/>
          <p:cNvSpPr txBox="1">
            <a:spLocks noGrp="1"/>
          </p:cNvSpPr>
          <p:nvPr>
            <p:ph type="title"/>
          </p:nvPr>
        </p:nvSpPr>
        <p:spPr>
          <a:xfrm>
            <a:off x="614680" y="62865"/>
            <a:ext cx="944118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019175" y="1341755"/>
            <a:ext cx="9708515" cy="215455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1.</a:t>
            </a:r>
            <a:r>
              <a:rPr sz="2800" b="1" spc="-5" dirty="0">
                <a:solidFill>
                  <a:srgbClr val="AA454A"/>
                </a:solidFill>
                <a:latin typeface="微软雅黑" panose="020B0503020204020204" charset="-122"/>
                <a:cs typeface="微软雅黑" panose="020B0503020204020204" charset="-122"/>
              </a:rPr>
              <a:t>绝对剩余价值生产</a:t>
            </a:r>
            <a:endParaRPr sz="2800">
              <a:latin typeface="微软雅黑" panose="020B0503020204020204" charset="-122"/>
              <a:cs typeface="微软雅黑" panose="020B0503020204020204" charset="-122"/>
            </a:endParaRPr>
          </a:p>
          <a:p>
            <a:pPr marL="441325" marR="5080" indent="713105" algn="just">
              <a:lnSpc>
                <a:spcPct val="150000"/>
              </a:lnSpc>
              <a:spcBef>
                <a:spcPts val="3270"/>
              </a:spcBef>
            </a:pPr>
            <a:r>
              <a:rPr sz="2800" spc="-5" dirty="0">
                <a:latin typeface="微软雅黑" panose="020B0503020204020204" charset="-122"/>
                <a:cs typeface="微软雅黑" panose="020B0503020204020204" charset="-122"/>
              </a:rPr>
              <a:t>所谓绝对剩余价值生产，是指在必</a:t>
            </a:r>
            <a:r>
              <a:rPr sz="2800" dirty="0">
                <a:latin typeface="微软雅黑" panose="020B0503020204020204" charset="-122"/>
                <a:cs typeface="微软雅黑" panose="020B0503020204020204" charset="-122"/>
              </a:rPr>
              <a:t>要</a:t>
            </a:r>
            <a:r>
              <a:rPr sz="2800" spc="-5" dirty="0">
                <a:latin typeface="微软雅黑" panose="020B0503020204020204" charset="-122"/>
                <a:cs typeface="微软雅黑" panose="020B0503020204020204" charset="-122"/>
              </a:rPr>
              <a:t>劳动</a:t>
            </a:r>
            <a:r>
              <a:rPr sz="2800" dirty="0">
                <a:latin typeface="微软雅黑" panose="020B0503020204020204" charset="-122"/>
                <a:cs typeface="微软雅黑" panose="020B0503020204020204" charset="-122"/>
              </a:rPr>
              <a:t>时</a:t>
            </a:r>
            <a:r>
              <a:rPr sz="2800" spc="-5" dirty="0">
                <a:latin typeface="微软雅黑" panose="020B0503020204020204" charset="-122"/>
                <a:cs typeface="微软雅黑" panose="020B0503020204020204" charset="-122"/>
              </a:rPr>
              <a:t>间不变的条件下，通过绝对延长工作日</a:t>
            </a:r>
            <a:r>
              <a:rPr sz="2800" dirty="0">
                <a:latin typeface="微软雅黑" panose="020B0503020204020204" charset="-122"/>
                <a:cs typeface="微软雅黑" panose="020B0503020204020204" charset="-122"/>
              </a:rPr>
              <a:t>来</a:t>
            </a:r>
            <a:r>
              <a:rPr sz="2800" spc="-5" dirty="0">
                <a:latin typeface="微软雅黑" panose="020B0503020204020204" charset="-122"/>
                <a:cs typeface="微软雅黑" panose="020B0503020204020204" charset="-122"/>
              </a:rPr>
              <a:t>生产</a:t>
            </a:r>
            <a:r>
              <a:rPr sz="2800" dirty="0">
                <a:latin typeface="微软雅黑" panose="020B0503020204020204" charset="-122"/>
                <a:cs typeface="微软雅黑" panose="020B0503020204020204" charset="-122"/>
              </a:rPr>
              <a:t>剩</a:t>
            </a:r>
            <a:r>
              <a:rPr sz="2800" spc="-5" dirty="0">
                <a:latin typeface="微软雅黑" panose="020B0503020204020204" charset="-122"/>
                <a:cs typeface="微软雅黑" panose="020B0503020204020204" charset="-122"/>
              </a:rPr>
              <a:t>余价</a:t>
            </a:r>
            <a:r>
              <a:rPr sz="2800" dirty="0">
                <a:latin typeface="微软雅黑" panose="020B0503020204020204" charset="-122"/>
                <a:cs typeface="微软雅黑" panose="020B0503020204020204" charset="-122"/>
              </a:rPr>
              <a:t>值</a:t>
            </a:r>
            <a:r>
              <a:rPr sz="2800" spc="-5" dirty="0">
                <a:latin typeface="微软雅黑" panose="020B0503020204020204" charset="-122"/>
                <a:cs typeface="微软雅黑" panose="020B0503020204020204" charset="-122"/>
              </a:rPr>
              <a:t>的 方法</a:t>
            </a:r>
            <a:r>
              <a:rPr sz="2800" spc="-10" dirty="0">
                <a:latin typeface="微软雅黑" panose="020B0503020204020204" charset="-122"/>
                <a:cs typeface="微软雅黑" panose="020B0503020204020204" charset="-122"/>
              </a:rPr>
              <a:t> </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18781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1575053" y="2311145"/>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6" name="object 6"/>
          <p:cNvSpPr/>
          <p:nvPr/>
        </p:nvSpPr>
        <p:spPr>
          <a:xfrm>
            <a:off x="6756654" y="2311145"/>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7" name="object 7"/>
          <p:cNvSpPr/>
          <p:nvPr/>
        </p:nvSpPr>
        <p:spPr>
          <a:xfrm>
            <a:off x="4133850" y="2311145"/>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8" name="object 8"/>
          <p:cNvSpPr/>
          <p:nvPr/>
        </p:nvSpPr>
        <p:spPr>
          <a:xfrm>
            <a:off x="1575053" y="2934461"/>
            <a:ext cx="2540635" cy="228600"/>
          </a:xfrm>
          <a:custGeom>
            <a:avLst/>
            <a:gdLst/>
            <a:ahLst/>
            <a:cxnLst/>
            <a:rect l="l" t="t" r="r" b="b"/>
            <a:pathLst>
              <a:path w="2540635" h="228600">
                <a:moveTo>
                  <a:pt x="2540508" y="0"/>
                </a:moveTo>
                <a:lnTo>
                  <a:pt x="2509865" y="67501"/>
                </a:lnTo>
                <a:lnTo>
                  <a:pt x="2475494" y="92244"/>
                </a:lnTo>
                <a:lnTo>
                  <a:pt x="2431917" y="108472"/>
                </a:lnTo>
                <a:lnTo>
                  <a:pt x="2381758" y="114300"/>
                </a:lnTo>
                <a:lnTo>
                  <a:pt x="1429004" y="114300"/>
                </a:lnTo>
                <a:lnTo>
                  <a:pt x="1378844" y="120127"/>
                </a:lnTo>
                <a:lnTo>
                  <a:pt x="1335267" y="136355"/>
                </a:lnTo>
                <a:lnTo>
                  <a:pt x="1300896" y="161098"/>
                </a:lnTo>
                <a:lnTo>
                  <a:pt x="1278351" y="192475"/>
                </a:lnTo>
                <a:lnTo>
                  <a:pt x="1270254" y="228600"/>
                </a:lnTo>
                <a:lnTo>
                  <a:pt x="1262156" y="192475"/>
                </a:lnTo>
                <a:lnTo>
                  <a:pt x="1239611" y="161098"/>
                </a:lnTo>
                <a:lnTo>
                  <a:pt x="1205240" y="136355"/>
                </a:lnTo>
                <a:lnTo>
                  <a:pt x="1161663" y="120127"/>
                </a:lnTo>
                <a:lnTo>
                  <a:pt x="1111504" y="114300"/>
                </a:lnTo>
                <a:lnTo>
                  <a:pt x="158750" y="114300"/>
                </a:lnTo>
                <a:lnTo>
                  <a:pt x="108590" y="108472"/>
                </a:lnTo>
                <a:lnTo>
                  <a:pt x="65013" y="92244"/>
                </a:lnTo>
                <a:lnTo>
                  <a:pt x="30642" y="67501"/>
                </a:lnTo>
                <a:lnTo>
                  <a:pt x="8097" y="36124"/>
                </a:lnTo>
                <a:lnTo>
                  <a:pt x="0" y="0"/>
                </a:lnTo>
              </a:path>
            </a:pathLst>
          </a:custGeom>
          <a:ln w="28956">
            <a:solidFill>
              <a:srgbClr val="0000FF"/>
            </a:solidFill>
          </a:ln>
        </p:spPr>
        <p:txBody>
          <a:bodyPr wrap="square" lIns="0" tIns="0" rIns="0" bIns="0" rtlCol="0"/>
          <a:lstStyle/>
          <a:p/>
        </p:txBody>
      </p:sp>
      <p:sp>
        <p:nvSpPr>
          <p:cNvPr id="9" name="object 9"/>
          <p:cNvSpPr/>
          <p:nvPr/>
        </p:nvSpPr>
        <p:spPr>
          <a:xfrm>
            <a:off x="4217670" y="2934461"/>
            <a:ext cx="2539365" cy="228600"/>
          </a:xfrm>
          <a:custGeom>
            <a:avLst/>
            <a:gdLst/>
            <a:ahLst/>
            <a:cxnLst/>
            <a:rect l="l" t="t" r="r" b="b"/>
            <a:pathLst>
              <a:path w="2539365" h="228600">
                <a:moveTo>
                  <a:pt x="2538983" y="0"/>
                </a:moveTo>
                <a:lnTo>
                  <a:pt x="2508341" y="67501"/>
                </a:lnTo>
                <a:lnTo>
                  <a:pt x="2473970" y="92244"/>
                </a:lnTo>
                <a:lnTo>
                  <a:pt x="2430393" y="108472"/>
                </a:lnTo>
                <a:lnTo>
                  <a:pt x="2380233" y="114300"/>
                </a:lnTo>
                <a:lnTo>
                  <a:pt x="1428241" y="114300"/>
                </a:lnTo>
                <a:lnTo>
                  <a:pt x="1378082" y="120127"/>
                </a:lnTo>
                <a:lnTo>
                  <a:pt x="1334505" y="136355"/>
                </a:lnTo>
                <a:lnTo>
                  <a:pt x="1300134" y="161098"/>
                </a:lnTo>
                <a:lnTo>
                  <a:pt x="1277589" y="192475"/>
                </a:lnTo>
                <a:lnTo>
                  <a:pt x="1269491" y="228600"/>
                </a:lnTo>
                <a:lnTo>
                  <a:pt x="1261394" y="192475"/>
                </a:lnTo>
                <a:lnTo>
                  <a:pt x="1238849" y="161098"/>
                </a:lnTo>
                <a:lnTo>
                  <a:pt x="1204478" y="136355"/>
                </a:lnTo>
                <a:lnTo>
                  <a:pt x="1160901" y="120127"/>
                </a:lnTo>
                <a:lnTo>
                  <a:pt x="1110741" y="114300"/>
                </a:lnTo>
                <a:lnTo>
                  <a:pt x="158750" y="114300"/>
                </a:lnTo>
                <a:lnTo>
                  <a:pt x="108590" y="108472"/>
                </a:lnTo>
                <a:lnTo>
                  <a:pt x="65013" y="92244"/>
                </a:lnTo>
                <a:lnTo>
                  <a:pt x="30642" y="67501"/>
                </a:lnTo>
                <a:lnTo>
                  <a:pt x="8097" y="36124"/>
                </a:lnTo>
                <a:lnTo>
                  <a:pt x="0" y="0"/>
                </a:lnTo>
              </a:path>
            </a:pathLst>
          </a:custGeom>
          <a:ln w="28956">
            <a:solidFill>
              <a:srgbClr val="0000FF"/>
            </a:solidFill>
          </a:ln>
        </p:spPr>
        <p:txBody>
          <a:bodyPr wrap="square" lIns="0" tIns="0" rIns="0" bIns="0" rtlCol="0"/>
          <a:lstStyle/>
          <a:p/>
        </p:txBody>
      </p:sp>
      <p:sp>
        <p:nvSpPr>
          <p:cNvPr id="10" name="object 10"/>
          <p:cNvSpPr txBox="1"/>
          <p:nvPr/>
        </p:nvSpPr>
        <p:spPr>
          <a:xfrm>
            <a:off x="1450594" y="2451861"/>
            <a:ext cx="2032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panose="02020603050405020304"/>
                <a:cs typeface="Times New Roman" panose="02020603050405020304"/>
              </a:rPr>
              <a:t>0</a:t>
            </a:r>
            <a:endParaRPr sz="2800">
              <a:latin typeface="Times New Roman" panose="02020603050405020304"/>
              <a:cs typeface="Times New Roman" panose="02020603050405020304"/>
            </a:endParaRPr>
          </a:p>
        </p:txBody>
      </p:sp>
      <p:sp>
        <p:nvSpPr>
          <p:cNvPr id="11" name="object 11"/>
          <p:cNvSpPr txBox="1"/>
          <p:nvPr/>
        </p:nvSpPr>
        <p:spPr>
          <a:xfrm>
            <a:off x="3990847" y="2497962"/>
            <a:ext cx="2032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panose="02020603050405020304"/>
                <a:cs typeface="Times New Roman" panose="02020603050405020304"/>
              </a:rPr>
              <a:t>6</a:t>
            </a:r>
            <a:endParaRPr sz="2800">
              <a:latin typeface="Times New Roman" panose="02020603050405020304"/>
              <a:cs typeface="Times New Roman" panose="02020603050405020304"/>
            </a:endParaRPr>
          </a:p>
        </p:txBody>
      </p:sp>
      <p:sp>
        <p:nvSpPr>
          <p:cNvPr id="12" name="object 12"/>
          <p:cNvSpPr txBox="1"/>
          <p:nvPr/>
        </p:nvSpPr>
        <p:spPr>
          <a:xfrm>
            <a:off x="6531356" y="2497962"/>
            <a:ext cx="382270"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Times New Roman" panose="02020603050405020304"/>
                <a:cs typeface="Times New Roman" panose="02020603050405020304"/>
              </a:rPr>
              <a:t>12</a:t>
            </a:r>
            <a:endParaRPr sz="2800">
              <a:latin typeface="Times New Roman" panose="02020603050405020304"/>
              <a:cs typeface="Times New Roman" panose="02020603050405020304"/>
            </a:endParaRPr>
          </a:p>
        </p:txBody>
      </p:sp>
      <p:sp>
        <p:nvSpPr>
          <p:cNvPr id="13" name="object 13"/>
          <p:cNvSpPr/>
          <p:nvPr/>
        </p:nvSpPr>
        <p:spPr>
          <a:xfrm>
            <a:off x="1598675" y="2520632"/>
            <a:ext cx="5199633" cy="36004"/>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1575053" y="2515361"/>
            <a:ext cx="5181600" cy="0"/>
          </a:xfrm>
          <a:custGeom>
            <a:avLst/>
            <a:gdLst/>
            <a:ahLst/>
            <a:cxnLst/>
            <a:rect l="l" t="t" r="r" b="b"/>
            <a:pathLst>
              <a:path w="5181600">
                <a:moveTo>
                  <a:pt x="0" y="0"/>
                </a:moveTo>
                <a:lnTo>
                  <a:pt x="5181600" y="0"/>
                </a:lnTo>
              </a:path>
            </a:pathLst>
          </a:custGeom>
          <a:ln w="38100">
            <a:solidFill>
              <a:srgbClr val="0000FF"/>
            </a:solidFill>
          </a:ln>
        </p:spPr>
        <p:txBody>
          <a:bodyPr wrap="square" lIns="0" tIns="0" rIns="0" bIns="0" rtlCol="0"/>
          <a:lstStyle/>
          <a:p/>
        </p:txBody>
      </p:sp>
      <p:sp>
        <p:nvSpPr>
          <p:cNvPr id="15" name="object 15"/>
          <p:cNvSpPr txBox="1"/>
          <p:nvPr/>
        </p:nvSpPr>
        <p:spPr>
          <a:xfrm>
            <a:off x="1552194" y="3171825"/>
            <a:ext cx="185801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必要劳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16" name="object 16"/>
          <p:cNvSpPr txBox="1"/>
          <p:nvPr/>
        </p:nvSpPr>
        <p:spPr>
          <a:xfrm>
            <a:off x="7547229" y="2802458"/>
            <a:ext cx="363855" cy="452120"/>
          </a:xfrm>
          <a:prstGeom prst="rect">
            <a:avLst/>
          </a:prstGeom>
        </p:spPr>
        <p:txBody>
          <a:bodyPr vert="horz" wrap="square" lIns="0" tIns="12065" rIns="0" bIns="0" rtlCol="0">
            <a:spAutoFit/>
          </a:bodyPr>
          <a:lstStyle/>
          <a:p>
            <a:pPr marL="12700">
              <a:lnSpc>
                <a:spcPct val="100000"/>
              </a:lnSpc>
              <a:spcBef>
                <a:spcPts val="95"/>
              </a:spcBef>
            </a:pPr>
            <a:r>
              <a:rPr sz="2800" spc="-25" dirty="0">
                <a:latin typeface="Times New Roman" panose="02020603050405020304"/>
                <a:cs typeface="Times New Roman" panose="02020603050405020304"/>
              </a:rPr>
              <a:t>m</a:t>
            </a:r>
            <a:r>
              <a:rPr sz="2800" spc="-5"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17" name="object 17"/>
          <p:cNvSpPr txBox="1"/>
          <p:nvPr/>
        </p:nvSpPr>
        <p:spPr>
          <a:xfrm>
            <a:off x="8157209" y="2817113"/>
            <a:ext cx="22796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panose="02020603050405020304"/>
                <a:cs typeface="Times New Roman" panose="02020603050405020304"/>
              </a:rPr>
              <a:t>=</a:t>
            </a:r>
            <a:endParaRPr sz="2800">
              <a:latin typeface="Times New Roman" panose="02020603050405020304"/>
              <a:cs typeface="Times New Roman" panose="02020603050405020304"/>
            </a:endParaRPr>
          </a:p>
        </p:txBody>
      </p:sp>
      <p:sp>
        <p:nvSpPr>
          <p:cNvPr id="18" name="object 18"/>
          <p:cNvSpPr txBox="1"/>
          <p:nvPr/>
        </p:nvSpPr>
        <p:spPr>
          <a:xfrm>
            <a:off x="8547607" y="2592958"/>
            <a:ext cx="1106805" cy="889635"/>
          </a:xfrm>
          <a:prstGeom prst="rect">
            <a:avLst/>
          </a:prstGeom>
        </p:spPr>
        <p:txBody>
          <a:bodyPr vert="horz" wrap="square" lIns="0" tIns="78740" rIns="0" bIns="0" rtlCol="0">
            <a:spAutoFit/>
          </a:bodyPr>
          <a:lstStyle/>
          <a:p>
            <a:pPr marL="12700">
              <a:lnSpc>
                <a:spcPct val="100000"/>
              </a:lnSpc>
              <a:spcBef>
                <a:spcPts val="620"/>
              </a:spcBef>
              <a:tabLst>
                <a:tab pos="1093470" algn="l"/>
              </a:tabLst>
            </a:pPr>
            <a:r>
              <a:rPr sz="2400" b="1" u="heavy" spc="-220" dirty="0">
                <a:uFill>
                  <a:solidFill>
                    <a:srgbClr val="9900CC"/>
                  </a:solidFill>
                </a:uFill>
                <a:latin typeface="Microsoft JhengHei" panose="020B0604030504040204" charset="-120"/>
                <a:cs typeface="Microsoft JhengHei" panose="020B0604030504040204" charset="-120"/>
              </a:rPr>
              <a:t>6</a:t>
            </a:r>
            <a:r>
              <a:rPr sz="2400" b="1" u="heavy" spc="10" dirty="0">
                <a:uFill>
                  <a:solidFill>
                    <a:srgbClr val="9900CC"/>
                  </a:solidFill>
                </a:uFill>
                <a:latin typeface="Microsoft JhengHei" panose="020B0604030504040204" charset="-120"/>
                <a:cs typeface="Microsoft JhengHei" panose="020B0604030504040204" charset="-120"/>
              </a:rPr>
              <a:t>小</a:t>
            </a:r>
            <a:r>
              <a:rPr sz="2400" b="1" u="heavy" dirty="0">
                <a:uFill>
                  <a:solidFill>
                    <a:srgbClr val="9900CC"/>
                  </a:solidFill>
                </a:uFill>
                <a:latin typeface="Microsoft JhengHei" panose="020B0604030504040204" charset="-120"/>
                <a:cs typeface="Microsoft JhengHei" panose="020B0604030504040204" charset="-120"/>
              </a:rPr>
              <a:t>时	</a:t>
            </a:r>
            <a:endParaRPr sz="2400">
              <a:latin typeface="Microsoft JhengHei" panose="020B0604030504040204" charset="-120"/>
              <a:cs typeface="Microsoft JhengHei" panose="020B0604030504040204" charset="-120"/>
            </a:endParaRPr>
          </a:p>
          <a:p>
            <a:pPr marL="12700">
              <a:lnSpc>
                <a:spcPct val="100000"/>
              </a:lnSpc>
              <a:spcBef>
                <a:spcPts val="520"/>
              </a:spcBef>
            </a:pPr>
            <a:r>
              <a:rPr sz="2400" b="1" spc="-220" dirty="0">
                <a:latin typeface="Microsoft JhengHei" panose="020B0604030504040204" charset="-120"/>
                <a:cs typeface="Microsoft JhengHei" panose="020B0604030504040204" charset="-120"/>
              </a:rPr>
              <a:t>6</a:t>
            </a:r>
            <a:r>
              <a:rPr sz="2400" b="1" spc="10" dirty="0">
                <a:latin typeface="Microsoft JhengHei" panose="020B0604030504040204" charset="-120"/>
                <a:cs typeface="Microsoft JhengHei" panose="020B0604030504040204" charset="-120"/>
              </a:rPr>
              <a:t>小时</a:t>
            </a:r>
            <a:endParaRPr sz="2400">
              <a:latin typeface="Microsoft JhengHei" panose="020B0604030504040204" charset="-120"/>
              <a:cs typeface="Microsoft JhengHei" panose="020B0604030504040204" charset="-120"/>
            </a:endParaRPr>
          </a:p>
        </p:txBody>
      </p:sp>
      <p:sp>
        <p:nvSpPr>
          <p:cNvPr id="19" name="object 19"/>
          <p:cNvSpPr txBox="1"/>
          <p:nvPr/>
        </p:nvSpPr>
        <p:spPr>
          <a:xfrm>
            <a:off x="9655809" y="2753994"/>
            <a:ext cx="1143635" cy="452120"/>
          </a:xfrm>
          <a:prstGeom prst="rect">
            <a:avLst/>
          </a:prstGeom>
        </p:spPr>
        <p:txBody>
          <a:bodyPr vert="horz" wrap="square" lIns="0" tIns="12065" rIns="0" bIns="0" rtlCol="0">
            <a:spAutoFit/>
          </a:bodyPr>
          <a:lstStyle/>
          <a:p>
            <a:pPr marL="38100">
              <a:lnSpc>
                <a:spcPct val="100000"/>
              </a:lnSpc>
              <a:spcBef>
                <a:spcPts val="95"/>
              </a:spcBef>
            </a:pPr>
            <a:r>
              <a:rPr sz="4200" b="1" spc="-7" baseline="-10000" dirty="0">
                <a:latin typeface="Times New Roman" panose="02020603050405020304"/>
                <a:cs typeface="Times New Roman" panose="02020603050405020304"/>
              </a:rPr>
              <a:t>=</a:t>
            </a:r>
            <a:r>
              <a:rPr sz="4200" b="1" spc="52" baseline="-10000" dirty="0">
                <a:latin typeface="Times New Roman" panose="02020603050405020304"/>
                <a:cs typeface="Times New Roman" panose="02020603050405020304"/>
              </a:rPr>
              <a:t> </a:t>
            </a:r>
            <a:r>
              <a:rPr sz="2400" b="1" spc="-5" dirty="0">
                <a:latin typeface="Times New Roman" panose="02020603050405020304"/>
                <a:cs typeface="Times New Roman" panose="02020603050405020304"/>
              </a:rPr>
              <a:t>100%</a:t>
            </a:r>
            <a:endParaRPr sz="2400">
              <a:latin typeface="Times New Roman" panose="02020603050405020304"/>
              <a:cs typeface="Times New Roman" panose="02020603050405020304"/>
            </a:endParaRPr>
          </a:p>
        </p:txBody>
      </p:sp>
      <p:sp>
        <p:nvSpPr>
          <p:cNvPr id="20" name="object 20"/>
          <p:cNvSpPr/>
          <p:nvPr/>
        </p:nvSpPr>
        <p:spPr>
          <a:xfrm>
            <a:off x="1482089" y="4194809"/>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21" name="object 21"/>
          <p:cNvSpPr/>
          <p:nvPr/>
        </p:nvSpPr>
        <p:spPr>
          <a:xfrm>
            <a:off x="1482089" y="4818126"/>
            <a:ext cx="2540635" cy="228600"/>
          </a:xfrm>
          <a:custGeom>
            <a:avLst/>
            <a:gdLst/>
            <a:ahLst/>
            <a:cxnLst/>
            <a:rect l="l" t="t" r="r" b="b"/>
            <a:pathLst>
              <a:path w="2540635" h="228600">
                <a:moveTo>
                  <a:pt x="2540508" y="0"/>
                </a:moveTo>
                <a:lnTo>
                  <a:pt x="2509865" y="67501"/>
                </a:lnTo>
                <a:lnTo>
                  <a:pt x="2475494" y="92244"/>
                </a:lnTo>
                <a:lnTo>
                  <a:pt x="2431917" y="108472"/>
                </a:lnTo>
                <a:lnTo>
                  <a:pt x="2381758" y="114300"/>
                </a:lnTo>
                <a:lnTo>
                  <a:pt x="1429004" y="114300"/>
                </a:lnTo>
                <a:lnTo>
                  <a:pt x="1378844" y="120127"/>
                </a:lnTo>
                <a:lnTo>
                  <a:pt x="1335267" y="136355"/>
                </a:lnTo>
                <a:lnTo>
                  <a:pt x="1300896" y="161098"/>
                </a:lnTo>
                <a:lnTo>
                  <a:pt x="1278351" y="192475"/>
                </a:lnTo>
                <a:lnTo>
                  <a:pt x="1270254" y="228600"/>
                </a:lnTo>
                <a:lnTo>
                  <a:pt x="1262156" y="192475"/>
                </a:lnTo>
                <a:lnTo>
                  <a:pt x="1239611" y="161098"/>
                </a:lnTo>
                <a:lnTo>
                  <a:pt x="1205240" y="136355"/>
                </a:lnTo>
                <a:lnTo>
                  <a:pt x="1161663" y="120127"/>
                </a:lnTo>
                <a:lnTo>
                  <a:pt x="1111504" y="114300"/>
                </a:lnTo>
                <a:lnTo>
                  <a:pt x="158749" y="114300"/>
                </a:lnTo>
                <a:lnTo>
                  <a:pt x="108590" y="108472"/>
                </a:lnTo>
                <a:lnTo>
                  <a:pt x="65013" y="92244"/>
                </a:lnTo>
                <a:lnTo>
                  <a:pt x="30642" y="67501"/>
                </a:lnTo>
                <a:lnTo>
                  <a:pt x="8097" y="36124"/>
                </a:lnTo>
                <a:lnTo>
                  <a:pt x="0" y="0"/>
                </a:lnTo>
              </a:path>
            </a:pathLst>
          </a:custGeom>
          <a:ln w="28956">
            <a:solidFill>
              <a:srgbClr val="0000FF"/>
            </a:solidFill>
          </a:ln>
        </p:spPr>
        <p:txBody>
          <a:bodyPr wrap="square" lIns="0" tIns="0" rIns="0" bIns="0" rtlCol="0"/>
          <a:lstStyle/>
          <a:p/>
        </p:txBody>
      </p:sp>
      <p:sp>
        <p:nvSpPr>
          <p:cNvPr id="22" name="object 22"/>
          <p:cNvSpPr/>
          <p:nvPr/>
        </p:nvSpPr>
        <p:spPr>
          <a:xfrm>
            <a:off x="4123182" y="4741926"/>
            <a:ext cx="3759835" cy="304800"/>
          </a:xfrm>
          <a:custGeom>
            <a:avLst/>
            <a:gdLst/>
            <a:ahLst/>
            <a:cxnLst/>
            <a:rect l="l" t="t" r="r" b="b"/>
            <a:pathLst>
              <a:path w="3759834" h="304800">
                <a:moveTo>
                  <a:pt x="3759708" y="0"/>
                </a:moveTo>
                <a:lnTo>
                  <a:pt x="3735833" y="67036"/>
                </a:lnTo>
                <a:lnTo>
                  <a:pt x="3708103" y="95332"/>
                </a:lnTo>
                <a:lnTo>
                  <a:pt x="3671721" y="118929"/>
                </a:lnTo>
                <a:lnTo>
                  <a:pt x="3628098" y="136915"/>
                </a:lnTo>
                <a:lnTo>
                  <a:pt x="3578640" y="148376"/>
                </a:lnTo>
                <a:lnTo>
                  <a:pt x="3524758" y="152400"/>
                </a:lnTo>
                <a:lnTo>
                  <a:pt x="2114804" y="152400"/>
                </a:lnTo>
                <a:lnTo>
                  <a:pt x="2060921" y="156423"/>
                </a:lnTo>
                <a:lnTo>
                  <a:pt x="2011463" y="167884"/>
                </a:lnTo>
                <a:lnTo>
                  <a:pt x="1967840" y="185870"/>
                </a:lnTo>
                <a:lnTo>
                  <a:pt x="1931458" y="209467"/>
                </a:lnTo>
                <a:lnTo>
                  <a:pt x="1903728" y="237763"/>
                </a:lnTo>
                <a:lnTo>
                  <a:pt x="1879853" y="304800"/>
                </a:lnTo>
                <a:lnTo>
                  <a:pt x="1873650" y="269845"/>
                </a:lnTo>
                <a:lnTo>
                  <a:pt x="1828249" y="209467"/>
                </a:lnTo>
                <a:lnTo>
                  <a:pt x="1791867" y="185870"/>
                </a:lnTo>
                <a:lnTo>
                  <a:pt x="1748244" y="167884"/>
                </a:lnTo>
                <a:lnTo>
                  <a:pt x="1698786" y="156423"/>
                </a:lnTo>
                <a:lnTo>
                  <a:pt x="1644903" y="152400"/>
                </a:lnTo>
                <a:lnTo>
                  <a:pt x="234950" y="152400"/>
                </a:lnTo>
                <a:lnTo>
                  <a:pt x="181067" y="148376"/>
                </a:lnTo>
                <a:lnTo>
                  <a:pt x="131609" y="136915"/>
                </a:lnTo>
                <a:lnTo>
                  <a:pt x="87986" y="118929"/>
                </a:lnTo>
                <a:lnTo>
                  <a:pt x="51604" y="95332"/>
                </a:lnTo>
                <a:lnTo>
                  <a:pt x="23874" y="67036"/>
                </a:lnTo>
                <a:lnTo>
                  <a:pt x="6203" y="34954"/>
                </a:lnTo>
                <a:lnTo>
                  <a:pt x="0" y="0"/>
                </a:lnTo>
              </a:path>
            </a:pathLst>
          </a:custGeom>
          <a:ln w="28956">
            <a:solidFill>
              <a:srgbClr val="0000FF"/>
            </a:solidFill>
          </a:ln>
        </p:spPr>
        <p:txBody>
          <a:bodyPr wrap="square" lIns="0" tIns="0" rIns="0" bIns="0" rtlCol="0"/>
          <a:lstStyle/>
          <a:p/>
        </p:txBody>
      </p:sp>
      <p:sp>
        <p:nvSpPr>
          <p:cNvPr id="23" name="object 23"/>
          <p:cNvSpPr txBox="1"/>
          <p:nvPr/>
        </p:nvSpPr>
        <p:spPr>
          <a:xfrm>
            <a:off x="3897248" y="4382770"/>
            <a:ext cx="2032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panose="02020603050405020304"/>
                <a:cs typeface="Times New Roman" panose="02020603050405020304"/>
              </a:rPr>
              <a:t>6</a:t>
            </a:r>
            <a:endParaRPr sz="2800">
              <a:latin typeface="Times New Roman" panose="02020603050405020304"/>
              <a:cs typeface="Times New Roman" panose="02020603050405020304"/>
            </a:endParaRPr>
          </a:p>
        </p:txBody>
      </p:sp>
      <p:sp>
        <p:nvSpPr>
          <p:cNvPr id="24" name="object 24"/>
          <p:cNvSpPr/>
          <p:nvPr/>
        </p:nvSpPr>
        <p:spPr>
          <a:xfrm>
            <a:off x="1482089" y="4399026"/>
            <a:ext cx="5181600" cy="0"/>
          </a:xfrm>
          <a:custGeom>
            <a:avLst/>
            <a:gdLst/>
            <a:ahLst/>
            <a:cxnLst/>
            <a:rect l="l" t="t" r="r" b="b"/>
            <a:pathLst>
              <a:path w="5181600">
                <a:moveTo>
                  <a:pt x="0" y="0"/>
                </a:moveTo>
                <a:lnTo>
                  <a:pt x="5181600" y="0"/>
                </a:lnTo>
              </a:path>
            </a:pathLst>
          </a:custGeom>
          <a:ln w="38100">
            <a:solidFill>
              <a:srgbClr val="0000FF"/>
            </a:solidFill>
          </a:ln>
        </p:spPr>
        <p:txBody>
          <a:bodyPr wrap="square" lIns="0" tIns="0" rIns="0" bIns="0" rtlCol="0"/>
          <a:lstStyle/>
          <a:p/>
        </p:txBody>
      </p:sp>
      <p:sp>
        <p:nvSpPr>
          <p:cNvPr id="25" name="object 25"/>
          <p:cNvSpPr txBox="1"/>
          <p:nvPr/>
        </p:nvSpPr>
        <p:spPr>
          <a:xfrm>
            <a:off x="8550656" y="5285333"/>
            <a:ext cx="793115" cy="391160"/>
          </a:xfrm>
          <a:prstGeom prst="rect">
            <a:avLst/>
          </a:prstGeom>
        </p:spPr>
        <p:txBody>
          <a:bodyPr vert="horz" wrap="square" lIns="0" tIns="12700" rIns="0" bIns="0" rtlCol="0">
            <a:spAutoFit/>
          </a:bodyPr>
          <a:lstStyle/>
          <a:p>
            <a:pPr marL="12700">
              <a:lnSpc>
                <a:spcPct val="100000"/>
              </a:lnSpc>
              <a:spcBef>
                <a:spcPts val="100"/>
              </a:spcBef>
            </a:pPr>
            <a:r>
              <a:rPr sz="2400" b="1" spc="-220" dirty="0">
                <a:latin typeface="Microsoft JhengHei" panose="020B0604030504040204" charset="-120"/>
                <a:cs typeface="Microsoft JhengHei" panose="020B0604030504040204" charset="-120"/>
              </a:rPr>
              <a:t>6</a:t>
            </a:r>
            <a:r>
              <a:rPr sz="2400" b="1" spc="10" dirty="0">
                <a:latin typeface="Microsoft JhengHei" panose="020B0604030504040204" charset="-120"/>
                <a:cs typeface="Microsoft JhengHei" panose="020B0604030504040204" charset="-120"/>
              </a:rPr>
              <a:t>小时</a:t>
            </a:r>
            <a:endParaRPr sz="2400">
              <a:latin typeface="Microsoft JhengHei" panose="020B0604030504040204" charset="-120"/>
              <a:cs typeface="Microsoft JhengHei" panose="020B0604030504040204" charset="-120"/>
            </a:endParaRPr>
          </a:p>
        </p:txBody>
      </p:sp>
      <p:sp>
        <p:nvSpPr>
          <p:cNvPr id="26" name="object 26"/>
          <p:cNvSpPr txBox="1"/>
          <p:nvPr/>
        </p:nvSpPr>
        <p:spPr>
          <a:xfrm>
            <a:off x="8525256" y="4927853"/>
            <a:ext cx="2181860" cy="452120"/>
          </a:xfrm>
          <a:prstGeom prst="rect">
            <a:avLst/>
          </a:prstGeom>
        </p:spPr>
        <p:txBody>
          <a:bodyPr vert="horz" wrap="square" lIns="0" tIns="12065" rIns="0" bIns="0" rtlCol="0">
            <a:spAutoFit/>
          </a:bodyPr>
          <a:lstStyle/>
          <a:p>
            <a:pPr marL="38100">
              <a:lnSpc>
                <a:spcPct val="100000"/>
              </a:lnSpc>
              <a:spcBef>
                <a:spcPts val="95"/>
              </a:spcBef>
              <a:tabLst>
                <a:tab pos="1022985" algn="l"/>
              </a:tabLst>
            </a:pPr>
            <a:r>
              <a:rPr sz="3600" b="1" u="heavy" spc="-330" baseline="23000" dirty="0">
                <a:uFill>
                  <a:solidFill>
                    <a:srgbClr val="9900CC"/>
                  </a:solidFill>
                </a:uFill>
                <a:latin typeface="Microsoft JhengHei" panose="020B0604030504040204" charset="-120"/>
                <a:cs typeface="Microsoft JhengHei" panose="020B0604030504040204" charset="-120"/>
              </a:rPr>
              <a:t>9</a:t>
            </a:r>
            <a:r>
              <a:rPr sz="3600" b="1" u="heavy" spc="15" baseline="23000" dirty="0">
                <a:uFill>
                  <a:solidFill>
                    <a:srgbClr val="9900CC"/>
                  </a:solidFill>
                </a:uFill>
                <a:latin typeface="Microsoft JhengHei" panose="020B0604030504040204" charset="-120"/>
                <a:cs typeface="Microsoft JhengHei" panose="020B0604030504040204" charset="-120"/>
              </a:rPr>
              <a:t>小</a:t>
            </a:r>
            <a:r>
              <a:rPr sz="3600" b="1" u="heavy" baseline="23000" dirty="0">
                <a:uFill>
                  <a:solidFill>
                    <a:srgbClr val="9900CC"/>
                  </a:solidFill>
                </a:uFill>
                <a:latin typeface="Microsoft JhengHei" panose="020B0604030504040204" charset="-120"/>
                <a:cs typeface="Microsoft JhengHei" panose="020B0604030504040204" charset="-120"/>
              </a:rPr>
              <a:t>时	</a:t>
            </a:r>
            <a:r>
              <a:rPr sz="4200" spc="-7" baseline="-12000" dirty="0">
                <a:latin typeface="Times New Roman" panose="02020603050405020304"/>
                <a:cs typeface="Times New Roman" panose="02020603050405020304"/>
              </a:rPr>
              <a:t>=</a:t>
            </a:r>
            <a:r>
              <a:rPr sz="4200" spc="89" baseline="-12000" dirty="0">
                <a:latin typeface="Times New Roman" panose="02020603050405020304"/>
                <a:cs typeface="Times New Roman" panose="02020603050405020304"/>
              </a:rPr>
              <a:t> </a:t>
            </a:r>
            <a:r>
              <a:rPr sz="2400" b="1" dirty="0">
                <a:latin typeface="Times New Roman" panose="02020603050405020304"/>
                <a:cs typeface="Times New Roman" panose="02020603050405020304"/>
              </a:rPr>
              <a:t>150%</a:t>
            </a:r>
            <a:endParaRPr sz="2400">
              <a:latin typeface="Times New Roman" panose="02020603050405020304"/>
              <a:cs typeface="Times New Roman" panose="02020603050405020304"/>
            </a:endParaRPr>
          </a:p>
        </p:txBody>
      </p:sp>
      <p:sp>
        <p:nvSpPr>
          <p:cNvPr id="27" name="object 27"/>
          <p:cNvSpPr/>
          <p:nvPr/>
        </p:nvSpPr>
        <p:spPr>
          <a:xfrm>
            <a:off x="4022597" y="4132326"/>
            <a:ext cx="2641600" cy="304800"/>
          </a:xfrm>
          <a:custGeom>
            <a:avLst/>
            <a:gdLst/>
            <a:ahLst/>
            <a:cxnLst/>
            <a:rect l="l" t="t" r="r" b="b"/>
            <a:pathLst>
              <a:path w="2641600" h="304800">
                <a:moveTo>
                  <a:pt x="2641092" y="304800"/>
                </a:moveTo>
                <a:lnTo>
                  <a:pt x="2632675" y="256617"/>
                </a:lnTo>
                <a:lnTo>
                  <a:pt x="2609238" y="214780"/>
                </a:lnTo>
                <a:lnTo>
                  <a:pt x="2573499" y="181794"/>
                </a:lnTo>
                <a:lnTo>
                  <a:pt x="2528177" y="160166"/>
                </a:lnTo>
                <a:lnTo>
                  <a:pt x="2475991" y="152400"/>
                </a:lnTo>
                <a:lnTo>
                  <a:pt x="1485646" y="152400"/>
                </a:lnTo>
                <a:lnTo>
                  <a:pt x="1433460" y="144633"/>
                </a:lnTo>
                <a:lnTo>
                  <a:pt x="1388138" y="123005"/>
                </a:lnTo>
                <a:lnTo>
                  <a:pt x="1352399" y="90019"/>
                </a:lnTo>
                <a:lnTo>
                  <a:pt x="1328962" y="48182"/>
                </a:lnTo>
                <a:lnTo>
                  <a:pt x="1320546" y="0"/>
                </a:lnTo>
                <a:lnTo>
                  <a:pt x="1312129" y="48182"/>
                </a:lnTo>
                <a:lnTo>
                  <a:pt x="1288692" y="90019"/>
                </a:lnTo>
                <a:lnTo>
                  <a:pt x="1252953" y="123005"/>
                </a:lnTo>
                <a:lnTo>
                  <a:pt x="1207631" y="144633"/>
                </a:lnTo>
                <a:lnTo>
                  <a:pt x="1155446" y="152400"/>
                </a:lnTo>
                <a:lnTo>
                  <a:pt x="165100" y="152400"/>
                </a:lnTo>
                <a:lnTo>
                  <a:pt x="112914" y="160166"/>
                </a:lnTo>
                <a:lnTo>
                  <a:pt x="67592" y="181794"/>
                </a:lnTo>
                <a:lnTo>
                  <a:pt x="31853" y="214780"/>
                </a:lnTo>
                <a:lnTo>
                  <a:pt x="8416" y="256617"/>
                </a:lnTo>
                <a:lnTo>
                  <a:pt x="0" y="304800"/>
                </a:lnTo>
              </a:path>
            </a:pathLst>
          </a:custGeom>
          <a:ln w="28956">
            <a:solidFill>
              <a:srgbClr val="0000FF"/>
            </a:solidFill>
          </a:ln>
        </p:spPr>
        <p:txBody>
          <a:bodyPr wrap="square" lIns="0" tIns="0" rIns="0" bIns="0" rtlCol="0"/>
          <a:lstStyle/>
          <a:p/>
        </p:txBody>
      </p:sp>
      <p:sp>
        <p:nvSpPr>
          <p:cNvPr id="28" name="object 28"/>
          <p:cNvSpPr/>
          <p:nvPr/>
        </p:nvSpPr>
        <p:spPr>
          <a:xfrm>
            <a:off x="6663690" y="4391405"/>
            <a:ext cx="1219200" cy="0"/>
          </a:xfrm>
          <a:custGeom>
            <a:avLst/>
            <a:gdLst/>
            <a:ahLst/>
            <a:cxnLst/>
            <a:rect l="l" t="t" r="r" b="b"/>
            <a:pathLst>
              <a:path w="1219200">
                <a:moveTo>
                  <a:pt x="0" y="0"/>
                </a:moveTo>
                <a:lnTo>
                  <a:pt x="1219200" y="0"/>
                </a:lnTo>
              </a:path>
            </a:pathLst>
          </a:custGeom>
          <a:ln w="38100">
            <a:solidFill>
              <a:srgbClr val="FF3300"/>
            </a:solidFill>
            <a:prstDash val="dash"/>
          </a:ln>
        </p:spPr>
        <p:txBody>
          <a:bodyPr wrap="square" lIns="0" tIns="0" rIns="0" bIns="0" rtlCol="0"/>
          <a:lstStyle/>
          <a:p/>
        </p:txBody>
      </p:sp>
      <p:sp>
        <p:nvSpPr>
          <p:cNvPr id="29" name="object 29"/>
          <p:cNvSpPr/>
          <p:nvPr/>
        </p:nvSpPr>
        <p:spPr>
          <a:xfrm>
            <a:off x="7882890" y="4208526"/>
            <a:ext cx="0" cy="228600"/>
          </a:xfrm>
          <a:custGeom>
            <a:avLst/>
            <a:gdLst/>
            <a:ahLst/>
            <a:cxnLst/>
            <a:rect l="l" t="t" r="r" b="b"/>
            <a:pathLst>
              <a:path h="228600">
                <a:moveTo>
                  <a:pt x="0" y="0"/>
                </a:moveTo>
                <a:lnTo>
                  <a:pt x="0" y="228600"/>
                </a:lnTo>
              </a:path>
            </a:pathLst>
          </a:custGeom>
          <a:ln w="38100">
            <a:solidFill>
              <a:srgbClr val="FFFFFF"/>
            </a:solidFill>
          </a:ln>
        </p:spPr>
        <p:txBody>
          <a:bodyPr wrap="square" lIns="0" tIns="0" rIns="0" bIns="0" rtlCol="0"/>
          <a:lstStyle/>
          <a:p/>
        </p:txBody>
      </p:sp>
      <p:sp>
        <p:nvSpPr>
          <p:cNvPr id="30" name="object 30"/>
          <p:cNvSpPr/>
          <p:nvPr/>
        </p:nvSpPr>
        <p:spPr>
          <a:xfrm>
            <a:off x="6663690" y="4132326"/>
            <a:ext cx="1219200" cy="304800"/>
          </a:xfrm>
          <a:custGeom>
            <a:avLst/>
            <a:gdLst/>
            <a:ahLst/>
            <a:cxnLst/>
            <a:rect l="l" t="t" r="r" b="b"/>
            <a:pathLst>
              <a:path w="1219200" h="304800">
                <a:moveTo>
                  <a:pt x="1219200" y="304800"/>
                </a:moveTo>
                <a:lnTo>
                  <a:pt x="1213205" y="245465"/>
                </a:lnTo>
                <a:lnTo>
                  <a:pt x="1196863" y="197024"/>
                </a:lnTo>
                <a:lnTo>
                  <a:pt x="1172640" y="164371"/>
                </a:lnTo>
                <a:lnTo>
                  <a:pt x="1143000" y="152400"/>
                </a:lnTo>
                <a:lnTo>
                  <a:pt x="685800" y="152400"/>
                </a:lnTo>
                <a:lnTo>
                  <a:pt x="656159" y="140428"/>
                </a:lnTo>
                <a:lnTo>
                  <a:pt x="631936" y="107775"/>
                </a:lnTo>
                <a:lnTo>
                  <a:pt x="615594" y="59334"/>
                </a:lnTo>
                <a:lnTo>
                  <a:pt x="609600" y="0"/>
                </a:lnTo>
                <a:lnTo>
                  <a:pt x="603605" y="59334"/>
                </a:lnTo>
                <a:lnTo>
                  <a:pt x="587263" y="107775"/>
                </a:lnTo>
                <a:lnTo>
                  <a:pt x="563040" y="140428"/>
                </a:lnTo>
                <a:lnTo>
                  <a:pt x="533400" y="152400"/>
                </a:lnTo>
                <a:lnTo>
                  <a:pt x="76200" y="152400"/>
                </a:lnTo>
                <a:lnTo>
                  <a:pt x="46559" y="164371"/>
                </a:lnTo>
                <a:lnTo>
                  <a:pt x="22336" y="197024"/>
                </a:lnTo>
                <a:lnTo>
                  <a:pt x="5994" y="245465"/>
                </a:lnTo>
                <a:lnTo>
                  <a:pt x="0" y="304800"/>
                </a:lnTo>
              </a:path>
            </a:pathLst>
          </a:custGeom>
          <a:ln w="28956">
            <a:solidFill>
              <a:srgbClr val="FF3300"/>
            </a:solidFill>
          </a:ln>
        </p:spPr>
        <p:txBody>
          <a:bodyPr wrap="square" lIns="0" tIns="0" rIns="0" bIns="0" rtlCol="0"/>
          <a:lstStyle/>
          <a:p/>
        </p:txBody>
      </p:sp>
      <p:sp>
        <p:nvSpPr>
          <p:cNvPr id="31" name="object 31"/>
          <p:cNvSpPr txBox="1"/>
          <p:nvPr/>
        </p:nvSpPr>
        <p:spPr>
          <a:xfrm>
            <a:off x="7047103" y="3720795"/>
            <a:ext cx="203200" cy="452120"/>
          </a:xfrm>
          <a:prstGeom prst="rect">
            <a:avLst/>
          </a:prstGeom>
        </p:spPr>
        <p:txBody>
          <a:bodyPr vert="horz" wrap="square" lIns="0" tIns="12065" rIns="0" bIns="0" rtlCol="0">
            <a:spAutoFit/>
          </a:bodyPr>
          <a:lstStyle/>
          <a:p>
            <a:pPr marL="12700">
              <a:lnSpc>
                <a:spcPct val="100000"/>
              </a:lnSpc>
              <a:spcBef>
                <a:spcPts val="95"/>
              </a:spcBef>
            </a:pPr>
            <a:r>
              <a:rPr sz="2800" b="1" spc="-270" dirty="0">
                <a:latin typeface="Microsoft JhengHei" panose="020B0604030504040204" charset="-120"/>
                <a:cs typeface="Microsoft JhengHei" panose="020B0604030504040204" charset="-120"/>
              </a:rPr>
              <a:t>3</a:t>
            </a:r>
            <a:endParaRPr sz="2800">
              <a:latin typeface="Microsoft JhengHei" panose="020B0604030504040204" charset="-120"/>
              <a:cs typeface="Microsoft JhengHei" panose="020B0604030504040204" charset="-120"/>
            </a:endParaRPr>
          </a:p>
        </p:txBody>
      </p:sp>
      <p:sp>
        <p:nvSpPr>
          <p:cNvPr id="39" name="object 39"/>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40" name="object 40"/>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32" name="object 32"/>
          <p:cNvSpPr txBox="1"/>
          <p:nvPr/>
        </p:nvSpPr>
        <p:spPr>
          <a:xfrm>
            <a:off x="4295647" y="3022913"/>
            <a:ext cx="1858010" cy="1139825"/>
          </a:xfrm>
          <a:prstGeom prst="rect">
            <a:avLst/>
          </a:prstGeom>
        </p:spPr>
        <p:txBody>
          <a:bodyPr vert="horz" wrap="square" lIns="0" tIns="161290" rIns="0" bIns="0" rtlCol="0">
            <a:spAutoFit/>
          </a:bodyPr>
          <a:lstStyle/>
          <a:p>
            <a:pPr algn="ctr">
              <a:lnSpc>
                <a:spcPct val="100000"/>
              </a:lnSpc>
              <a:spcBef>
                <a:spcPts val="1270"/>
              </a:spcBef>
            </a:pPr>
            <a:r>
              <a:rPr sz="2400" b="1" spc="5" dirty="0">
                <a:latin typeface="微软雅黑" panose="020B0503020204020204" charset="-122"/>
                <a:cs typeface="微软雅黑" panose="020B0503020204020204" charset="-122"/>
              </a:rPr>
              <a:t>剩余劳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a:p>
            <a:pPr marR="5080" algn="ctr">
              <a:lnSpc>
                <a:spcPct val="100000"/>
              </a:lnSpc>
              <a:spcBef>
                <a:spcPts val="1365"/>
              </a:spcBef>
            </a:pPr>
            <a:r>
              <a:rPr sz="2800" b="1" spc="-5" dirty="0">
                <a:latin typeface="Times New Roman" panose="02020603050405020304"/>
                <a:cs typeface="Times New Roman" panose="02020603050405020304"/>
              </a:rPr>
              <a:t>6</a:t>
            </a:r>
            <a:endParaRPr sz="2800">
              <a:latin typeface="Times New Roman" panose="02020603050405020304"/>
              <a:cs typeface="Times New Roman" panose="02020603050405020304"/>
            </a:endParaRPr>
          </a:p>
        </p:txBody>
      </p:sp>
      <p:sp>
        <p:nvSpPr>
          <p:cNvPr id="33" name="object 33"/>
          <p:cNvSpPr txBox="1"/>
          <p:nvPr/>
        </p:nvSpPr>
        <p:spPr>
          <a:xfrm>
            <a:off x="7600568" y="4075582"/>
            <a:ext cx="688340" cy="1368425"/>
          </a:xfrm>
          <a:prstGeom prst="rect">
            <a:avLst/>
          </a:prstGeom>
        </p:spPr>
        <p:txBody>
          <a:bodyPr vert="horz" wrap="square" lIns="0" tIns="257175" rIns="0" bIns="0" rtlCol="0">
            <a:spAutoFit/>
          </a:bodyPr>
          <a:lstStyle/>
          <a:p>
            <a:pPr marL="68580">
              <a:lnSpc>
                <a:spcPct val="100000"/>
              </a:lnSpc>
              <a:spcBef>
                <a:spcPts val="2025"/>
              </a:spcBef>
            </a:pPr>
            <a:r>
              <a:rPr sz="2800" b="1" dirty="0">
                <a:latin typeface="Times New Roman" panose="02020603050405020304"/>
                <a:cs typeface="Times New Roman" panose="02020603050405020304"/>
              </a:rPr>
              <a:t>15</a:t>
            </a:r>
            <a:endParaRPr sz="2800">
              <a:latin typeface="Times New Roman" panose="02020603050405020304"/>
              <a:cs typeface="Times New Roman" panose="02020603050405020304"/>
            </a:endParaRPr>
          </a:p>
          <a:p>
            <a:pPr marL="12700">
              <a:lnSpc>
                <a:spcPct val="100000"/>
              </a:lnSpc>
              <a:spcBef>
                <a:spcPts val="1930"/>
              </a:spcBef>
            </a:pPr>
            <a:r>
              <a:rPr sz="2800" spc="-10" dirty="0">
                <a:latin typeface="Times New Roman" panose="02020603050405020304"/>
                <a:cs typeface="Times New Roman" panose="02020603050405020304"/>
              </a:rPr>
              <a:t>m'</a:t>
            </a:r>
            <a:r>
              <a:rPr sz="2800" spc="185" dirty="0">
                <a:latin typeface="Times New Roman" panose="02020603050405020304"/>
                <a:cs typeface="Times New Roman" panose="02020603050405020304"/>
              </a:rPr>
              <a:t> </a:t>
            </a:r>
            <a:r>
              <a:rPr sz="4200" spc="-7" baseline="-2000" dirty="0">
                <a:latin typeface="Times New Roman" panose="02020603050405020304"/>
                <a:cs typeface="Times New Roman" panose="02020603050405020304"/>
              </a:rPr>
              <a:t>=</a:t>
            </a:r>
            <a:endParaRPr sz="4200" baseline="-2000">
              <a:latin typeface="Times New Roman" panose="02020603050405020304"/>
              <a:cs typeface="Times New Roman" panose="02020603050405020304"/>
            </a:endParaRPr>
          </a:p>
        </p:txBody>
      </p:sp>
      <p:sp>
        <p:nvSpPr>
          <p:cNvPr id="34" name="object 34"/>
          <p:cNvSpPr txBox="1"/>
          <p:nvPr/>
        </p:nvSpPr>
        <p:spPr>
          <a:xfrm>
            <a:off x="4437126" y="4170720"/>
            <a:ext cx="2190750" cy="1243965"/>
          </a:xfrm>
          <a:prstGeom prst="rect">
            <a:avLst/>
          </a:prstGeom>
        </p:spPr>
        <p:txBody>
          <a:bodyPr vert="horz" wrap="square" lIns="0" tIns="241300" rIns="0" bIns="0" rtlCol="0">
            <a:spAutoFit/>
          </a:bodyPr>
          <a:lstStyle/>
          <a:p>
            <a:pPr marR="5080" algn="r">
              <a:lnSpc>
                <a:spcPct val="100000"/>
              </a:lnSpc>
              <a:spcBef>
                <a:spcPts val="1900"/>
              </a:spcBef>
            </a:pPr>
            <a:r>
              <a:rPr sz="2800" b="1" dirty="0">
                <a:latin typeface="Times New Roman" panose="02020603050405020304"/>
                <a:cs typeface="Times New Roman" panose="02020603050405020304"/>
              </a:rPr>
              <a:t>12</a:t>
            </a:r>
            <a:endParaRPr sz="2800">
              <a:latin typeface="Times New Roman" panose="02020603050405020304"/>
              <a:cs typeface="Times New Roman" panose="02020603050405020304"/>
            </a:endParaRPr>
          </a:p>
          <a:p>
            <a:pPr marL="12700">
              <a:lnSpc>
                <a:spcPct val="100000"/>
              </a:lnSpc>
              <a:spcBef>
                <a:spcPts val="1550"/>
              </a:spcBef>
            </a:pPr>
            <a:r>
              <a:rPr sz="2400" b="1" spc="5" dirty="0">
                <a:latin typeface="微软雅黑" panose="020B0503020204020204" charset="-122"/>
                <a:cs typeface="微软雅黑" panose="020B0503020204020204" charset="-122"/>
              </a:rPr>
              <a:t>剩余劳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35" name="object 35"/>
          <p:cNvSpPr txBox="1"/>
          <p:nvPr/>
        </p:nvSpPr>
        <p:spPr>
          <a:xfrm>
            <a:off x="1174191" y="4977129"/>
            <a:ext cx="185801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必要劳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36" name="object 36"/>
          <p:cNvSpPr txBox="1"/>
          <p:nvPr/>
        </p:nvSpPr>
        <p:spPr>
          <a:xfrm>
            <a:off x="1348866" y="4400169"/>
            <a:ext cx="20320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Times New Roman" panose="02020603050405020304"/>
                <a:cs typeface="Times New Roman" panose="02020603050405020304"/>
              </a:rPr>
              <a:t>0</a:t>
            </a:r>
            <a:endParaRPr sz="2800">
              <a:latin typeface="Times New Roman" panose="02020603050405020304"/>
              <a:cs typeface="Times New Roman" panose="02020603050405020304"/>
            </a:endParaRPr>
          </a:p>
        </p:txBody>
      </p:sp>
      <p:sp>
        <p:nvSpPr>
          <p:cNvPr id="37" name="object 37"/>
          <p:cNvSpPr txBox="1"/>
          <p:nvPr/>
        </p:nvSpPr>
        <p:spPr>
          <a:xfrm>
            <a:off x="1782445" y="918210"/>
            <a:ext cx="5015230" cy="1228725"/>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Microsoft JhengHei" panose="020B0604030504040204" charset="-120"/>
                <a:cs typeface="Microsoft JhengHei" panose="020B0604030504040204" charset="-120"/>
              </a:rPr>
              <a:t>绝</a:t>
            </a:r>
            <a:r>
              <a:rPr sz="3600" b="1" spc="5" dirty="0">
                <a:latin typeface="Microsoft JhengHei" panose="020B0604030504040204" charset="-120"/>
                <a:cs typeface="Microsoft JhengHei" panose="020B0604030504040204" charset="-120"/>
              </a:rPr>
              <a:t>对剩</a:t>
            </a:r>
            <a:r>
              <a:rPr sz="3600" b="1" dirty="0">
                <a:latin typeface="Microsoft JhengHei" panose="020B0604030504040204" charset="-120"/>
                <a:cs typeface="Microsoft JhengHei" panose="020B0604030504040204" charset="-120"/>
              </a:rPr>
              <a:t>余价值</a:t>
            </a:r>
            <a:r>
              <a:rPr sz="3600" b="1" spc="10" dirty="0">
                <a:latin typeface="Microsoft JhengHei" panose="020B0604030504040204" charset="-120"/>
                <a:cs typeface="Microsoft JhengHei" panose="020B0604030504040204" charset="-120"/>
              </a:rPr>
              <a:t>的</a:t>
            </a:r>
            <a:r>
              <a:rPr sz="3600" b="1" dirty="0">
                <a:latin typeface="Microsoft JhengHei" panose="020B0604030504040204" charset="-120"/>
                <a:cs typeface="Microsoft JhengHei" panose="020B0604030504040204" charset="-120"/>
              </a:rPr>
              <a:t>生产</a:t>
            </a:r>
            <a:endParaRPr sz="3600">
              <a:latin typeface="Microsoft JhengHei" panose="020B0604030504040204" charset="-120"/>
              <a:cs typeface="Microsoft JhengHei" panose="020B0604030504040204" charset="-120"/>
            </a:endParaRPr>
          </a:p>
          <a:p>
            <a:pPr marL="1306195">
              <a:lnSpc>
                <a:spcPct val="100000"/>
              </a:lnSpc>
              <a:spcBef>
                <a:spcPts val="2285"/>
              </a:spcBef>
              <a:tabLst>
                <a:tab pos="1766570" algn="l"/>
                <a:tab pos="2226945" algn="l"/>
              </a:tabLst>
            </a:pPr>
            <a:r>
              <a:rPr sz="2400" b="1" dirty="0">
                <a:latin typeface="Microsoft JhengHei" panose="020B0604030504040204" charset="-120"/>
                <a:cs typeface="Microsoft JhengHei" panose="020B0604030504040204" charset="-120"/>
              </a:rPr>
              <a:t>工	作	</a:t>
            </a:r>
            <a:r>
              <a:rPr sz="2400" b="1" spc="10" dirty="0">
                <a:latin typeface="Microsoft JhengHei" panose="020B0604030504040204" charset="-120"/>
                <a:cs typeface="Microsoft JhengHei" panose="020B0604030504040204" charset="-120"/>
              </a:rPr>
              <a:t>日（小时）</a:t>
            </a:r>
            <a:endParaRPr sz="2400">
              <a:latin typeface="Microsoft JhengHei" panose="020B0604030504040204" charset="-120"/>
              <a:cs typeface="Microsoft JhengHei" panose="020B0604030504040204" charset="-120"/>
            </a:endParaRPr>
          </a:p>
        </p:txBody>
      </p:sp>
      <p:sp>
        <p:nvSpPr>
          <p:cNvPr id="38" name="object 38"/>
          <p:cNvSpPr txBox="1">
            <a:spLocks noGrp="1"/>
          </p:cNvSpPr>
          <p:nvPr>
            <p:ph type="title"/>
          </p:nvPr>
        </p:nvSpPr>
        <p:spPr>
          <a:xfrm>
            <a:off x="615315" y="63500"/>
            <a:ext cx="92138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3451756" y="4424622"/>
            <a:ext cx="3763645" cy="1524635"/>
          </a:xfrm>
          <a:custGeom>
            <a:avLst/>
            <a:gdLst/>
            <a:ahLst/>
            <a:cxnLst/>
            <a:rect l="l" t="t" r="r" b="b"/>
            <a:pathLst>
              <a:path w="3763645" h="1524635">
                <a:moveTo>
                  <a:pt x="2413418" y="1380128"/>
                </a:moveTo>
                <a:lnTo>
                  <a:pt x="1436854" y="1380128"/>
                </a:lnTo>
                <a:lnTo>
                  <a:pt x="1471438" y="1405909"/>
                </a:lnTo>
                <a:lnTo>
                  <a:pt x="1510199" y="1429538"/>
                </a:lnTo>
                <a:lnTo>
                  <a:pt x="1552804" y="1450876"/>
                </a:lnTo>
                <a:lnTo>
                  <a:pt x="1598918" y="1469789"/>
                </a:lnTo>
                <a:lnTo>
                  <a:pt x="1648209" y="1486137"/>
                </a:lnTo>
                <a:lnTo>
                  <a:pt x="1700344" y="1499785"/>
                </a:lnTo>
                <a:lnTo>
                  <a:pt x="1754989" y="1510595"/>
                </a:lnTo>
                <a:lnTo>
                  <a:pt x="1809915" y="1518244"/>
                </a:lnTo>
                <a:lnTo>
                  <a:pt x="1864896" y="1522887"/>
                </a:lnTo>
                <a:lnTo>
                  <a:pt x="1919624" y="1524615"/>
                </a:lnTo>
                <a:lnTo>
                  <a:pt x="1973792" y="1523519"/>
                </a:lnTo>
                <a:lnTo>
                  <a:pt x="2027094" y="1519690"/>
                </a:lnTo>
                <a:lnTo>
                  <a:pt x="2079222" y="1513219"/>
                </a:lnTo>
                <a:lnTo>
                  <a:pt x="2129870" y="1504197"/>
                </a:lnTo>
                <a:lnTo>
                  <a:pt x="2178730" y="1492715"/>
                </a:lnTo>
                <a:lnTo>
                  <a:pt x="2225496" y="1478863"/>
                </a:lnTo>
                <a:lnTo>
                  <a:pt x="2269861" y="1462733"/>
                </a:lnTo>
                <a:lnTo>
                  <a:pt x="2311518" y="1444416"/>
                </a:lnTo>
                <a:lnTo>
                  <a:pt x="2350160" y="1424001"/>
                </a:lnTo>
                <a:lnTo>
                  <a:pt x="2385479" y="1401582"/>
                </a:lnTo>
                <a:lnTo>
                  <a:pt x="2413418" y="1380128"/>
                </a:lnTo>
                <a:close/>
              </a:path>
              <a:path w="3763645" h="1524635">
                <a:moveTo>
                  <a:pt x="3123030" y="1246283"/>
                </a:moveTo>
                <a:lnTo>
                  <a:pt x="508103" y="1246283"/>
                </a:lnTo>
                <a:lnTo>
                  <a:pt x="510516" y="1248531"/>
                </a:lnTo>
                <a:lnTo>
                  <a:pt x="512802" y="1250753"/>
                </a:lnTo>
                <a:lnTo>
                  <a:pt x="545507" y="1278486"/>
                </a:lnTo>
                <a:lnTo>
                  <a:pt x="578884" y="1302176"/>
                </a:lnTo>
                <a:lnTo>
                  <a:pt x="615109" y="1324014"/>
                </a:lnTo>
                <a:lnTo>
                  <a:pt x="653945" y="1343966"/>
                </a:lnTo>
                <a:lnTo>
                  <a:pt x="695154" y="1362001"/>
                </a:lnTo>
                <a:lnTo>
                  <a:pt x="738500" y="1378085"/>
                </a:lnTo>
                <a:lnTo>
                  <a:pt x="783745" y="1392186"/>
                </a:lnTo>
                <a:lnTo>
                  <a:pt x="830653" y="1404270"/>
                </a:lnTo>
                <a:lnTo>
                  <a:pt x="878985" y="1414306"/>
                </a:lnTo>
                <a:lnTo>
                  <a:pt x="928505" y="1422260"/>
                </a:lnTo>
                <a:lnTo>
                  <a:pt x="978975" y="1428101"/>
                </a:lnTo>
                <a:lnTo>
                  <a:pt x="1030159" y="1431794"/>
                </a:lnTo>
                <a:lnTo>
                  <a:pt x="1081820" y="1433308"/>
                </a:lnTo>
                <a:lnTo>
                  <a:pt x="1133719" y="1432609"/>
                </a:lnTo>
                <a:lnTo>
                  <a:pt x="1185620" y="1429666"/>
                </a:lnTo>
                <a:lnTo>
                  <a:pt x="1237286" y="1424444"/>
                </a:lnTo>
                <a:lnTo>
                  <a:pt x="1288480" y="1416913"/>
                </a:lnTo>
                <a:lnTo>
                  <a:pt x="1338964" y="1407038"/>
                </a:lnTo>
                <a:lnTo>
                  <a:pt x="1388501" y="1394787"/>
                </a:lnTo>
                <a:lnTo>
                  <a:pt x="1436854" y="1380128"/>
                </a:lnTo>
                <a:lnTo>
                  <a:pt x="2413418" y="1380128"/>
                </a:lnTo>
                <a:lnTo>
                  <a:pt x="2417170" y="1377248"/>
                </a:lnTo>
                <a:lnTo>
                  <a:pt x="2444924" y="1351090"/>
                </a:lnTo>
                <a:lnTo>
                  <a:pt x="2468436" y="1323199"/>
                </a:lnTo>
                <a:lnTo>
                  <a:pt x="2487398" y="1293667"/>
                </a:lnTo>
                <a:lnTo>
                  <a:pt x="3020500" y="1293667"/>
                </a:lnTo>
                <a:lnTo>
                  <a:pt x="3065488" y="1276196"/>
                </a:lnTo>
                <a:lnTo>
                  <a:pt x="3106872" y="1256063"/>
                </a:lnTo>
                <a:lnTo>
                  <a:pt x="3123030" y="1246283"/>
                </a:lnTo>
                <a:close/>
              </a:path>
              <a:path w="3763645" h="1524635">
                <a:moveTo>
                  <a:pt x="3020500" y="1293667"/>
                </a:moveTo>
                <a:lnTo>
                  <a:pt x="2487398" y="1293667"/>
                </a:lnTo>
                <a:lnTo>
                  <a:pt x="2536011" y="1308418"/>
                </a:lnTo>
                <a:lnTo>
                  <a:pt x="2587043" y="1320082"/>
                </a:lnTo>
                <a:lnTo>
                  <a:pt x="2640020" y="1328581"/>
                </a:lnTo>
                <a:lnTo>
                  <a:pt x="2694467" y="1333836"/>
                </a:lnTo>
                <a:lnTo>
                  <a:pt x="2749907" y="1335767"/>
                </a:lnTo>
                <a:lnTo>
                  <a:pt x="2808611" y="1334160"/>
                </a:lnTo>
                <a:lnTo>
                  <a:pt x="2865379" y="1328949"/>
                </a:lnTo>
                <a:lnTo>
                  <a:pt x="2919832" y="1320340"/>
                </a:lnTo>
                <a:lnTo>
                  <a:pt x="2971588" y="1308541"/>
                </a:lnTo>
                <a:lnTo>
                  <a:pt x="3020267" y="1293757"/>
                </a:lnTo>
                <a:lnTo>
                  <a:pt x="3020500" y="1293667"/>
                </a:lnTo>
                <a:close/>
              </a:path>
              <a:path w="3763645" h="1524635">
                <a:moveTo>
                  <a:pt x="943143" y="134165"/>
                </a:moveTo>
                <a:lnTo>
                  <a:pt x="894296" y="134435"/>
                </a:lnTo>
                <a:lnTo>
                  <a:pt x="845415" y="136963"/>
                </a:lnTo>
                <a:lnTo>
                  <a:pt x="782439" y="143610"/>
                </a:lnTo>
                <a:lnTo>
                  <a:pt x="722339" y="153748"/>
                </a:lnTo>
                <a:lnTo>
                  <a:pt x="665423" y="167157"/>
                </a:lnTo>
                <a:lnTo>
                  <a:pt x="611998" y="183612"/>
                </a:lnTo>
                <a:lnTo>
                  <a:pt x="562370" y="202890"/>
                </a:lnTo>
                <a:lnTo>
                  <a:pt x="516845" y="224770"/>
                </a:lnTo>
                <a:lnTo>
                  <a:pt x="475730" y="249028"/>
                </a:lnTo>
                <a:lnTo>
                  <a:pt x="439332" y="275441"/>
                </a:lnTo>
                <a:lnTo>
                  <a:pt x="407957" y="303786"/>
                </a:lnTo>
                <a:lnTo>
                  <a:pt x="381912" y="333841"/>
                </a:lnTo>
                <a:lnTo>
                  <a:pt x="347039" y="398189"/>
                </a:lnTo>
                <a:lnTo>
                  <a:pt x="337164" y="466701"/>
                </a:lnTo>
                <a:lnTo>
                  <a:pt x="342368" y="501961"/>
                </a:lnTo>
                <a:lnTo>
                  <a:pt x="339320" y="506660"/>
                </a:lnTo>
                <a:lnTo>
                  <a:pt x="280628" y="512639"/>
                </a:lnTo>
                <a:lnTo>
                  <a:pt x="225044" y="523499"/>
                </a:lnTo>
                <a:lnTo>
                  <a:pt x="173474" y="538918"/>
                </a:lnTo>
                <a:lnTo>
                  <a:pt x="126825" y="558570"/>
                </a:lnTo>
                <a:lnTo>
                  <a:pt x="86005" y="582131"/>
                </a:lnTo>
                <a:lnTo>
                  <a:pt x="51919" y="609276"/>
                </a:lnTo>
                <a:lnTo>
                  <a:pt x="22824" y="643516"/>
                </a:lnTo>
                <a:lnTo>
                  <a:pt x="5645" y="679061"/>
                </a:lnTo>
                <a:lnTo>
                  <a:pt x="0" y="715100"/>
                </a:lnTo>
                <a:lnTo>
                  <a:pt x="5508" y="750823"/>
                </a:lnTo>
                <a:lnTo>
                  <a:pt x="21791" y="785418"/>
                </a:lnTo>
                <a:lnTo>
                  <a:pt x="48466" y="818074"/>
                </a:lnTo>
                <a:lnTo>
                  <a:pt x="85155" y="847979"/>
                </a:lnTo>
                <a:lnTo>
                  <a:pt x="131475" y="874324"/>
                </a:lnTo>
                <a:lnTo>
                  <a:pt x="187047" y="896296"/>
                </a:lnTo>
                <a:lnTo>
                  <a:pt x="137428" y="932713"/>
                </a:lnTo>
                <a:lnTo>
                  <a:pt x="103656" y="973703"/>
                </a:lnTo>
                <a:lnTo>
                  <a:pt x="86624" y="1017740"/>
                </a:lnTo>
                <a:lnTo>
                  <a:pt x="87225" y="1063301"/>
                </a:lnTo>
                <a:lnTo>
                  <a:pt x="120389" y="1127581"/>
                </a:lnTo>
                <a:lnTo>
                  <a:pt x="149571" y="1155849"/>
                </a:lnTo>
                <a:lnTo>
                  <a:pt x="185996" y="1181035"/>
                </a:lnTo>
                <a:lnTo>
                  <a:pt x="228798" y="1202760"/>
                </a:lnTo>
                <a:lnTo>
                  <a:pt x="277109" y="1220648"/>
                </a:lnTo>
                <a:lnTo>
                  <a:pt x="330062" y="1234321"/>
                </a:lnTo>
                <a:lnTo>
                  <a:pt x="386791" y="1243402"/>
                </a:lnTo>
                <a:lnTo>
                  <a:pt x="446426" y="1247515"/>
                </a:lnTo>
                <a:lnTo>
                  <a:pt x="508103" y="1246283"/>
                </a:lnTo>
                <a:lnTo>
                  <a:pt x="3123030" y="1246283"/>
                </a:lnTo>
                <a:lnTo>
                  <a:pt x="3176605" y="1208912"/>
                </a:lnTo>
                <a:lnTo>
                  <a:pt x="3204193" y="1182307"/>
                </a:lnTo>
                <a:lnTo>
                  <a:pt x="3242910" y="1124069"/>
                </a:lnTo>
                <a:lnTo>
                  <a:pt x="3257145" y="1060507"/>
                </a:lnTo>
                <a:lnTo>
                  <a:pt x="3306813" y="1055351"/>
                </a:lnTo>
                <a:lnTo>
                  <a:pt x="3355321" y="1047920"/>
                </a:lnTo>
                <a:lnTo>
                  <a:pt x="3402417" y="1038266"/>
                </a:lnTo>
                <a:lnTo>
                  <a:pt x="3447852" y="1026443"/>
                </a:lnTo>
                <a:lnTo>
                  <a:pt x="3491375" y="1012503"/>
                </a:lnTo>
                <a:lnTo>
                  <a:pt x="3532735" y="996499"/>
                </a:lnTo>
                <a:lnTo>
                  <a:pt x="3584839" y="971647"/>
                </a:lnTo>
                <a:lnTo>
                  <a:pt x="3630443" y="944237"/>
                </a:lnTo>
                <a:lnTo>
                  <a:pt x="3669466" y="914611"/>
                </a:lnTo>
                <a:lnTo>
                  <a:pt x="3701827" y="883112"/>
                </a:lnTo>
                <a:lnTo>
                  <a:pt x="3727445" y="850080"/>
                </a:lnTo>
                <a:lnTo>
                  <a:pt x="3746239" y="815859"/>
                </a:lnTo>
                <a:lnTo>
                  <a:pt x="3763031" y="745215"/>
                </a:lnTo>
                <a:lnTo>
                  <a:pt x="3760866" y="709478"/>
                </a:lnTo>
                <a:lnTo>
                  <a:pt x="3735010" y="638881"/>
                </a:lnTo>
                <a:lnTo>
                  <a:pt x="3711156" y="604707"/>
                </a:lnTo>
                <a:lnTo>
                  <a:pt x="3679911" y="571737"/>
                </a:lnTo>
                <a:lnTo>
                  <a:pt x="3641193" y="540315"/>
                </a:lnTo>
                <a:lnTo>
                  <a:pt x="3647239" y="532056"/>
                </a:lnTo>
                <a:lnTo>
                  <a:pt x="3674854" y="472441"/>
                </a:lnTo>
                <a:lnTo>
                  <a:pt x="3678815" y="438421"/>
                </a:lnTo>
                <a:lnTo>
                  <a:pt x="3674671" y="404977"/>
                </a:lnTo>
                <a:lnTo>
                  <a:pt x="3643622" y="341313"/>
                </a:lnTo>
                <a:lnTo>
                  <a:pt x="3617492" y="311842"/>
                </a:lnTo>
                <a:lnTo>
                  <a:pt x="3584807" y="284446"/>
                </a:lnTo>
                <a:lnTo>
                  <a:pt x="3545957" y="259499"/>
                </a:lnTo>
                <a:lnTo>
                  <a:pt x="3501328" y="237377"/>
                </a:lnTo>
                <a:lnTo>
                  <a:pt x="3451309" y="218453"/>
                </a:lnTo>
                <a:lnTo>
                  <a:pt x="3396286" y="203102"/>
                </a:lnTo>
                <a:lnTo>
                  <a:pt x="3336647" y="191700"/>
                </a:lnTo>
                <a:lnTo>
                  <a:pt x="3330148" y="178492"/>
                </a:lnTo>
                <a:lnTo>
                  <a:pt x="1221589" y="178492"/>
                </a:lnTo>
                <a:lnTo>
                  <a:pt x="1178167" y="165769"/>
                </a:lnTo>
                <a:lnTo>
                  <a:pt x="1133219" y="155144"/>
                </a:lnTo>
                <a:lnTo>
                  <a:pt x="1086994" y="146644"/>
                </a:lnTo>
                <a:lnTo>
                  <a:pt x="1039741" y="140297"/>
                </a:lnTo>
                <a:lnTo>
                  <a:pt x="991708" y="136128"/>
                </a:lnTo>
                <a:lnTo>
                  <a:pt x="943143" y="134165"/>
                </a:lnTo>
                <a:close/>
              </a:path>
              <a:path w="3763645" h="1524635">
                <a:moveTo>
                  <a:pt x="1646589" y="42439"/>
                </a:moveTo>
                <a:lnTo>
                  <a:pt x="1595371" y="43092"/>
                </a:lnTo>
                <a:lnTo>
                  <a:pt x="1544834" y="46834"/>
                </a:lnTo>
                <a:lnTo>
                  <a:pt x="1495449" y="53588"/>
                </a:lnTo>
                <a:lnTo>
                  <a:pt x="1447686" y="63272"/>
                </a:lnTo>
                <a:lnTo>
                  <a:pt x="1402019" y="75809"/>
                </a:lnTo>
                <a:lnTo>
                  <a:pt x="1358916" y="91118"/>
                </a:lnTo>
                <a:lnTo>
                  <a:pt x="1318851" y="109121"/>
                </a:lnTo>
                <a:lnTo>
                  <a:pt x="1282294" y="129737"/>
                </a:lnTo>
                <a:lnTo>
                  <a:pt x="1249716" y="152887"/>
                </a:lnTo>
                <a:lnTo>
                  <a:pt x="1221589" y="178492"/>
                </a:lnTo>
                <a:lnTo>
                  <a:pt x="3330148" y="178492"/>
                </a:lnTo>
                <a:lnTo>
                  <a:pt x="3317541" y="152870"/>
                </a:lnTo>
                <a:lnTo>
                  <a:pt x="3286863" y="116707"/>
                </a:lnTo>
                <a:lnTo>
                  <a:pt x="3285979" y="116008"/>
                </a:lnTo>
                <a:lnTo>
                  <a:pt x="1956665" y="116008"/>
                </a:lnTo>
                <a:lnTo>
                  <a:pt x="1931942" y="103538"/>
                </a:lnTo>
                <a:lnTo>
                  <a:pt x="1877923" y="81647"/>
                </a:lnTo>
                <a:lnTo>
                  <a:pt x="1799614" y="59818"/>
                </a:lnTo>
                <a:lnTo>
                  <a:pt x="1749182" y="50723"/>
                </a:lnTo>
                <a:lnTo>
                  <a:pt x="1698016" y="44957"/>
                </a:lnTo>
                <a:lnTo>
                  <a:pt x="1646589" y="42439"/>
                </a:lnTo>
                <a:close/>
              </a:path>
              <a:path w="3763645" h="1524635">
                <a:moveTo>
                  <a:pt x="2307020" y="0"/>
                </a:moveTo>
                <a:lnTo>
                  <a:pt x="2253569" y="1287"/>
                </a:lnTo>
                <a:lnTo>
                  <a:pt x="2201490" y="6620"/>
                </a:lnTo>
                <a:lnTo>
                  <a:pt x="2151240" y="15888"/>
                </a:lnTo>
                <a:lnTo>
                  <a:pt x="2103717" y="28935"/>
                </a:lnTo>
                <a:lnTo>
                  <a:pt x="2059709" y="45615"/>
                </a:lnTo>
                <a:lnTo>
                  <a:pt x="2020006" y="65783"/>
                </a:lnTo>
                <a:lnTo>
                  <a:pt x="1985395" y="89296"/>
                </a:lnTo>
                <a:lnTo>
                  <a:pt x="1956665" y="116008"/>
                </a:lnTo>
                <a:lnTo>
                  <a:pt x="3285979" y="116008"/>
                </a:lnTo>
                <a:lnTo>
                  <a:pt x="3245421" y="83972"/>
                </a:lnTo>
                <a:lnTo>
                  <a:pt x="3242734" y="82480"/>
                </a:lnTo>
                <a:lnTo>
                  <a:pt x="2598523" y="82480"/>
                </a:lnTo>
                <a:lnTo>
                  <a:pt x="2570236" y="64266"/>
                </a:lnTo>
                <a:lnTo>
                  <a:pt x="2503708" y="33885"/>
                </a:lnTo>
                <a:lnTo>
                  <a:pt x="2466062" y="22028"/>
                </a:lnTo>
                <a:lnTo>
                  <a:pt x="2414000" y="10231"/>
                </a:lnTo>
                <a:lnTo>
                  <a:pt x="2360723" y="2936"/>
                </a:lnTo>
                <a:lnTo>
                  <a:pt x="2307020" y="0"/>
                </a:lnTo>
                <a:close/>
              </a:path>
              <a:path w="3763645" h="1524635">
                <a:moveTo>
                  <a:pt x="2910999" y="316"/>
                </a:moveTo>
                <a:lnTo>
                  <a:pt x="2861287" y="2571"/>
                </a:lnTo>
                <a:lnTo>
                  <a:pt x="2812336" y="8029"/>
                </a:lnTo>
                <a:lnTo>
                  <a:pt x="2764705" y="16665"/>
                </a:lnTo>
                <a:lnTo>
                  <a:pt x="2718950" y="28452"/>
                </a:lnTo>
                <a:lnTo>
                  <a:pt x="2675630" y="43367"/>
                </a:lnTo>
                <a:lnTo>
                  <a:pt x="2635301" y="61385"/>
                </a:lnTo>
                <a:lnTo>
                  <a:pt x="2598523" y="82480"/>
                </a:lnTo>
                <a:lnTo>
                  <a:pt x="3242734" y="82480"/>
                </a:lnTo>
                <a:lnTo>
                  <a:pt x="3194026" y="55429"/>
                </a:lnTo>
                <a:lnTo>
                  <a:pt x="3151458" y="37946"/>
                </a:lnTo>
                <a:lnTo>
                  <a:pt x="3106305" y="23816"/>
                </a:lnTo>
                <a:lnTo>
                  <a:pt x="3059125" y="13012"/>
                </a:lnTo>
                <a:lnTo>
                  <a:pt x="3010476" y="5511"/>
                </a:lnTo>
                <a:lnTo>
                  <a:pt x="2960915" y="1287"/>
                </a:lnTo>
                <a:lnTo>
                  <a:pt x="2910999" y="316"/>
                </a:lnTo>
                <a:close/>
              </a:path>
            </a:pathLst>
          </a:custGeom>
          <a:solidFill>
            <a:srgbClr val="4F81BC"/>
          </a:solidFill>
        </p:spPr>
        <p:txBody>
          <a:bodyPr wrap="square" lIns="0" tIns="0" rIns="0" bIns="0" rtlCol="0"/>
          <a:lstStyle/>
          <a:p/>
        </p:txBody>
      </p:sp>
      <p:sp>
        <p:nvSpPr>
          <p:cNvPr id="6" name="object 6"/>
          <p:cNvSpPr/>
          <p:nvPr/>
        </p:nvSpPr>
        <p:spPr>
          <a:xfrm>
            <a:off x="7350632" y="4359783"/>
            <a:ext cx="84709" cy="84709"/>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7106284" y="4393946"/>
            <a:ext cx="169291" cy="169291"/>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6782689" y="4458080"/>
            <a:ext cx="254000" cy="254000"/>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3451756" y="4424622"/>
            <a:ext cx="3763645" cy="1524635"/>
          </a:xfrm>
          <a:custGeom>
            <a:avLst/>
            <a:gdLst/>
            <a:ahLst/>
            <a:cxnLst/>
            <a:rect l="l" t="t" r="r" b="b"/>
            <a:pathLst>
              <a:path w="3763645" h="1524635">
                <a:moveTo>
                  <a:pt x="342368" y="501961"/>
                </a:moveTo>
                <a:lnTo>
                  <a:pt x="337164" y="466701"/>
                </a:lnTo>
                <a:lnTo>
                  <a:pt x="338823" y="432036"/>
                </a:lnTo>
                <a:lnTo>
                  <a:pt x="347039" y="398189"/>
                </a:lnTo>
                <a:lnTo>
                  <a:pt x="381912" y="333841"/>
                </a:lnTo>
                <a:lnTo>
                  <a:pt x="407957" y="303786"/>
                </a:lnTo>
                <a:lnTo>
                  <a:pt x="439332" y="275441"/>
                </a:lnTo>
                <a:lnTo>
                  <a:pt x="475730" y="249028"/>
                </a:lnTo>
                <a:lnTo>
                  <a:pt x="516845" y="224770"/>
                </a:lnTo>
                <a:lnTo>
                  <a:pt x="562370" y="202890"/>
                </a:lnTo>
                <a:lnTo>
                  <a:pt x="611998" y="183612"/>
                </a:lnTo>
                <a:lnTo>
                  <a:pt x="665423" y="167157"/>
                </a:lnTo>
                <a:lnTo>
                  <a:pt x="722339" y="153748"/>
                </a:lnTo>
                <a:lnTo>
                  <a:pt x="782439" y="143610"/>
                </a:lnTo>
                <a:lnTo>
                  <a:pt x="845415" y="136963"/>
                </a:lnTo>
                <a:lnTo>
                  <a:pt x="894296" y="134435"/>
                </a:lnTo>
                <a:lnTo>
                  <a:pt x="943143" y="134165"/>
                </a:lnTo>
                <a:lnTo>
                  <a:pt x="991708" y="136128"/>
                </a:lnTo>
                <a:lnTo>
                  <a:pt x="1039741" y="140297"/>
                </a:lnTo>
                <a:lnTo>
                  <a:pt x="1086994" y="146644"/>
                </a:lnTo>
                <a:lnTo>
                  <a:pt x="1133219" y="155144"/>
                </a:lnTo>
                <a:lnTo>
                  <a:pt x="1178167" y="165769"/>
                </a:lnTo>
                <a:lnTo>
                  <a:pt x="1221589" y="178492"/>
                </a:lnTo>
                <a:lnTo>
                  <a:pt x="1249716" y="152887"/>
                </a:lnTo>
                <a:lnTo>
                  <a:pt x="1282294" y="129737"/>
                </a:lnTo>
                <a:lnTo>
                  <a:pt x="1318851" y="109121"/>
                </a:lnTo>
                <a:lnTo>
                  <a:pt x="1358916" y="91118"/>
                </a:lnTo>
                <a:lnTo>
                  <a:pt x="1402019" y="75809"/>
                </a:lnTo>
                <a:lnTo>
                  <a:pt x="1447686" y="63272"/>
                </a:lnTo>
                <a:lnTo>
                  <a:pt x="1495449" y="53588"/>
                </a:lnTo>
                <a:lnTo>
                  <a:pt x="1544834" y="46834"/>
                </a:lnTo>
                <a:lnTo>
                  <a:pt x="1595371" y="43092"/>
                </a:lnTo>
                <a:lnTo>
                  <a:pt x="1646589" y="42439"/>
                </a:lnTo>
                <a:lnTo>
                  <a:pt x="1698016" y="44957"/>
                </a:lnTo>
                <a:lnTo>
                  <a:pt x="1749182" y="50723"/>
                </a:lnTo>
                <a:lnTo>
                  <a:pt x="1799614" y="59818"/>
                </a:lnTo>
                <a:lnTo>
                  <a:pt x="1848842" y="72320"/>
                </a:lnTo>
                <a:lnTo>
                  <a:pt x="1905659" y="92069"/>
                </a:lnTo>
                <a:lnTo>
                  <a:pt x="1956665" y="116008"/>
                </a:lnTo>
                <a:lnTo>
                  <a:pt x="1985395" y="89296"/>
                </a:lnTo>
                <a:lnTo>
                  <a:pt x="2020006" y="65783"/>
                </a:lnTo>
                <a:lnTo>
                  <a:pt x="2059709" y="45615"/>
                </a:lnTo>
                <a:lnTo>
                  <a:pt x="2103717" y="28935"/>
                </a:lnTo>
                <a:lnTo>
                  <a:pt x="2151240" y="15888"/>
                </a:lnTo>
                <a:lnTo>
                  <a:pt x="2201490" y="6620"/>
                </a:lnTo>
                <a:lnTo>
                  <a:pt x="2253680" y="1276"/>
                </a:lnTo>
                <a:lnTo>
                  <a:pt x="2307020" y="0"/>
                </a:lnTo>
                <a:lnTo>
                  <a:pt x="2360723" y="2936"/>
                </a:lnTo>
                <a:lnTo>
                  <a:pt x="2414000" y="10231"/>
                </a:lnTo>
                <a:lnTo>
                  <a:pt x="2466062" y="22028"/>
                </a:lnTo>
                <a:lnTo>
                  <a:pt x="2503708" y="33885"/>
                </a:lnTo>
                <a:lnTo>
                  <a:pt x="2570236" y="64266"/>
                </a:lnTo>
                <a:lnTo>
                  <a:pt x="2598523" y="82480"/>
                </a:lnTo>
                <a:lnTo>
                  <a:pt x="2635301" y="61385"/>
                </a:lnTo>
                <a:lnTo>
                  <a:pt x="2675630" y="43367"/>
                </a:lnTo>
                <a:lnTo>
                  <a:pt x="2718950" y="28452"/>
                </a:lnTo>
                <a:lnTo>
                  <a:pt x="2764705" y="16665"/>
                </a:lnTo>
                <a:lnTo>
                  <a:pt x="2812336" y="8029"/>
                </a:lnTo>
                <a:lnTo>
                  <a:pt x="2861287" y="2571"/>
                </a:lnTo>
                <a:lnTo>
                  <a:pt x="2910999" y="316"/>
                </a:lnTo>
                <a:lnTo>
                  <a:pt x="2960915" y="1287"/>
                </a:lnTo>
                <a:lnTo>
                  <a:pt x="3010476" y="5511"/>
                </a:lnTo>
                <a:lnTo>
                  <a:pt x="3059125" y="13012"/>
                </a:lnTo>
                <a:lnTo>
                  <a:pt x="3106305" y="23816"/>
                </a:lnTo>
                <a:lnTo>
                  <a:pt x="3151458" y="37946"/>
                </a:lnTo>
                <a:lnTo>
                  <a:pt x="3194026" y="55429"/>
                </a:lnTo>
                <a:lnTo>
                  <a:pt x="3245421" y="83972"/>
                </a:lnTo>
                <a:lnTo>
                  <a:pt x="3286863" y="116707"/>
                </a:lnTo>
                <a:lnTo>
                  <a:pt x="3317541" y="152870"/>
                </a:lnTo>
                <a:lnTo>
                  <a:pt x="3336647" y="191700"/>
                </a:lnTo>
                <a:lnTo>
                  <a:pt x="3396286" y="203102"/>
                </a:lnTo>
                <a:lnTo>
                  <a:pt x="3451309" y="218453"/>
                </a:lnTo>
                <a:lnTo>
                  <a:pt x="3501328" y="237377"/>
                </a:lnTo>
                <a:lnTo>
                  <a:pt x="3545957" y="259499"/>
                </a:lnTo>
                <a:lnTo>
                  <a:pt x="3584807" y="284446"/>
                </a:lnTo>
                <a:lnTo>
                  <a:pt x="3617492" y="311842"/>
                </a:lnTo>
                <a:lnTo>
                  <a:pt x="3643622" y="341313"/>
                </a:lnTo>
                <a:lnTo>
                  <a:pt x="3674671" y="404977"/>
                </a:lnTo>
                <a:lnTo>
                  <a:pt x="3678815" y="438421"/>
                </a:lnTo>
                <a:lnTo>
                  <a:pt x="3674854" y="472441"/>
                </a:lnTo>
                <a:lnTo>
                  <a:pt x="3657856" y="515205"/>
                </a:lnTo>
                <a:lnTo>
                  <a:pt x="3641193" y="540315"/>
                </a:lnTo>
                <a:lnTo>
                  <a:pt x="3679911" y="571737"/>
                </a:lnTo>
                <a:lnTo>
                  <a:pt x="3711156" y="604707"/>
                </a:lnTo>
                <a:lnTo>
                  <a:pt x="3735010" y="638881"/>
                </a:lnTo>
                <a:lnTo>
                  <a:pt x="3751553" y="673919"/>
                </a:lnTo>
                <a:lnTo>
                  <a:pt x="3763031" y="745215"/>
                </a:lnTo>
                <a:lnTo>
                  <a:pt x="3758128" y="780790"/>
                </a:lnTo>
                <a:lnTo>
                  <a:pt x="3727445" y="850080"/>
                </a:lnTo>
                <a:lnTo>
                  <a:pt x="3701827" y="883112"/>
                </a:lnTo>
                <a:lnTo>
                  <a:pt x="3669466" y="914611"/>
                </a:lnTo>
                <a:lnTo>
                  <a:pt x="3630443" y="944237"/>
                </a:lnTo>
                <a:lnTo>
                  <a:pt x="3584839" y="971647"/>
                </a:lnTo>
                <a:lnTo>
                  <a:pt x="3532735" y="996499"/>
                </a:lnTo>
                <a:lnTo>
                  <a:pt x="3491375" y="1012503"/>
                </a:lnTo>
                <a:lnTo>
                  <a:pt x="3447852" y="1026443"/>
                </a:lnTo>
                <a:lnTo>
                  <a:pt x="3402417" y="1038266"/>
                </a:lnTo>
                <a:lnTo>
                  <a:pt x="3355321" y="1047920"/>
                </a:lnTo>
                <a:lnTo>
                  <a:pt x="3306813" y="1055351"/>
                </a:lnTo>
                <a:lnTo>
                  <a:pt x="3257145" y="1060507"/>
                </a:lnTo>
                <a:lnTo>
                  <a:pt x="3253278" y="1092851"/>
                </a:lnTo>
                <a:lnTo>
                  <a:pt x="3226421" y="1153957"/>
                </a:lnTo>
                <a:lnTo>
                  <a:pt x="3176605" y="1208912"/>
                </a:lnTo>
                <a:lnTo>
                  <a:pt x="3144038" y="1233567"/>
                </a:lnTo>
                <a:lnTo>
                  <a:pt x="3106872" y="1256063"/>
                </a:lnTo>
                <a:lnTo>
                  <a:pt x="3065488" y="1276196"/>
                </a:lnTo>
                <a:lnTo>
                  <a:pt x="3020267" y="1293757"/>
                </a:lnTo>
                <a:lnTo>
                  <a:pt x="2971588" y="1308541"/>
                </a:lnTo>
                <a:lnTo>
                  <a:pt x="2919832" y="1320340"/>
                </a:lnTo>
                <a:lnTo>
                  <a:pt x="2865379" y="1328949"/>
                </a:lnTo>
                <a:lnTo>
                  <a:pt x="2808611" y="1334160"/>
                </a:lnTo>
                <a:lnTo>
                  <a:pt x="2749907" y="1335767"/>
                </a:lnTo>
                <a:lnTo>
                  <a:pt x="2694467" y="1333836"/>
                </a:lnTo>
                <a:lnTo>
                  <a:pt x="2640020" y="1328581"/>
                </a:lnTo>
                <a:lnTo>
                  <a:pt x="2587043" y="1320082"/>
                </a:lnTo>
                <a:lnTo>
                  <a:pt x="2536011" y="1308418"/>
                </a:lnTo>
                <a:lnTo>
                  <a:pt x="2487398" y="1293667"/>
                </a:lnTo>
                <a:lnTo>
                  <a:pt x="2468436" y="1323199"/>
                </a:lnTo>
                <a:lnTo>
                  <a:pt x="2417170" y="1377248"/>
                </a:lnTo>
                <a:lnTo>
                  <a:pt x="2385479" y="1401582"/>
                </a:lnTo>
                <a:lnTo>
                  <a:pt x="2350160" y="1424001"/>
                </a:lnTo>
                <a:lnTo>
                  <a:pt x="2311518" y="1444416"/>
                </a:lnTo>
                <a:lnTo>
                  <a:pt x="2269861" y="1462733"/>
                </a:lnTo>
                <a:lnTo>
                  <a:pt x="2225496" y="1478863"/>
                </a:lnTo>
                <a:lnTo>
                  <a:pt x="2178730" y="1492715"/>
                </a:lnTo>
                <a:lnTo>
                  <a:pt x="2129870" y="1504197"/>
                </a:lnTo>
                <a:lnTo>
                  <a:pt x="2079222" y="1513219"/>
                </a:lnTo>
                <a:lnTo>
                  <a:pt x="2027094" y="1519690"/>
                </a:lnTo>
                <a:lnTo>
                  <a:pt x="1973792" y="1523519"/>
                </a:lnTo>
                <a:lnTo>
                  <a:pt x="1919624" y="1524615"/>
                </a:lnTo>
                <a:lnTo>
                  <a:pt x="1864896" y="1522887"/>
                </a:lnTo>
                <a:lnTo>
                  <a:pt x="1809915" y="1518244"/>
                </a:lnTo>
                <a:lnTo>
                  <a:pt x="1754989" y="1510595"/>
                </a:lnTo>
                <a:lnTo>
                  <a:pt x="1700344" y="1499785"/>
                </a:lnTo>
                <a:lnTo>
                  <a:pt x="1648209" y="1486137"/>
                </a:lnTo>
                <a:lnTo>
                  <a:pt x="1598918" y="1469789"/>
                </a:lnTo>
                <a:lnTo>
                  <a:pt x="1552804" y="1450876"/>
                </a:lnTo>
                <a:lnTo>
                  <a:pt x="1510199" y="1429538"/>
                </a:lnTo>
                <a:lnTo>
                  <a:pt x="1471438" y="1405909"/>
                </a:lnTo>
                <a:lnTo>
                  <a:pt x="1436854" y="1380128"/>
                </a:lnTo>
                <a:lnTo>
                  <a:pt x="1388501" y="1394787"/>
                </a:lnTo>
                <a:lnTo>
                  <a:pt x="1338964" y="1407038"/>
                </a:lnTo>
                <a:lnTo>
                  <a:pt x="1288480" y="1416913"/>
                </a:lnTo>
                <a:lnTo>
                  <a:pt x="1237286" y="1424444"/>
                </a:lnTo>
                <a:lnTo>
                  <a:pt x="1185620" y="1429666"/>
                </a:lnTo>
                <a:lnTo>
                  <a:pt x="1133719" y="1432609"/>
                </a:lnTo>
                <a:lnTo>
                  <a:pt x="1081820" y="1433308"/>
                </a:lnTo>
                <a:lnTo>
                  <a:pt x="1030159" y="1431794"/>
                </a:lnTo>
                <a:lnTo>
                  <a:pt x="978975" y="1428101"/>
                </a:lnTo>
                <a:lnTo>
                  <a:pt x="928505" y="1422260"/>
                </a:lnTo>
                <a:lnTo>
                  <a:pt x="878985" y="1414306"/>
                </a:lnTo>
                <a:lnTo>
                  <a:pt x="830653" y="1404270"/>
                </a:lnTo>
                <a:lnTo>
                  <a:pt x="783745" y="1392186"/>
                </a:lnTo>
                <a:lnTo>
                  <a:pt x="738500" y="1378085"/>
                </a:lnTo>
                <a:lnTo>
                  <a:pt x="695154" y="1362001"/>
                </a:lnTo>
                <a:lnTo>
                  <a:pt x="653945" y="1343966"/>
                </a:lnTo>
                <a:lnTo>
                  <a:pt x="615109" y="1324014"/>
                </a:lnTo>
                <a:lnTo>
                  <a:pt x="578884" y="1302176"/>
                </a:lnTo>
                <a:lnTo>
                  <a:pt x="545507" y="1278486"/>
                </a:lnTo>
                <a:lnTo>
                  <a:pt x="515215" y="1252976"/>
                </a:lnTo>
                <a:lnTo>
                  <a:pt x="510516" y="1248531"/>
                </a:lnTo>
                <a:lnTo>
                  <a:pt x="508103" y="1246283"/>
                </a:lnTo>
                <a:lnTo>
                  <a:pt x="446426" y="1247515"/>
                </a:lnTo>
                <a:lnTo>
                  <a:pt x="386791" y="1243402"/>
                </a:lnTo>
                <a:lnTo>
                  <a:pt x="330062" y="1234321"/>
                </a:lnTo>
                <a:lnTo>
                  <a:pt x="277109" y="1220648"/>
                </a:lnTo>
                <a:lnTo>
                  <a:pt x="228798" y="1202760"/>
                </a:lnTo>
                <a:lnTo>
                  <a:pt x="185996" y="1181035"/>
                </a:lnTo>
                <a:lnTo>
                  <a:pt x="149571" y="1155849"/>
                </a:lnTo>
                <a:lnTo>
                  <a:pt x="120389" y="1127581"/>
                </a:lnTo>
                <a:lnTo>
                  <a:pt x="87225" y="1063301"/>
                </a:lnTo>
                <a:lnTo>
                  <a:pt x="86624" y="1017740"/>
                </a:lnTo>
                <a:lnTo>
                  <a:pt x="103656" y="973703"/>
                </a:lnTo>
                <a:lnTo>
                  <a:pt x="137428" y="932713"/>
                </a:lnTo>
                <a:lnTo>
                  <a:pt x="187047" y="896296"/>
                </a:lnTo>
                <a:lnTo>
                  <a:pt x="131475" y="874324"/>
                </a:lnTo>
                <a:lnTo>
                  <a:pt x="85155" y="847979"/>
                </a:lnTo>
                <a:lnTo>
                  <a:pt x="48466" y="818074"/>
                </a:lnTo>
                <a:lnTo>
                  <a:pt x="21791" y="785418"/>
                </a:lnTo>
                <a:lnTo>
                  <a:pt x="5508" y="750823"/>
                </a:lnTo>
                <a:lnTo>
                  <a:pt x="0" y="715100"/>
                </a:lnTo>
                <a:lnTo>
                  <a:pt x="5645" y="679061"/>
                </a:lnTo>
                <a:lnTo>
                  <a:pt x="22824" y="643516"/>
                </a:lnTo>
                <a:lnTo>
                  <a:pt x="51919" y="609276"/>
                </a:lnTo>
                <a:lnTo>
                  <a:pt x="86005" y="582131"/>
                </a:lnTo>
                <a:lnTo>
                  <a:pt x="126825" y="558570"/>
                </a:lnTo>
                <a:lnTo>
                  <a:pt x="173474" y="538918"/>
                </a:lnTo>
                <a:lnTo>
                  <a:pt x="225044" y="523499"/>
                </a:lnTo>
                <a:lnTo>
                  <a:pt x="280628" y="512639"/>
                </a:lnTo>
                <a:lnTo>
                  <a:pt x="339320" y="506660"/>
                </a:lnTo>
                <a:lnTo>
                  <a:pt x="342368" y="501961"/>
                </a:lnTo>
                <a:close/>
              </a:path>
            </a:pathLst>
          </a:custGeom>
          <a:ln w="12192">
            <a:solidFill>
              <a:srgbClr val="000000"/>
            </a:solidFill>
          </a:ln>
        </p:spPr>
        <p:txBody>
          <a:bodyPr wrap="square" lIns="0" tIns="0" rIns="0" bIns="0" rtlCol="0"/>
          <a:lstStyle/>
          <a:p/>
        </p:txBody>
      </p:sp>
      <p:sp>
        <p:nvSpPr>
          <p:cNvPr id="10" name="object 10"/>
          <p:cNvSpPr/>
          <p:nvPr/>
        </p:nvSpPr>
        <p:spPr>
          <a:xfrm>
            <a:off x="7100189" y="4387850"/>
            <a:ext cx="181483" cy="181482"/>
          </a:xfrm>
          <a:prstGeom prst="rect">
            <a:avLst/>
          </a:prstGeom>
          <a:blipFill>
            <a:blip r:embed="rId5" cstate="print"/>
            <a:stretch>
              <a:fillRect/>
            </a:stretch>
          </a:blipFill>
        </p:spPr>
        <p:txBody>
          <a:bodyPr wrap="square" lIns="0" tIns="0" rIns="0" bIns="0" rtlCol="0"/>
          <a:lstStyle/>
          <a:p/>
        </p:txBody>
      </p:sp>
      <p:sp>
        <p:nvSpPr>
          <p:cNvPr id="11" name="object 11"/>
          <p:cNvSpPr/>
          <p:nvPr/>
        </p:nvSpPr>
        <p:spPr>
          <a:xfrm>
            <a:off x="7344536" y="4353686"/>
            <a:ext cx="96901" cy="96900"/>
          </a:xfrm>
          <a:prstGeom prst="rect">
            <a:avLst/>
          </a:prstGeom>
          <a:blipFill>
            <a:blip r:embed="rId6" cstate="print"/>
            <a:stretch>
              <a:fillRect/>
            </a:stretch>
          </a:blipFill>
        </p:spPr>
        <p:txBody>
          <a:bodyPr wrap="square" lIns="0" tIns="0" rIns="0" bIns="0" rtlCol="0"/>
          <a:lstStyle/>
          <a:p/>
        </p:txBody>
      </p:sp>
      <p:sp>
        <p:nvSpPr>
          <p:cNvPr id="12" name="object 12"/>
          <p:cNvSpPr/>
          <p:nvPr/>
        </p:nvSpPr>
        <p:spPr>
          <a:xfrm>
            <a:off x="6782689" y="4458080"/>
            <a:ext cx="254000" cy="254000"/>
          </a:xfrm>
          <a:custGeom>
            <a:avLst/>
            <a:gdLst/>
            <a:ahLst/>
            <a:cxnLst/>
            <a:rect l="l" t="t" r="r" b="b"/>
            <a:pathLst>
              <a:path w="254000" h="254000">
                <a:moveTo>
                  <a:pt x="254000" y="127000"/>
                </a:moveTo>
                <a:lnTo>
                  <a:pt x="244014" y="176418"/>
                </a:lnTo>
                <a:lnTo>
                  <a:pt x="216789" y="216789"/>
                </a:lnTo>
                <a:lnTo>
                  <a:pt x="176418" y="244014"/>
                </a:lnTo>
                <a:lnTo>
                  <a:pt x="127000" y="254000"/>
                </a:lnTo>
                <a:lnTo>
                  <a:pt x="77527" y="244014"/>
                </a:lnTo>
                <a:lnTo>
                  <a:pt x="37163" y="216789"/>
                </a:lnTo>
                <a:lnTo>
                  <a:pt x="9967" y="176418"/>
                </a:lnTo>
                <a:lnTo>
                  <a:pt x="0" y="127000"/>
                </a:lnTo>
                <a:lnTo>
                  <a:pt x="9967" y="77581"/>
                </a:lnTo>
                <a:lnTo>
                  <a:pt x="37163" y="37211"/>
                </a:lnTo>
                <a:lnTo>
                  <a:pt x="77527" y="9985"/>
                </a:lnTo>
                <a:lnTo>
                  <a:pt x="127000" y="0"/>
                </a:lnTo>
                <a:lnTo>
                  <a:pt x="176418" y="9985"/>
                </a:lnTo>
                <a:lnTo>
                  <a:pt x="216789" y="37211"/>
                </a:lnTo>
                <a:lnTo>
                  <a:pt x="244014" y="77581"/>
                </a:lnTo>
                <a:lnTo>
                  <a:pt x="254000" y="127000"/>
                </a:lnTo>
                <a:close/>
              </a:path>
            </a:pathLst>
          </a:custGeom>
          <a:ln w="12192">
            <a:solidFill>
              <a:srgbClr val="000000"/>
            </a:solidFill>
          </a:ln>
        </p:spPr>
        <p:txBody>
          <a:bodyPr wrap="square" lIns="0" tIns="0" rIns="0" bIns="0" rtlCol="0"/>
          <a:lstStyle/>
          <a:p/>
        </p:txBody>
      </p:sp>
      <p:sp>
        <p:nvSpPr>
          <p:cNvPr id="13" name="object 13"/>
          <p:cNvSpPr/>
          <p:nvPr/>
        </p:nvSpPr>
        <p:spPr>
          <a:xfrm>
            <a:off x="3642867" y="5314950"/>
            <a:ext cx="220345" cy="28575"/>
          </a:xfrm>
          <a:custGeom>
            <a:avLst/>
            <a:gdLst/>
            <a:ahLst/>
            <a:cxnLst/>
            <a:rect l="l" t="t" r="r" b="b"/>
            <a:pathLst>
              <a:path w="220345" h="28575">
                <a:moveTo>
                  <a:pt x="220345" y="28066"/>
                </a:moveTo>
                <a:lnTo>
                  <a:pt x="162806" y="28164"/>
                </a:lnTo>
                <a:lnTo>
                  <a:pt x="106267" y="23415"/>
                </a:lnTo>
                <a:lnTo>
                  <a:pt x="51681" y="13975"/>
                </a:lnTo>
                <a:lnTo>
                  <a:pt x="0" y="0"/>
                </a:lnTo>
              </a:path>
            </a:pathLst>
          </a:custGeom>
          <a:ln w="12191">
            <a:solidFill>
              <a:srgbClr val="000000"/>
            </a:solidFill>
          </a:ln>
        </p:spPr>
        <p:txBody>
          <a:bodyPr wrap="square" lIns="0" tIns="0" rIns="0" bIns="0" rtlCol="0"/>
          <a:lstStyle/>
          <a:p/>
        </p:txBody>
      </p:sp>
      <p:sp>
        <p:nvSpPr>
          <p:cNvPr id="14" name="object 14"/>
          <p:cNvSpPr/>
          <p:nvPr/>
        </p:nvSpPr>
        <p:spPr>
          <a:xfrm>
            <a:off x="3961257" y="5650763"/>
            <a:ext cx="96520" cy="13970"/>
          </a:xfrm>
          <a:custGeom>
            <a:avLst/>
            <a:gdLst/>
            <a:ahLst/>
            <a:cxnLst/>
            <a:rect l="l" t="t" r="r" b="b"/>
            <a:pathLst>
              <a:path w="96520" h="13970">
                <a:moveTo>
                  <a:pt x="96392" y="0"/>
                </a:moveTo>
                <a:lnTo>
                  <a:pt x="72901" y="4667"/>
                </a:lnTo>
                <a:lnTo>
                  <a:pt x="48958" y="8472"/>
                </a:lnTo>
                <a:lnTo>
                  <a:pt x="24634" y="11403"/>
                </a:lnTo>
                <a:lnTo>
                  <a:pt x="0" y="13449"/>
                </a:lnTo>
              </a:path>
            </a:pathLst>
          </a:custGeom>
          <a:ln w="12192">
            <a:solidFill>
              <a:srgbClr val="000000"/>
            </a:solidFill>
          </a:ln>
        </p:spPr>
        <p:txBody>
          <a:bodyPr wrap="square" lIns="0" tIns="0" rIns="0" bIns="0" rtlCol="0"/>
          <a:lstStyle/>
          <a:p/>
        </p:txBody>
      </p:sp>
      <p:sp>
        <p:nvSpPr>
          <p:cNvPr id="15" name="object 15"/>
          <p:cNvSpPr/>
          <p:nvPr/>
        </p:nvSpPr>
        <p:spPr>
          <a:xfrm>
            <a:off x="4830317" y="5737225"/>
            <a:ext cx="58419" cy="61594"/>
          </a:xfrm>
          <a:custGeom>
            <a:avLst/>
            <a:gdLst/>
            <a:ahLst/>
            <a:cxnLst/>
            <a:rect l="l" t="t" r="r" b="b"/>
            <a:pathLst>
              <a:path w="58420" h="61595">
                <a:moveTo>
                  <a:pt x="58039" y="61379"/>
                </a:moveTo>
                <a:lnTo>
                  <a:pt x="41326" y="46696"/>
                </a:lnTo>
                <a:lnTo>
                  <a:pt x="26066" y="31551"/>
                </a:lnTo>
                <a:lnTo>
                  <a:pt x="12283" y="15975"/>
                </a:lnTo>
                <a:lnTo>
                  <a:pt x="0" y="0"/>
                </a:lnTo>
              </a:path>
            </a:pathLst>
          </a:custGeom>
          <a:ln w="12192">
            <a:solidFill>
              <a:srgbClr val="000000"/>
            </a:solidFill>
          </a:ln>
        </p:spPr>
        <p:txBody>
          <a:bodyPr wrap="square" lIns="0" tIns="0" rIns="0" bIns="0" rtlCol="0"/>
          <a:lstStyle/>
          <a:p/>
        </p:txBody>
      </p:sp>
      <p:sp>
        <p:nvSpPr>
          <p:cNvPr id="16" name="object 16"/>
          <p:cNvSpPr/>
          <p:nvPr/>
        </p:nvSpPr>
        <p:spPr>
          <a:xfrm>
            <a:off x="5939535" y="5645543"/>
            <a:ext cx="23495" cy="67945"/>
          </a:xfrm>
          <a:custGeom>
            <a:avLst/>
            <a:gdLst/>
            <a:ahLst/>
            <a:cxnLst/>
            <a:rect l="l" t="t" r="r" b="b"/>
            <a:pathLst>
              <a:path w="23495" h="67945">
                <a:moveTo>
                  <a:pt x="23113" y="0"/>
                </a:moveTo>
                <a:lnTo>
                  <a:pt x="19788" y="17072"/>
                </a:lnTo>
                <a:lnTo>
                  <a:pt x="14795" y="34012"/>
                </a:lnTo>
                <a:lnTo>
                  <a:pt x="8183" y="50783"/>
                </a:lnTo>
                <a:lnTo>
                  <a:pt x="0" y="67348"/>
                </a:lnTo>
              </a:path>
            </a:pathLst>
          </a:custGeom>
          <a:ln w="12192">
            <a:solidFill>
              <a:srgbClr val="000000"/>
            </a:solidFill>
          </a:ln>
        </p:spPr>
        <p:txBody>
          <a:bodyPr wrap="square" lIns="0" tIns="0" rIns="0" bIns="0" rtlCol="0"/>
          <a:lstStyle/>
          <a:p/>
        </p:txBody>
      </p:sp>
      <p:sp>
        <p:nvSpPr>
          <p:cNvPr id="17" name="object 17"/>
          <p:cNvSpPr/>
          <p:nvPr/>
        </p:nvSpPr>
        <p:spPr>
          <a:xfrm>
            <a:off x="6423914" y="5229352"/>
            <a:ext cx="283210" cy="252095"/>
          </a:xfrm>
          <a:custGeom>
            <a:avLst/>
            <a:gdLst/>
            <a:ahLst/>
            <a:cxnLst/>
            <a:rect l="l" t="t" r="r" b="b"/>
            <a:pathLst>
              <a:path w="283209" h="252095">
                <a:moveTo>
                  <a:pt x="0" y="0"/>
                </a:moveTo>
                <a:lnTo>
                  <a:pt x="55678" y="17454"/>
                </a:lnTo>
                <a:lnTo>
                  <a:pt x="106207" y="38344"/>
                </a:lnTo>
                <a:lnTo>
                  <a:pt x="151195" y="62324"/>
                </a:lnTo>
                <a:lnTo>
                  <a:pt x="190254" y="89047"/>
                </a:lnTo>
                <a:lnTo>
                  <a:pt x="222993" y="118169"/>
                </a:lnTo>
                <a:lnTo>
                  <a:pt x="249023" y="149342"/>
                </a:lnTo>
                <a:lnTo>
                  <a:pt x="279394" y="216460"/>
                </a:lnTo>
                <a:lnTo>
                  <a:pt x="282956" y="251714"/>
                </a:lnTo>
              </a:path>
            </a:pathLst>
          </a:custGeom>
          <a:ln w="12192">
            <a:solidFill>
              <a:srgbClr val="000000"/>
            </a:solidFill>
          </a:ln>
        </p:spPr>
        <p:txBody>
          <a:bodyPr wrap="square" lIns="0" tIns="0" rIns="0" bIns="0" rtlCol="0"/>
          <a:lstStyle/>
          <a:p/>
        </p:txBody>
      </p:sp>
      <p:sp>
        <p:nvSpPr>
          <p:cNvPr id="18" name="object 18"/>
          <p:cNvSpPr/>
          <p:nvPr/>
        </p:nvSpPr>
        <p:spPr>
          <a:xfrm>
            <a:off x="6965188" y="4961254"/>
            <a:ext cx="126364" cy="94615"/>
          </a:xfrm>
          <a:custGeom>
            <a:avLst/>
            <a:gdLst/>
            <a:ahLst/>
            <a:cxnLst/>
            <a:rect l="l" t="t" r="r" b="b"/>
            <a:pathLst>
              <a:path w="126365" h="94614">
                <a:moveTo>
                  <a:pt x="125983" y="0"/>
                </a:moveTo>
                <a:lnTo>
                  <a:pt x="102030" y="26513"/>
                </a:lnTo>
                <a:lnTo>
                  <a:pt x="72850" y="51228"/>
                </a:lnTo>
                <a:lnTo>
                  <a:pt x="38740" y="73919"/>
                </a:lnTo>
                <a:lnTo>
                  <a:pt x="0" y="94361"/>
                </a:lnTo>
              </a:path>
            </a:pathLst>
          </a:custGeom>
          <a:ln w="12192">
            <a:solidFill>
              <a:srgbClr val="000000"/>
            </a:solidFill>
          </a:ln>
        </p:spPr>
        <p:txBody>
          <a:bodyPr wrap="square" lIns="0" tIns="0" rIns="0" bIns="0" rtlCol="0"/>
          <a:lstStyle/>
          <a:p/>
        </p:txBody>
      </p:sp>
      <p:sp>
        <p:nvSpPr>
          <p:cNvPr id="19" name="object 19"/>
          <p:cNvSpPr/>
          <p:nvPr/>
        </p:nvSpPr>
        <p:spPr>
          <a:xfrm>
            <a:off x="6788911" y="4610989"/>
            <a:ext cx="6985" cy="45085"/>
          </a:xfrm>
          <a:custGeom>
            <a:avLst/>
            <a:gdLst/>
            <a:ahLst/>
            <a:cxnLst/>
            <a:rect l="l" t="t" r="r" b="b"/>
            <a:pathLst>
              <a:path w="6984" h="45085">
                <a:moveTo>
                  <a:pt x="0" y="0"/>
                </a:moveTo>
                <a:lnTo>
                  <a:pt x="3121" y="11090"/>
                </a:lnTo>
                <a:lnTo>
                  <a:pt x="5254" y="22240"/>
                </a:lnTo>
                <a:lnTo>
                  <a:pt x="6411" y="33414"/>
                </a:lnTo>
                <a:lnTo>
                  <a:pt x="6604" y="44577"/>
                </a:lnTo>
              </a:path>
            </a:pathLst>
          </a:custGeom>
          <a:ln w="12192">
            <a:solidFill>
              <a:srgbClr val="000000"/>
            </a:solidFill>
          </a:ln>
        </p:spPr>
        <p:txBody>
          <a:bodyPr wrap="square" lIns="0" tIns="0" rIns="0" bIns="0" rtlCol="0"/>
          <a:lstStyle/>
          <a:p/>
        </p:txBody>
      </p:sp>
      <p:sp>
        <p:nvSpPr>
          <p:cNvPr id="20" name="object 20"/>
          <p:cNvSpPr/>
          <p:nvPr/>
        </p:nvSpPr>
        <p:spPr>
          <a:xfrm>
            <a:off x="5984494" y="4502150"/>
            <a:ext cx="64769" cy="57150"/>
          </a:xfrm>
          <a:custGeom>
            <a:avLst/>
            <a:gdLst/>
            <a:ahLst/>
            <a:cxnLst/>
            <a:rect l="l" t="t" r="r" b="b"/>
            <a:pathLst>
              <a:path w="64770" h="57150">
                <a:moveTo>
                  <a:pt x="0" y="56895"/>
                </a:moveTo>
                <a:lnTo>
                  <a:pt x="13348" y="41737"/>
                </a:lnTo>
                <a:lnTo>
                  <a:pt x="28590" y="27162"/>
                </a:lnTo>
                <a:lnTo>
                  <a:pt x="45666" y="13229"/>
                </a:lnTo>
                <a:lnTo>
                  <a:pt x="64515" y="0"/>
                </a:lnTo>
              </a:path>
            </a:pathLst>
          </a:custGeom>
          <a:ln w="12192">
            <a:solidFill>
              <a:srgbClr val="000000"/>
            </a:solidFill>
          </a:ln>
        </p:spPr>
        <p:txBody>
          <a:bodyPr wrap="square" lIns="0" tIns="0" rIns="0" bIns="0" rtlCol="0"/>
          <a:lstStyle/>
          <a:p/>
        </p:txBody>
      </p:sp>
      <p:sp>
        <p:nvSpPr>
          <p:cNvPr id="21" name="object 21"/>
          <p:cNvSpPr/>
          <p:nvPr/>
        </p:nvSpPr>
        <p:spPr>
          <a:xfrm>
            <a:off x="5381116" y="4537075"/>
            <a:ext cx="31750" cy="49530"/>
          </a:xfrm>
          <a:custGeom>
            <a:avLst/>
            <a:gdLst/>
            <a:ahLst/>
            <a:cxnLst/>
            <a:rect l="l" t="t" r="r" b="b"/>
            <a:pathLst>
              <a:path w="31750" h="49529">
                <a:moveTo>
                  <a:pt x="0" y="49022"/>
                </a:moveTo>
                <a:lnTo>
                  <a:pt x="5685" y="36379"/>
                </a:lnTo>
                <a:lnTo>
                  <a:pt x="12811" y="23987"/>
                </a:lnTo>
                <a:lnTo>
                  <a:pt x="21341" y="11856"/>
                </a:lnTo>
                <a:lnTo>
                  <a:pt x="31242" y="0"/>
                </a:lnTo>
              </a:path>
            </a:pathLst>
          </a:custGeom>
          <a:ln w="12192">
            <a:solidFill>
              <a:srgbClr val="000000"/>
            </a:solidFill>
          </a:ln>
        </p:spPr>
        <p:txBody>
          <a:bodyPr wrap="square" lIns="0" tIns="0" rIns="0" bIns="0" rtlCol="0"/>
          <a:lstStyle/>
          <a:p/>
        </p:txBody>
      </p:sp>
      <p:sp>
        <p:nvSpPr>
          <p:cNvPr id="22" name="object 22"/>
          <p:cNvSpPr/>
          <p:nvPr/>
        </p:nvSpPr>
        <p:spPr>
          <a:xfrm>
            <a:off x="4672838" y="4602734"/>
            <a:ext cx="113030" cy="47625"/>
          </a:xfrm>
          <a:custGeom>
            <a:avLst/>
            <a:gdLst/>
            <a:ahLst/>
            <a:cxnLst/>
            <a:rect l="l" t="t" r="r" b="b"/>
            <a:pathLst>
              <a:path w="113029" h="47625">
                <a:moveTo>
                  <a:pt x="0" y="0"/>
                </a:moveTo>
                <a:lnTo>
                  <a:pt x="30180" y="10477"/>
                </a:lnTo>
                <a:lnTo>
                  <a:pt x="59134" y="21907"/>
                </a:lnTo>
                <a:lnTo>
                  <a:pt x="86778" y="34290"/>
                </a:lnTo>
                <a:lnTo>
                  <a:pt x="113029" y="47625"/>
                </a:lnTo>
              </a:path>
            </a:pathLst>
          </a:custGeom>
          <a:ln w="12192">
            <a:solidFill>
              <a:srgbClr val="000000"/>
            </a:solidFill>
          </a:ln>
        </p:spPr>
        <p:txBody>
          <a:bodyPr wrap="square" lIns="0" tIns="0" rIns="0" bIns="0" rtlCol="0"/>
          <a:lstStyle/>
          <a:p/>
        </p:txBody>
      </p:sp>
      <p:sp>
        <p:nvSpPr>
          <p:cNvPr id="23" name="object 23"/>
          <p:cNvSpPr/>
          <p:nvPr/>
        </p:nvSpPr>
        <p:spPr>
          <a:xfrm>
            <a:off x="3794252" y="4926584"/>
            <a:ext cx="19685" cy="50165"/>
          </a:xfrm>
          <a:custGeom>
            <a:avLst/>
            <a:gdLst/>
            <a:ahLst/>
            <a:cxnLst/>
            <a:rect l="l" t="t" r="r" b="b"/>
            <a:pathLst>
              <a:path w="19685" h="50164">
                <a:moveTo>
                  <a:pt x="19685" y="50038"/>
                </a:moveTo>
                <a:lnTo>
                  <a:pt x="13376" y="37683"/>
                </a:lnTo>
                <a:lnTo>
                  <a:pt x="7985" y="25209"/>
                </a:lnTo>
                <a:lnTo>
                  <a:pt x="3522" y="12640"/>
                </a:lnTo>
                <a:lnTo>
                  <a:pt x="0" y="0"/>
                </a:lnTo>
              </a:path>
            </a:pathLst>
          </a:custGeom>
          <a:ln w="12192">
            <a:solidFill>
              <a:srgbClr val="000000"/>
            </a:solidFill>
          </a:ln>
        </p:spPr>
        <p:txBody>
          <a:bodyPr wrap="square" lIns="0" tIns="0" rIns="0" bIns="0" rtlCol="0"/>
          <a:lstStyle/>
          <a:p/>
        </p:txBody>
      </p:sp>
      <p:sp>
        <p:nvSpPr>
          <p:cNvPr id="24" name="object 24"/>
          <p:cNvSpPr txBox="1">
            <a:spLocks noGrp="1"/>
          </p:cNvSpPr>
          <p:nvPr>
            <p:ph type="title"/>
          </p:nvPr>
        </p:nvSpPr>
        <p:spPr>
          <a:xfrm>
            <a:off x="2555240" y="854075"/>
            <a:ext cx="4942205" cy="566420"/>
          </a:xfrm>
          <a:prstGeom prst="rect">
            <a:avLst/>
          </a:prstGeom>
        </p:spPr>
        <p:txBody>
          <a:bodyPr vert="horz" wrap="square" lIns="0" tIns="12700" rIns="0" bIns="0" rtlCol="0">
            <a:spAutoFit/>
          </a:bodyPr>
          <a:lstStyle/>
          <a:p>
            <a:pPr marL="12700">
              <a:lnSpc>
                <a:spcPct val="100000"/>
              </a:lnSpc>
              <a:spcBef>
                <a:spcPts val="100"/>
              </a:spcBef>
            </a:pPr>
            <a:r>
              <a:rPr spc="5" dirty="0"/>
              <a:t>限制劳</a:t>
            </a:r>
            <a:r>
              <a:rPr dirty="0"/>
              <a:t>动日延长的因素</a:t>
            </a:r>
            <a:endParaRPr dirty="0"/>
          </a:p>
        </p:txBody>
      </p:sp>
      <p:sp>
        <p:nvSpPr>
          <p:cNvPr id="25" name="object 25"/>
          <p:cNvSpPr/>
          <p:nvPr/>
        </p:nvSpPr>
        <p:spPr>
          <a:xfrm>
            <a:off x="1727454" y="4115561"/>
            <a:ext cx="8738870" cy="0"/>
          </a:xfrm>
          <a:custGeom>
            <a:avLst/>
            <a:gdLst/>
            <a:ahLst/>
            <a:cxnLst/>
            <a:rect l="l" t="t" r="r" b="b"/>
            <a:pathLst>
              <a:path w="8738870">
                <a:moveTo>
                  <a:pt x="0" y="0"/>
                </a:moveTo>
                <a:lnTo>
                  <a:pt x="8738616" y="0"/>
                </a:lnTo>
              </a:path>
            </a:pathLst>
          </a:custGeom>
          <a:ln w="28956">
            <a:solidFill>
              <a:srgbClr val="000000"/>
            </a:solidFill>
          </a:ln>
        </p:spPr>
        <p:txBody>
          <a:bodyPr wrap="square" lIns="0" tIns="0" rIns="0" bIns="0" rtlCol="0"/>
          <a:lstStyle/>
          <a:p/>
        </p:txBody>
      </p:sp>
      <p:sp>
        <p:nvSpPr>
          <p:cNvPr id="26" name="object 26"/>
          <p:cNvSpPr/>
          <p:nvPr/>
        </p:nvSpPr>
        <p:spPr>
          <a:xfrm>
            <a:off x="1727454" y="4039361"/>
            <a:ext cx="0" cy="76200"/>
          </a:xfrm>
          <a:custGeom>
            <a:avLst/>
            <a:gdLst/>
            <a:ahLst/>
            <a:cxnLst/>
            <a:rect l="l" t="t" r="r" b="b"/>
            <a:pathLst>
              <a:path h="76200">
                <a:moveTo>
                  <a:pt x="0" y="0"/>
                </a:moveTo>
                <a:lnTo>
                  <a:pt x="0" y="76200"/>
                </a:lnTo>
              </a:path>
            </a:pathLst>
          </a:custGeom>
          <a:ln w="28956">
            <a:solidFill>
              <a:srgbClr val="000000"/>
            </a:solidFill>
          </a:ln>
        </p:spPr>
        <p:txBody>
          <a:bodyPr wrap="square" lIns="0" tIns="0" rIns="0" bIns="0" rtlCol="0"/>
          <a:lstStyle/>
          <a:p/>
        </p:txBody>
      </p:sp>
      <p:sp>
        <p:nvSpPr>
          <p:cNvPr id="27" name="object 27"/>
          <p:cNvSpPr/>
          <p:nvPr/>
        </p:nvSpPr>
        <p:spPr>
          <a:xfrm>
            <a:off x="10466069" y="4039361"/>
            <a:ext cx="0" cy="76200"/>
          </a:xfrm>
          <a:custGeom>
            <a:avLst/>
            <a:gdLst/>
            <a:ahLst/>
            <a:cxnLst/>
            <a:rect l="l" t="t" r="r" b="b"/>
            <a:pathLst>
              <a:path h="76200">
                <a:moveTo>
                  <a:pt x="0" y="0"/>
                </a:moveTo>
                <a:lnTo>
                  <a:pt x="0" y="76200"/>
                </a:lnTo>
              </a:path>
            </a:pathLst>
          </a:custGeom>
          <a:ln w="28956">
            <a:solidFill>
              <a:srgbClr val="000000"/>
            </a:solidFill>
          </a:ln>
        </p:spPr>
        <p:txBody>
          <a:bodyPr wrap="square" lIns="0" tIns="0" rIns="0" bIns="0" rtlCol="0"/>
          <a:lstStyle/>
          <a:p/>
        </p:txBody>
      </p:sp>
      <p:sp>
        <p:nvSpPr>
          <p:cNvPr id="28" name="object 28"/>
          <p:cNvSpPr txBox="1"/>
          <p:nvPr/>
        </p:nvSpPr>
        <p:spPr>
          <a:xfrm>
            <a:off x="1602105" y="4060012"/>
            <a:ext cx="25209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Arial" panose="020B0604020202020204"/>
                <a:cs typeface="Arial" panose="020B0604020202020204"/>
              </a:rPr>
              <a:t>0</a:t>
            </a:r>
            <a:endParaRPr sz="3200">
              <a:latin typeface="Arial" panose="020B0604020202020204"/>
              <a:cs typeface="Arial" panose="020B0604020202020204"/>
            </a:endParaRPr>
          </a:p>
        </p:txBody>
      </p:sp>
      <p:sp>
        <p:nvSpPr>
          <p:cNvPr id="29" name="object 29"/>
          <p:cNvSpPr txBox="1"/>
          <p:nvPr/>
        </p:nvSpPr>
        <p:spPr>
          <a:xfrm>
            <a:off x="10176129" y="4060012"/>
            <a:ext cx="476884" cy="514350"/>
          </a:xfrm>
          <a:prstGeom prst="rect">
            <a:avLst/>
          </a:prstGeom>
        </p:spPr>
        <p:txBody>
          <a:bodyPr vert="horz" wrap="square" lIns="0" tIns="13335" rIns="0" bIns="0" rtlCol="0">
            <a:spAutoFit/>
          </a:bodyPr>
          <a:lstStyle/>
          <a:p>
            <a:pPr marL="12700">
              <a:lnSpc>
                <a:spcPct val="100000"/>
              </a:lnSpc>
              <a:spcBef>
                <a:spcPts val="105"/>
              </a:spcBef>
            </a:pPr>
            <a:r>
              <a:rPr sz="3200" spc="-10" dirty="0">
                <a:latin typeface="Arial" panose="020B0604020202020204"/>
                <a:cs typeface="Arial" panose="020B0604020202020204"/>
              </a:rPr>
              <a:t>24</a:t>
            </a:r>
            <a:endParaRPr sz="3200">
              <a:latin typeface="Arial" panose="020B0604020202020204"/>
              <a:cs typeface="Arial" panose="020B0604020202020204"/>
            </a:endParaRPr>
          </a:p>
        </p:txBody>
      </p:sp>
      <p:sp>
        <p:nvSpPr>
          <p:cNvPr id="30" name="object 30"/>
          <p:cNvSpPr/>
          <p:nvPr/>
        </p:nvSpPr>
        <p:spPr>
          <a:xfrm>
            <a:off x="8535161" y="3886961"/>
            <a:ext cx="1931035" cy="152400"/>
          </a:xfrm>
          <a:custGeom>
            <a:avLst/>
            <a:gdLst/>
            <a:ahLst/>
            <a:cxnLst/>
            <a:rect l="l" t="t" r="r" b="b"/>
            <a:pathLst>
              <a:path w="1931034" h="152400">
                <a:moveTo>
                  <a:pt x="0" y="152400"/>
                </a:moveTo>
                <a:lnTo>
                  <a:pt x="9475" y="122759"/>
                </a:lnTo>
                <a:lnTo>
                  <a:pt x="35321" y="98536"/>
                </a:lnTo>
                <a:lnTo>
                  <a:pt x="73669" y="82194"/>
                </a:lnTo>
                <a:lnTo>
                  <a:pt x="120650" y="76200"/>
                </a:lnTo>
                <a:lnTo>
                  <a:pt x="859536" y="76200"/>
                </a:lnTo>
                <a:lnTo>
                  <a:pt x="906516" y="70205"/>
                </a:lnTo>
                <a:lnTo>
                  <a:pt x="944864" y="53863"/>
                </a:lnTo>
                <a:lnTo>
                  <a:pt x="970710" y="29640"/>
                </a:lnTo>
                <a:lnTo>
                  <a:pt x="980186" y="0"/>
                </a:lnTo>
                <a:lnTo>
                  <a:pt x="989661" y="29640"/>
                </a:lnTo>
                <a:lnTo>
                  <a:pt x="1015507" y="53863"/>
                </a:lnTo>
                <a:lnTo>
                  <a:pt x="1053855" y="70205"/>
                </a:lnTo>
                <a:lnTo>
                  <a:pt x="1100836" y="76200"/>
                </a:lnTo>
                <a:lnTo>
                  <a:pt x="1810258" y="76200"/>
                </a:lnTo>
                <a:lnTo>
                  <a:pt x="1857238" y="82194"/>
                </a:lnTo>
                <a:lnTo>
                  <a:pt x="1895586" y="98536"/>
                </a:lnTo>
                <a:lnTo>
                  <a:pt x="1921432" y="122759"/>
                </a:lnTo>
                <a:lnTo>
                  <a:pt x="1930908" y="152400"/>
                </a:lnTo>
              </a:path>
            </a:pathLst>
          </a:custGeom>
          <a:ln w="19812">
            <a:solidFill>
              <a:srgbClr val="000000"/>
            </a:solidFill>
          </a:ln>
        </p:spPr>
        <p:txBody>
          <a:bodyPr wrap="square" lIns="0" tIns="0" rIns="0" bIns="0" rtlCol="0"/>
          <a:lstStyle/>
          <a:p/>
        </p:txBody>
      </p:sp>
      <p:sp>
        <p:nvSpPr>
          <p:cNvPr id="31" name="object 31"/>
          <p:cNvSpPr/>
          <p:nvPr/>
        </p:nvSpPr>
        <p:spPr>
          <a:xfrm>
            <a:off x="6503669" y="4191761"/>
            <a:ext cx="1929764" cy="152400"/>
          </a:xfrm>
          <a:custGeom>
            <a:avLst/>
            <a:gdLst/>
            <a:ahLst/>
            <a:cxnLst/>
            <a:rect l="l" t="t" r="r" b="b"/>
            <a:pathLst>
              <a:path w="1929765" h="152400">
                <a:moveTo>
                  <a:pt x="1929383" y="0"/>
                </a:moveTo>
                <a:lnTo>
                  <a:pt x="1919908" y="29640"/>
                </a:lnTo>
                <a:lnTo>
                  <a:pt x="1894062" y="53863"/>
                </a:lnTo>
                <a:lnTo>
                  <a:pt x="1855714" y="70205"/>
                </a:lnTo>
                <a:lnTo>
                  <a:pt x="1808733" y="76200"/>
                </a:lnTo>
                <a:lnTo>
                  <a:pt x="1085341" y="76200"/>
                </a:lnTo>
                <a:lnTo>
                  <a:pt x="1038361" y="82194"/>
                </a:lnTo>
                <a:lnTo>
                  <a:pt x="1000013" y="98536"/>
                </a:lnTo>
                <a:lnTo>
                  <a:pt x="974167" y="122759"/>
                </a:lnTo>
                <a:lnTo>
                  <a:pt x="964691" y="152400"/>
                </a:lnTo>
                <a:lnTo>
                  <a:pt x="955216" y="122759"/>
                </a:lnTo>
                <a:lnTo>
                  <a:pt x="929370" y="98536"/>
                </a:lnTo>
                <a:lnTo>
                  <a:pt x="891022" y="82194"/>
                </a:lnTo>
                <a:lnTo>
                  <a:pt x="844041" y="76200"/>
                </a:lnTo>
                <a:lnTo>
                  <a:pt x="120650" y="76200"/>
                </a:lnTo>
                <a:lnTo>
                  <a:pt x="73669" y="70205"/>
                </a:lnTo>
                <a:lnTo>
                  <a:pt x="35321" y="53863"/>
                </a:lnTo>
                <a:lnTo>
                  <a:pt x="9475" y="29640"/>
                </a:lnTo>
                <a:lnTo>
                  <a:pt x="0" y="0"/>
                </a:lnTo>
              </a:path>
            </a:pathLst>
          </a:custGeom>
          <a:ln w="19812">
            <a:solidFill>
              <a:srgbClr val="000000"/>
            </a:solidFill>
          </a:ln>
        </p:spPr>
        <p:txBody>
          <a:bodyPr wrap="square" lIns="0" tIns="0" rIns="0" bIns="0" rtlCol="0"/>
          <a:lstStyle/>
          <a:p/>
        </p:txBody>
      </p:sp>
      <p:sp>
        <p:nvSpPr>
          <p:cNvPr id="32" name="object 32"/>
          <p:cNvSpPr txBox="1"/>
          <p:nvPr/>
        </p:nvSpPr>
        <p:spPr>
          <a:xfrm>
            <a:off x="3881373" y="4641596"/>
            <a:ext cx="2868930" cy="887730"/>
          </a:xfrm>
          <a:prstGeom prst="rect">
            <a:avLst/>
          </a:prstGeom>
        </p:spPr>
        <p:txBody>
          <a:bodyPr vert="horz" wrap="square" lIns="0" tIns="3175" rIns="0" bIns="0" rtlCol="0">
            <a:spAutoFit/>
          </a:bodyPr>
          <a:lstStyle/>
          <a:p>
            <a:pPr marL="899795" marR="5080" indent="-887730">
              <a:lnSpc>
                <a:spcPct val="102000"/>
              </a:lnSpc>
              <a:spcBef>
                <a:spcPts val="25"/>
              </a:spcBef>
            </a:pPr>
            <a:r>
              <a:rPr sz="2800" spc="-5" dirty="0">
                <a:solidFill>
                  <a:srgbClr val="FFFFFF"/>
                </a:solidFill>
                <a:latin typeface="PMingLiU" panose="02020500000000000000" charset="-120"/>
                <a:cs typeface="PMingLiU" panose="02020500000000000000" charset="-120"/>
              </a:rPr>
              <a:t>家庭生活、社会活 </a:t>
            </a:r>
            <a:r>
              <a:rPr sz="2800" spc="-10" dirty="0">
                <a:solidFill>
                  <a:srgbClr val="FFFFFF"/>
                </a:solidFill>
                <a:latin typeface="PMingLiU" panose="02020500000000000000" charset="-120"/>
                <a:cs typeface="PMingLiU" panose="02020500000000000000" charset="-120"/>
              </a:rPr>
              <a:t>动时间</a:t>
            </a:r>
            <a:endParaRPr sz="2800">
              <a:latin typeface="PMingLiU" panose="02020500000000000000" charset="-120"/>
              <a:cs typeface="PMingLiU" panose="02020500000000000000" charset="-120"/>
            </a:endParaRPr>
          </a:p>
        </p:txBody>
      </p:sp>
      <p:sp>
        <p:nvSpPr>
          <p:cNvPr id="33" name="object 33"/>
          <p:cNvSpPr/>
          <p:nvPr/>
        </p:nvSpPr>
        <p:spPr>
          <a:xfrm>
            <a:off x="7414156" y="1909714"/>
            <a:ext cx="3763645" cy="1449070"/>
          </a:xfrm>
          <a:custGeom>
            <a:avLst/>
            <a:gdLst/>
            <a:ahLst/>
            <a:cxnLst/>
            <a:rect l="l" t="t" r="r" b="b"/>
            <a:pathLst>
              <a:path w="3763645" h="1449070">
                <a:moveTo>
                  <a:pt x="2413529" y="1311132"/>
                </a:moveTo>
                <a:lnTo>
                  <a:pt x="1436854" y="1311132"/>
                </a:lnTo>
                <a:lnTo>
                  <a:pt x="1471438" y="1335627"/>
                </a:lnTo>
                <a:lnTo>
                  <a:pt x="1510199" y="1358077"/>
                </a:lnTo>
                <a:lnTo>
                  <a:pt x="1552804" y="1378353"/>
                </a:lnTo>
                <a:lnTo>
                  <a:pt x="1598918" y="1396322"/>
                </a:lnTo>
                <a:lnTo>
                  <a:pt x="1648209" y="1411855"/>
                </a:lnTo>
                <a:lnTo>
                  <a:pt x="1700344" y="1424819"/>
                </a:lnTo>
                <a:lnTo>
                  <a:pt x="1754989" y="1435084"/>
                </a:lnTo>
                <a:lnTo>
                  <a:pt x="1809915" y="1442367"/>
                </a:lnTo>
                <a:lnTo>
                  <a:pt x="1864896" y="1446791"/>
                </a:lnTo>
                <a:lnTo>
                  <a:pt x="1919624" y="1448443"/>
                </a:lnTo>
                <a:lnTo>
                  <a:pt x="1973792" y="1447410"/>
                </a:lnTo>
                <a:lnTo>
                  <a:pt x="2027094" y="1443779"/>
                </a:lnTo>
                <a:lnTo>
                  <a:pt x="2079222" y="1437636"/>
                </a:lnTo>
                <a:lnTo>
                  <a:pt x="2129870" y="1429068"/>
                </a:lnTo>
                <a:lnTo>
                  <a:pt x="2178730" y="1418162"/>
                </a:lnTo>
                <a:lnTo>
                  <a:pt x="2225496" y="1405004"/>
                </a:lnTo>
                <a:lnTo>
                  <a:pt x="2269861" y="1389682"/>
                </a:lnTo>
                <a:lnTo>
                  <a:pt x="2311518" y="1372281"/>
                </a:lnTo>
                <a:lnTo>
                  <a:pt x="2350160" y="1352889"/>
                </a:lnTo>
                <a:lnTo>
                  <a:pt x="2385479" y="1331592"/>
                </a:lnTo>
                <a:lnTo>
                  <a:pt x="2413529" y="1311132"/>
                </a:lnTo>
                <a:close/>
              </a:path>
              <a:path w="3763645" h="1449070">
                <a:moveTo>
                  <a:pt x="3123728" y="1184005"/>
                </a:moveTo>
                <a:lnTo>
                  <a:pt x="508103" y="1184005"/>
                </a:lnTo>
                <a:lnTo>
                  <a:pt x="510516" y="1186164"/>
                </a:lnTo>
                <a:lnTo>
                  <a:pt x="512802" y="1188323"/>
                </a:lnTo>
                <a:lnTo>
                  <a:pt x="545507" y="1214590"/>
                </a:lnTo>
                <a:lnTo>
                  <a:pt x="578884" y="1237097"/>
                </a:lnTo>
                <a:lnTo>
                  <a:pt x="615109" y="1257844"/>
                </a:lnTo>
                <a:lnTo>
                  <a:pt x="653945" y="1276800"/>
                </a:lnTo>
                <a:lnTo>
                  <a:pt x="695154" y="1293934"/>
                </a:lnTo>
                <a:lnTo>
                  <a:pt x="738500" y="1309215"/>
                </a:lnTo>
                <a:lnTo>
                  <a:pt x="783745" y="1322612"/>
                </a:lnTo>
                <a:lnTo>
                  <a:pt x="830653" y="1334093"/>
                </a:lnTo>
                <a:lnTo>
                  <a:pt x="878985" y="1343628"/>
                </a:lnTo>
                <a:lnTo>
                  <a:pt x="928505" y="1351185"/>
                </a:lnTo>
                <a:lnTo>
                  <a:pt x="978975" y="1356733"/>
                </a:lnTo>
                <a:lnTo>
                  <a:pt x="1030159" y="1360242"/>
                </a:lnTo>
                <a:lnTo>
                  <a:pt x="1081820" y="1361679"/>
                </a:lnTo>
                <a:lnTo>
                  <a:pt x="1133719" y="1361014"/>
                </a:lnTo>
                <a:lnTo>
                  <a:pt x="1185620" y="1358216"/>
                </a:lnTo>
                <a:lnTo>
                  <a:pt x="1237286" y="1353253"/>
                </a:lnTo>
                <a:lnTo>
                  <a:pt x="1288480" y="1346094"/>
                </a:lnTo>
                <a:lnTo>
                  <a:pt x="1338964" y="1336708"/>
                </a:lnTo>
                <a:lnTo>
                  <a:pt x="1388501" y="1325065"/>
                </a:lnTo>
                <a:lnTo>
                  <a:pt x="1436854" y="1311132"/>
                </a:lnTo>
                <a:lnTo>
                  <a:pt x="2413529" y="1311132"/>
                </a:lnTo>
                <a:lnTo>
                  <a:pt x="2417170" y="1308477"/>
                </a:lnTo>
                <a:lnTo>
                  <a:pt x="2444924" y="1283630"/>
                </a:lnTo>
                <a:lnTo>
                  <a:pt x="2468436" y="1257139"/>
                </a:lnTo>
                <a:lnTo>
                  <a:pt x="2487398" y="1229090"/>
                </a:lnTo>
                <a:lnTo>
                  <a:pt x="3018912" y="1229090"/>
                </a:lnTo>
                <a:lnTo>
                  <a:pt x="3038089" y="1223044"/>
                </a:lnTo>
                <a:lnTo>
                  <a:pt x="3085088" y="1203933"/>
                </a:lnTo>
                <a:lnTo>
                  <a:pt x="3123728" y="1184005"/>
                </a:lnTo>
                <a:close/>
              </a:path>
              <a:path w="3763645" h="1449070">
                <a:moveTo>
                  <a:pt x="3018912" y="1229090"/>
                </a:moveTo>
                <a:lnTo>
                  <a:pt x="2487398" y="1229090"/>
                </a:lnTo>
                <a:lnTo>
                  <a:pt x="2536011" y="1243053"/>
                </a:lnTo>
                <a:lnTo>
                  <a:pt x="2587043" y="1254108"/>
                </a:lnTo>
                <a:lnTo>
                  <a:pt x="2640020" y="1262182"/>
                </a:lnTo>
                <a:lnTo>
                  <a:pt x="2694467" y="1267203"/>
                </a:lnTo>
                <a:lnTo>
                  <a:pt x="2749907" y="1269095"/>
                </a:lnTo>
                <a:lnTo>
                  <a:pt x="2813051" y="1267301"/>
                </a:lnTo>
                <a:lnTo>
                  <a:pt x="2873917" y="1261554"/>
                </a:lnTo>
                <a:lnTo>
                  <a:pt x="2932028" y="1252099"/>
                </a:lnTo>
                <a:lnTo>
                  <a:pt x="2986911" y="1239180"/>
                </a:lnTo>
                <a:lnTo>
                  <a:pt x="3018912" y="1229090"/>
                </a:lnTo>
                <a:close/>
              </a:path>
              <a:path w="3763645" h="1449070">
                <a:moveTo>
                  <a:pt x="943143" y="127508"/>
                </a:moveTo>
                <a:lnTo>
                  <a:pt x="894296" y="127762"/>
                </a:lnTo>
                <a:lnTo>
                  <a:pt x="845415" y="130159"/>
                </a:lnTo>
                <a:lnTo>
                  <a:pt x="782439" y="136484"/>
                </a:lnTo>
                <a:lnTo>
                  <a:pt x="722339" y="146123"/>
                </a:lnTo>
                <a:lnTo>
                  <a:pt x="665424" y="158865"/>
                </a:lnTo>
                <a:lnTo>
                  <a:pt x="612000" y="174499"/>
                </a:lnTo>
                <a:lnTo>
                  <a:pt x="562374" y="192813"/>
                </a:lnTo>
                <a:lnTo>
                  <a:pt x="516853" y="213595"/>
                </a:lnTo>
                <a:lnTo>
                  <a:pt x="475743" y="236635"/>
                </a:lnTo>
                <a:lnTo>
                  <a:pt x="439351" y="261722"/>
                </a:lnTo>
                <a:lnTo>
                  <a:pt x="407984" y="288643"/>
                </a:lnTo>
                <a:lnTo>
                  <a:pt x="381950" y="317188"/>
                </a:lnTo>
                <a:lnTo>
                  <a:pt x="347104" y="378303"/>
                </a:lnTo>
                <a:lnTo>
                  <a:pt x="337267" y="443377"/>
                </a:lnTo>
                <a:lnTo>
                  <a:pt x="342495" y="476869"/>
                </a:lnTo>
                <a:lnTo>
                  <a:pt x="339320" y="481441"/>
                </a:lnTo>
                <a:lnTo>
                  <a:pt x="280628" y="487105"/>
                </a:lnTo>
                <a:lnTo>
                  <a:pt x="225044" y="497410"/>
                </a:lnTo>
                <a:lnTo>
                  <a:pt x="173474" y="512048"/>
                </a:lnTo>
                <a:lnTo>
                  <a:pt x="126825" y="530708"/>
                </a:lnTo>
                <a:lnTo>
                  <a:pt x="86005" y="553079"/>
                </a:lnTo>
                <a:lnTo>
                  <a:pt x="51919" y="578850"/>
                </a:lnTo>
                <a:lnTo>
                  <a:pt x="22824" y="611389"/>
                </a:lnTo>
                <a:lnTo>
                  <a:pt x="0" y="679401"/>
                </a:lnTo>
                <a:lnTo>
                  <a:pt x="5508" y="713336"/>
                </a:lnTo>
                <a:lnTo>
                  <a:pt x="48466" y="777215"/>
                </a:lnTo>
                <a:lnTo>
                  <a:pt x="85155" y="805621"/>
                </a:lnTo>
                <a:lnTo>
                  <a:pt x="131475" y="830646"/>
                </a:lnTo>
                <a:lnTo>
                  <a:pt x="187047" y="851519"/>
                </a:lnTo>
                <a:lnTo>
                  <a:pt x="137428" y="886163"/>
                </a:lnTo>
                <a:lnTo>
                  <a:pt x="103656" y="925116"/>
                </a:lnTo>
                <a:lnTo>
                  <a:pt x="86624" y="966927"/>
                </a:lnTo>
                <a:lnTo>
                  <a:pt x="87225" y="1010142"/>
                </a:lnTo>
                <a:lnTo>
                  <a:pt x="120389" y="1071250"/>
                </a:lnTo>
                <a:lnTo>
                  <a:pt x="149571" y="1098119"/>
                </a:lnTo>
                <a:lnTo>
                  <a:pt x="185996" y="1122055"/>
                </a:lnTo>
                <a:lnTo>
                  <a:pt x="228798" y="1142699"/>
                </a:lnTo>
                <a:lnTo>
                  <a:pt x="277109" y="1159692"/>
                </a:lnTo>
                <a:lnTo>
                  <a:pt x="330062" y="1172678"/>
                </a:lnTo>
                <a:lnTo>
                  <a:pt x="386791" y="1181298"/>
                </a:lnTo>
                <a:lnTo>
                  <a:pt x="446426" y="1185193"/>
                </a:lnTo>
                <a:lnTo>
                  <a:pt x="508103" y="1184005"/>
                </a:lnTo>
                <a:lnTo>
                  <a:pt x="3123728" y="1184005"/>
                </a:lnTo>
                <a:lnTo>
                  <a:pt x="3164648" y="1157772"/>
                </a:lnTo>
                <a:lnTo>
                  <a:pt x="3196258" y="1131211"/>
                </a:lnTo>
                <a:lnTo>
                  <a:pt x="3221787" y="1102656"/>
                </a:lnTo>
                <a:lnTo>
                  <a:pt x="3252706" y="1040543"/>
                </a:lnTo>
                <a:lnTo>
                  <a:pt x="3257145" y="1007475"/>
                </a:lnTo>
                <a:lnTo>
                  <a:pt x="3306813" y="1002616"/>
                </a:lnTo>
                <a:lnTo>
                  <a:pt x="3355321" y="995570"/>
                </a:lnTo>
                <a:lnTo>
                  <a:pt x="3402417" y="986393"/>
                </a:lnTo>
                <a:lnTo>
                  <a:pt x="3447852" y="975142"/>
                </a:lnTo>
                <a:lnTo>
                  <a:pt x="3491375" y="961873"/>
                </a:lnTo>
                <a:lnTo>
                  <a:pt x="3532735" y="946642"/>
                </a:lnTo>
                <a:lnTo>
                  <a:pt x="3584839" y="923055"/>
                </a:lnTo>
                <a:lnTo>
                  <a:pt x="3630443" y="897033"/>
                </a:lnTo>
                <a:lnTo>
                  <a:pt x="3669466" y="868903"/>
                </a:lnTo>
                <a:lnTo>
                  <a:pt x="3701827" y="838989"/>
                </a:lnTo>
                <a:lnTo>
                  <a:pt x="3727445" y="807618"/>
                </a:lnTo>
                <a:lnTo>
                  <a:pt x="3758128" y="741807"/>
                </a:lnTo>
                <a:lnTo>
                  <a:pt x="3763031" y="708019"/>
                </a:lnTo>
                <a:lnTo>
                  <a:pt x="3760866" y="674076"/>
                </a:lnTo>
                <a:lnTo>
                  <a:pt x="3735010" y="607029"/>
                </a:lnTo>
                <a:lnTo>
                  <a:pt x="3711156" y="574578"/>
                </a:lnTo>
                <a:lnTo>
                  <a:pt x="3679911" y="543274"/>
                </a:lnTo>
                <a:lnTo>
                  <a:pt x="3641193" y="513445"/>
                </a:lnTo>
                <a:lnTo>
                  <a:pt x="3647239" y="505587"/>
                </a:lnTo>
                <a:lnTo>
                  <a:pt x="3674854" y="448936"/>
                </a:lnTo>
                <a:lnTo>
                  <a:pt x="3678815" y="416617"/>
                </a:lnTo>
                <a:lnTo>
                  <a:pt x="3674671" y="384842"/>
                </a:lnTo>
                <a:lnTo>
                  <a:pt x="3643622" y="324346"/>
                </a:lnTo>
                <a:lnTo>
                  <a:pt x="3617492" y="296339"/>
                </a:lnTo>
                <a:lnTo>
                  <a:pt x="3584807" y="270300"/>
                </a:lnTo>
                <a:lnTo>
                  <a:pt x="3545957" y="246585"/>
                </a:lnTo>
                <a:lnTo>
                  <a:pt x="3501328" y="225552"/>
                </a:lnTo>
                <a:lnTo>
                  <a:pt x="3451309" y="207556"/>
                </a:lnTo>
                <a:lnTo>
                  <a:pt x="3396286" y="192954"/>
                </a:lnTo>
                <a:lnTo>
                  <a:pt x="3336647" y="182102"/>
                </a:lnTo>
                <a:lnTo>
                  <a:pt x="3330187" y="169656"/>
                </a:lnTo>
                <a:lnTo>
                  <a:pt x="1221589" y="169656"/>
                </a:lnTo>
                <a:lnTo>
                  <a:pt x="1178167" y="157552"/>
                </a:lnTo>
                <a:lnTo>
                  <a:pt x="1133219" y="147447"/>
                </a:lnTo>
                <a:lnTo>
                  <a:pt x="1086994" y="139367"/>
                </a:lnTo>
                <a:lnTo>
                  <a:pt x="1039741" y="133334"/>
                </a:lnTo>
                <a:lnTo>
                  <a:pt x="991708" y="129374"/>
                </a:lnTo>
                <a:lnTo>
                  <a:pt x="943143" y="127508"/>
                </a:lnTo>
                <a:close/>
              </a:path>
              <a:path w="3763645" h="1449070">
                <a:moveTo>
                  <a:pt x="1646589" y="40413"/>
                </a:moveTo>
                <a:lnTo>
                  <a:pt x="1595371" y="41028"/>
                </a:lnTo>
                <a:lnTo>
                  <a:pt x="1544834" y="44579"/>
                </a:lnTo>
                <a:lnTo>
                  <a:pt x="1495449" y="50991"/>
                </a:lnTo>
                <a:lnTo>
                  <a:pt x="1447686" y="60188"/>
                </a:lnTo>
                <a:lnTo>
                  <a:pt x="1402019" y="72096"/>
                </a:lnTo>
                <a:lnTo>
                  <a:pt x="1358916" y="86639"/>
                </a:lnTo>
                <a:lnTo>
                  <a:pt x="1318851" y="103742"/>
                </a:lnTo>
                <a:lnTo>
                  <a:pt x="1282294" y="123329"/>
                </a:lnTo>
                <a:lnTo>
                  <a:pt x="1249716" y="145326"/>
                </a:lnTo>
                <a:lnTo>
                  <a:pt x="1221589" y="169656"/>
                </a:lnTo>
                <a:lnTo>
                  <a:pt x="3330187" y="169656"/>
                </a:lnTo>
                <a:lnTo>
                  <a:pt x="3317541" y="145290"/>
                </a:lnTo>
                <a:lnTo>
                  <a:pt x="3286863" y="110966"/>
                </a:lnTo>
                <a:lnTo>
                  <a:pt x="3286038" y="110347"/>
                </a:lnTo>
                <a:lnTo>
                  <a:pt x="1956665" y="110347"/>
                </a:lnTo>
                <a:lnTo>
                  <a:pt x="1931942" y="98447"/>
                </a:lnTo>
                <a:lnTo>
                  <a:pt x="1877923" y="77647"/>
                </a:lnTo>
                <a:lnTo>
                  <a:pt x="1799614" y="56936"/>
                </a:lnTo>
                <a:lnTo>
                  <a:pt x="1749182" y="48292"/>
                </a:lnTo>
                <a:lnTo>
                  <a:pt x="1698016" y="42809"/>
                </a:lnTo>
                <a:lnTo>
                  <a:pt x="1646589" y="40413"/>
                </a:lnTo>
                <a:close/>
              </a:path>
              <a:path w="3763645" h="1449070">
                <a:moveTo>
                  <a:pt x="2307020" y="0"/>
                </a:moveTo>
                <a:lnTo>
                  <a:pt x="2253680" y="1217"/>
                </a:lnTo>
                <a:lnTo>
                  <a:pt x="2201490" y="6304"/>
                </a:lnTo>
                <a:lnTo>
                  <a:pt x="2151240" y="15122"/>
                </a:lnTo>
                <a:lnTo>
                  <a:pt x="2103717" y="27533"/>
                </a:lnTo>
                <a:lnTo>
                  <a:pt x="2059709" y="43399"/>
                </a:lnTo>
                <a:lnTo>
                  <a:pt x="2020006" y="62582"/>
                </a:lnTo>
                <a:lnTo>
                  <a:pt x="1985395" y="84944"/>
                </a:lnTo>
                <a:lnTo>
                  <a:pt x="1956665" y="110347"/>
                </a:lnTo>
                <a:lnTo>
                  <a:pt x="3286038" y="110347"/>
                </a:lnTo>
                <a:lnTo>
                  <a:pt x="3245421" y="79857"/>
                </a:lnTo>
                <a:lnTo>
                  <a:pt x="3242797" y="78470"/>
                </a:lnTo>
                <a:lnTo>
                  <a:pt x="2598523" y="78470"/>
                </a:lnTo>
                <a:lnTo>
                  <a:pt x="2570236" y="61159"/>
                </a:lnTo>
                <a:lnTo>
                  <a:pt x="2503708" y="32250"/>
                </a:lnTo>
                <a:lnTo>
                  <a:pt x="2466062" y="20939"/>
                </a:lnTo>
                <a:lnTo>
                  <a:pt x="2414000" y="9722"/>
                </a:lnTo>
                <a:lnTo>
                  <a:pt x="2360723" y="2789"/>
                </a:lnTo>
                <a:lnTo>
                  <a:pt x="2307020" y="0"/>
                </a:lnTo>
                <a:close/>
              </a:path>
              <a:path w="3763645" h="1449070">
                <a:moveTo>
                  <a:pt x="2910999" y="357"/>
                </a:moveTo>
                <a:lnTo>
                  <a:pt x="2861287" y="2503"/>
                </a:lnTo>
                <a:lnTo>
                  <a:pt x="2812336" y="7692"/>
                </a:lnTo>
                <a:lnTo>
                  <a:pt x="2764705" y="15901"/>
                </a:lnTo>
                <a:lnTo>
                  <a:pt x="2718950" y="27106"/>
                </a:lnTo>
                <a:lnTo>
                  <a:pt x="2675630" y="41285"/>
                </a:lnTo>
                <a:lnTo>
                  <a:pt x="2635301" y="58414"/>
                </a:lnTo>
                <a:lnTo>
                  <a:pt x="2598523" y="78470"/>
                </a:lnTo>
                <a:lnTo>
                  <a:pt x="3242797" y="78470"/>
                </a:lnTo>
                <a:lnTo>
                  <a:pt x="3194026" y="52689"/>
                </a:lnTo>
                <a:lnTo>
                  <a:pt x="3151458" y="36088"/>
                </a:lnTo>
                <a:lnTo>
                  <a:pt x="3106305" y="22670"/>
                </a:lnTo>
                <a:lnTo>
                  <a:pt x="3059125" y="12411"/>
                </a:lnTo>
                <a:lnTo>
                  <a:pt x="3010476" y="5288"/>
                </a:lnTo>
                <a:lnTo>
                  <a:pt x="2960915" y="1277"/>
                </a:lnTo>
                <a:lnTo>
                  <a:pt x="2910999" y="357"/>
                </a:lnTo>
                <a:close/>
              </a:path>
            </a:pathLst>
          </a:custGeom>
          <a:solidFill>
            <a:srgbClr val="4F81BC"/>
          </a:solidFill>
        </p:spPr>
        <p:txBody>
          <a:bodyPr wrap="square" lIns="0" tIns="0" rIns="0" bIns="0" rtlCol="0"/>
          <a:lstStyle/>
          <a:p/>
        </p:txBody>
      </p:sp>
      <p:sp>
        <p:nvSpPr>
          <p:cNvPr id="34" name="object 34"/>
          <p:cNvSpPr/>
          <p:nvPr/>
        </p:nvSpPr>
        <p:spPr>
          <a:xfrm>
            <a:off x="9336151" y="3360673"/>
            <a:ext cx="241300" cy="500633"/>
          </a:xfrm>
          <a:prstGeom prst="rect">
            <a:avLst/>
          </a:prstGeom>
          <a:blipFill>
            <a:blip r:embed="rId7" cstate="print"/>
            <a:stretch>
              <a:fillRect/>
            </a:stretch>
          </a:blipFill>
        </p:spPr>
        <p:txBody>
          <a:bodyPr wrap="square" lIns="0" tIns="0" rIns="0" bIns="0" rtlCol="0"/>
          <a:lstStyle/>
          <a:p/>
        </p:txBody>
      </p:sp>
      <p:sp>
        <p:nvSpPr>
          <p:cNvPr id="35" name="object 35"/>
          <p:cNvSpPr/>
          <p:nvPr/>
        </p:nvSpPr>
        <p:spPr>
          <a:xfrm>
            <a:off x="7414156" y="1909714"/>
            <a:ext cx="3763645" cy="1449070"/>
          </a:xfrm>
          <a:custGeom>
            <a:avLst/>
            <a:gdLst/>
            <a:ahLst/>
            <a:cxnLst/>
            <a:rect l="l" t="t" r="r" b="b"/>
            <a:pathLst>
              <a:path w="3763645" h="1449070">
                <a:moveTo>
                  <a:pt x="342495" y="476869"/>
                </a:moveTo>
                <a:lnTo>
                  <a:pt x="337267" y="443377"/>
                </a:lnTo>
                <a:lnTo>
                  <a:pt x="338906" y="410451"/>
                </a:lnTo>
                <a:lnTo>
                  <a:pt x="347104" y="378303"/>
                </a:lnTo>
                <a:lnTo>
                  <a:pt x="381950" y="317188"/>
                </a:lnTo>
                <a:lnTo>
                  <a:pt x="407984" y="288643"/>
                </a:lnTo>
                <a:lnTo>
                  <a:pt x="439351" y="261722"/>
                </a:lnTo>
                <a:lnTo>
                  <a:pt x="475743" y="236635"/>
                </a:lnTo>
                <a:lnTo>
                  <a:pt x="516853" y="213595"/>
                </a:lnTo>
                <a:lnTo>
                  <a:pt x="562374" y="192813"/>
                </a:lnTo>
                <a:lnTo>
                  <a:pt x="612000" y="174499"/>
                </a:lnTo>
                <a:lnTo>
                  <a:pt x="665424" y="158865"/>
                </a:lnTo>
                <a:lnTo>
                  <a:pt x="722339" y="146123"/>
                </a:lnTo>
                <a:lnTo>
                  <a:pt x="782439" y="136484"/>
                </a:lnTo>
                <a:lnTo>
                  <a:pt x="845415" y="130159"/>
                </a:lnTo>
                <a:lnTo>
                  <a:pt x="894296" y="127762"/>
                </a:lnTo>
                <a:lnTo>
                  <a:pt x="943143" y="127508"/>
                </a:lnTo>
                <a:lnTo>
                  <a:pt x="991708" y="129374"/>
                </a:lnTo>
                <a:lnTo>
                  <a:pt x="1039741" y="133334"/>
                </a:lnTo>
                <a:lnTo>
                  <a:pt x="1086994" y="139367"/>
                </a:lnTo>
                <a:lnTo>
                  <a:pt x="1133219" y="147447"/>
                </a:lnTo>
                <a:lnTo>
                  <a:pt x="1178167" y="157552"/>
                </a:lnTo>
                <a:lnTo>
                  <a:pt x="1221589" y="169656"/>
                </a:lnTo>
                <a:lnTo>
                  <a:pt x="1249716" y="145326"/>
                </a:lnTo>
                <a:lnTo>
                  <a:pt x="1282294" y="123329"/>
                </a:lnTo>
                <a:lnTo>
                  <a:pt x="1318851" y="103742"/>
                </a:lnTo>
                <a:lnTo>
                  <a:pt x="1358916" y="86639"/>
                </a:lnTo>
                <a:lnTo>
                  <a:pt x="1402019" y="72096"/>
                </a:lnTo>
                <a:lnTo>
                  <a:pt x="1447686" y="60188"/>
                </a:lnTo>
                <a:lnTo>
                  <a:pt x="1495449" y="50991"/>
                </a:lnTo>
                <a:lnTo>
                  <a:pt x="1544834" y="44579"/>
                </a:lnTo>
                <a:lnTo>
                  <a:pt x="1595371" y="41028"/>
                </a:lnTo>
                <a:lnTo>
                  <a:pt x="1646589" y="40413"/>
                </a:lnTo>
                <a:lnTo>
                  <a:pt x="1698016" y="42809"/>
                </a:lnTo>
                <a:lnTo>
                  <a:pt x="1749182" y="48292"/>
                </a:lnTo>
                <a:lnTo>
                  <a:pt x="1799614" y="56936"/>
                </a:lnTo>
                <a:lnTo>
                  <a:pt x="1848842" y="68818"/>
                </a:lnTo>
                <a:lnTo>
                  <a:pt x="1905659" y="87535"/>
                </a:lnTo>
                <a:lnTo>
                  <a:pt x="1956665" y="110347"/>
                </a:lnTo>
                <a:lnTo>
                  <a:pt x="1985395" y="84944"/>
                </a:lnTo>
                <a:lnTo>
                  <a:pt x="2020006" y="62582"/>
                </a:lnTo>
                <a:lnTo>
                  <a:pt x="2059709" y="43399"/>
                </a:lnTo>
                <a:lnTo>
                  <a:pt x="2103717" y="27533"/>
                </a:lnTo>
                <a:lnTo>
                  <a:pt x="2151240" y="15122"/>
                </a:lnTo>
                <a:lnTo>
                  <a:pt x="2201490" y="6304"/>
                </a:lnTo>
                <a:lnTo>
                  <a:pt x="2253680" y="1217"/>
                </a:lnTo>
                <a:lnTo>
                  <a:pt x="2307020" y="0"/>
                </a:lnTo>
                <a:lnTo>
                  <a:pt x="2360723" y="2789"/>
                </a:lnTo>
                <a:lnTo>
                  <a:pt x="2414000" y="9722"/>
                </a:lnTo>
                <a:lnTo>
                  <a:pt x="2466062" y="20939"/>
                </a:lnTo>
                <a:lnTo>
                  <a:pt x="2503708" y="32250"/>
                </a:lnTo>
                <a:lnTo>
                  <a:pt x="2570236" y="61159"/>
                </a:lnTo>
                <a:lnTo>
                  <a:pt x="2598523" y="78470"/>
                </a:lnTo>
                <a:lnTo>
                  <a:pt x="2635301" y="58414"/>
                </a:lnTo>
                <a:lnTo>
                  <a:pt x="2675630" y="41285"/>
                </a:lnTo>
                <a:lnTo>
                  <a:pt x="2718950" y="27106"/>
                </a:lnTo>
                <a:lnTo>
                  <a:pt x="2764705" y="15901"/>
                </a:lnTo>
                <a:lnTo>
                  <a:pt x="2812336" y="7692"/>
                </a:lnTo>
                <a:lnTo>
                  <a:pt x="2861287" y="2503"/>
                </a:lnTo>
                <a:lnTo>
                  <a:pt x="2910999" y="357"/>
                </a:lnTo>
                <a:lnTo>
                  <a:pt x="2960915" y="1277"/>
                </a:lnTo>
                <a:lnTo>
                  <a:pt x="3010476" y="5288"/>
                </a:lnTo>
                <a:lnTo>
                  <a:pt x="3059125" y="12411"/>
                </a:lnTo>
                <a:lnTo>
                  <a:pt x="3106305" y="22670"/>
                </a:lnTo>
                <a:lnTo>
                  <a:pt x="3151458" y="36088"/>
                </a:lnTo>
                <a:lnTo>
                  <a:pt x="3194026" y="52689"/>
                </a:lnTo>
                <a:lnTo>
                  <a:pt x="3245421" y="79857"/>
                </a:lnTo>
                <a:lnTo>
                  <a:pt x="3286863" y="110966"/>
                </a:lnTo>
                <a:lnTo>
                  <a:pt x="3317541" y="145290"/>
                </a:lnTo>
                <a:lnTo>
                  <a:pt x="3336647" y="182102"/>
                </a:lnTo>
                <a:lnTo>
                  <a:pt x="3396286" y="192954"/>
                </a:lnTo>
                <a:lnTo>
                  <a:pt x="3451309" y="207556"/>
                </a:lnTo>
                <a:lnTo>
                  <a:pt x="3501328" y="225552"/>
                </a:lnTo>
                <a:lnTo>
                  <a:pt x="3545957" y="246585"/>
                </a:lnTo>
                <a:lnTo>
                  <a:pt x="3584807" y="270300"/>
                </a:lnTo>
                <a:lnTo>
                  <a:pt x="3617492" y="296339"/>
                </a:lnTo>
                <a:lnTo>
                  <a:pt x="3643622" y="324346"/>
                </a:lnTo>
                <a:lnTo>
                  <a:pt x="3674671" y="384842"/>
                </a:lnTo>
                <a:lnTo>
                  <a:pt x="3678815" y="416617"/>
                </a:lnTo>
                <a:lnTo>
                  <a:pt x="3674854" y="448936"/>
                </a:lnTo>
                <a:lnTo>
                  <a:pt x="3657856" y="489585"/>
                </a:lnTo>
                <a:lnTo>
                  <a:pt x="3641193" y="513445"/>
                </a:lnTo>
                <a:lnTo>
                  <a:pt x="3679911" y="543274"/>
                </a:lnTo>
                <a:lnTo>
                  <a:pt x="3711156" y="574578"/>
                </a:lnTo>
                <a:lnTo>
                  <a:pt x="3735010" y="607029"/>
                </a:lnTo>
                <a:lnTo>
                  <a:pt x="3760866" y="674076"/>
                </a:lnTo>
                <a:lnTo>
                  <a:pt x="3763031" y="708019"/>
                </a:lnTo>
                <a:lnTo>
                  <a:pt x="3758128" y="741807"/>
                </a:lnTo>
                <a:lnTo>
                  <a:pt x="3727445" y="807618"/>
                </a:lnTo>
                <a:lnTo>
                  <a:pt x="3701827" y="838989"/>
                </a:lnTo>
                <a:lnTo>
                  <a:pt x="3669466" y="868903"/>
                </a:lnTo>
                <a:lnTo>
                  <a:pt x="3630443" y="897033"/>
                </a:lnTo>
                <a:lnTo>
                  <a:pt x="3584839" y="923055"/>
                </a:lnTo>
                <a:lnTo>
                  <a:pt x="3532735" y="946642"/>
                </a:lnTo>
                <a:lnTo>
                  <a:pt x="3491375" y="961873"/>
                </a:lnTo>
                <a:lnTo>
                  <a:pt x="3447852" y="975142"/>
                </a:lnTo>
                <a:lnTo>
                  <a:pt x="3402417" y="986393"/>
                </a:lnTo>
                <a:lnTo>
                  <a:pt x="3355321" y="995570"/>
                </a:lnTo>
                <a:lnTo>
                  <a:pt x="3306813" y="1002616"/>
                </a:lnTo>
                <a:lnTo>
                  <a:pt x="3257145" y="1007475"/>
                </a:lnTo>
                <a:lnTo>
                  <a:pt x="3252706" y="1040543"/>
                </a:lnTo>
                <a:lnTo>
                  <a:pt x="3221787" y="1102656"/>
                </a:lnTo>
                <a:lnTo>
                  <a:pt x="3196258" y="1131211"/>
                </a:lnTo>
                <a:lnTo>
                  <a:pt x="3164648" y="1157772"/>
                </a:lnTo>
                <a:lnTo>
                  <a:pt x="3127433" y="1182095"/>
                </a:lnTo>
                <a:lnTo>
                  <a:pt x="3085088" y="1203933"/>
                </a:lnTo>
                <a:lnTo>
                  <a:pt x="3038089" y="1223044"/>
                </a:lnTo>
                <a:lnTo>
                  <a:pt x="2986911" y="1239180"/>
                </a:lnTo>
                <a:lnTo>
                  <a:pt x="2932028" y="1252099"/>
                </a:lnTo>
                <a:lnTo>
                  <a:pt x="2873917" y="1261554"/>
                </a:lnTo>
                <a:lnTo>
                  <a:pt x="2813051" y="1267301"/>
                </a:lnTo>
                <a:lnTo>
                  <a:pt x="2749907" y="1269095"/>
                </a:lnTo>
                <a:lnTo>
                  <a:pt x="2694467" y="1267203"/>
                </a:lnTo>
                <a:lnTo>
                  <a:pt x="2640020" y="1262182"/>
                </a:lnTo>
                <a:lnTo>
                  <a:pt x="2587043" y="1254108"/>
                </a:lnTo>
                <a:lnTo>
                  <a:pt x="2536011" y="1243053"/>
                </a:lnTo>
                <a:lnTo>
                  <a:pt x="2487398" y="1229090"/>
                </a:lnTo>
                <a:lnTo>
                  <a:pt x="2468436" y="1257139"/>
                </a:lnTo>
                <a:lnTo>
                  <a:pt x="2417170" y="1308477"/>
                </a:lnTo>
                <a:lnTo>
                  <a:pt x="2385479" y="1331592"/>
                </a:lnTo>
                <a:lnTo>
                  <a:pt x="2350160" y="1352889"/>
                </a:lnTo>
                <a:lnTo>
                  <a:pt x="2311518" y="1372281"/>
                </a:lnTo>
                <a:lnTo>
                  <a:pt x="2269861" y="1389682"/>
                </a:lnTo>
                <a:lnTo>
                  <a:pt x="2225496" y="1405004"/>
                </a:lnTo>
                <a:lnTo>
                  <a:pt x="2178730" y="1418162"/>
                </a:lnTo>
                <a:lnTo>
                  <a:pt x="2129870" y="1429068"/>
                </a:lnTo>
                <a:lnTo>
                  <a:pt x="2079222" y="1437636"/>
                </a:lnTo>
                <a:lnTo>
                  <a:pt x="2027094" y="1443779"/>
                </a:lnTo>
                <a:lnTo>
                  <a:pt x="1973792" y="1447410"/>
                </a:lnTo>
                <a:lnTo>
                  <a:pt x="1919624" y="1448443"/>
                </a:lnTo>
                <a:lnTo>
                  <a:pt x="1864896" y="1446791"/>
                </a:lnTo>
                <a:lnTo>
                  <a:pt x="1809915" y="1442367"/>
                </a:lnTo>
                <a:lnTo>
                  <a:pt x="1754989" y="1435084"/>
                </a:lnTo>
                <a:lnTo>
                  <a:pt x="1700344" y="1424819"/>
                </a:lnTo>
                <a:lnTo>
                  <a:pt x="1648209" y="1411855"/>
                </a:lnTo>
                <a:lnTo>
                  <a:pt x="1598918" y="1396322"/>
                </a:lnTo>
                <a:lnTo>
                  <a:pt x="1552804" y="1378353"/>
                </a:lnTo>
                <a:lnTo>
                  <a:pt x="1510199" y="1358077"/>
                </a:lnTo>
                <a:lnTo>
                  <a:pt x="1471438" y="1335627"/>
                </a:lnTo>
                <a:lnTo>
                  <a:pt x="1436854" y="1311132"/>
                </a:lnTo>
                <a:lnTo>
                  <a:pt x="1388501" y="1325065"/>
                </a:lnTo>
                <a:lnTo>
                  <a:pt x="1338964" y="1336708"/>
                </a:lnTo>
                <a:lnTo>
                  <a:pt x="1288480" y="1346094"/>
                </a:lnTo>
                <a:lnTo>
                  <a:pt x="1237286" y="1353253"/>
                </a:lnTo>
                <a:lnTo>
                  <a:pt x="1185620" y="1358216"/>
                </a:lnTo>
                <a:lnTo>
                  <a:pt x="1133719" y="1361014"/>
                </a:lnTo>
                <a:lnTo>
                  <a:pt x="1081820" y="1361679"/>
                </a:lnTo>
                <a:lnTo>
                  <a:pt x="1030159" y="1360242"/>
                </a:lnTo>
                <a:lnTo>
                  <a:pt x="978975" y="1356733"/>
                </a:lnTo>
                <a:lnTo>
                  <a:pt x="928505" y="1351185"/>
                </a:lnTo>
                <a:lnTo>
                  <a:pt x="878985" y="1343628"/>
                </a:lnTo>
                <a:lnTo>
                  <a:pt x="830653" y="1334093"/>
                </a:lnTo>
                <a:lnTo>
                  <a:pt x="783745" y="1322612"/>
                </a:lnTo>
                <a:lnTo>
                  <a:pt x="738500" y="1309215"/>
                </a:lnTo>
                <a:lnTo>
                  <a:pt x="695154" y="1293934"/>
                </a:lnTo>
                <a:lnTo>
                  <a:pt x="653945" y="1276800"/>
                </a:lnTo>
                <a:lnTo>
                  <a:pt x="615109" y="1257844"/>
                </a:lnTo>
                <a:lnTo>
                  <a:pt x="578884" y="1237097"/>
                </a:lnTo>
                <a:lnTo>
                  <a:pt x="545507" y="1214590"/>
                </a:lnTo>
                <a:lnTo>
                  <a:pt x="515215" y="1190355"/>
                </a:lnTo>
                <a:lnTo>
                  <a:pt x="510516" y="1186164"/>
                </a:lnTo>
                <a:lnTo>
                  <a:pt x="508103" y="1184005"/>
                </a:lnTo>
                <a:lnTo>
                  <a:pt x="446426" y="1185193"/>
                </a:lnTo>
                <a:lnTo>
                  <a:pt x="386791" y="1181298"/>
                </a:lnTo>
                <a:lnTo>
                  <a:pt x="330062" y="1172678"/>
                </a:lnTo>
                <a:lnTo>
                  <a:pt x="277109" y="1159692"/>
                </a:lnTo>
                <a:lnTo>
                  <a:pt x="228798" y="1142699"/>
                </a:lnTo>
                <a:lnTo>
                  <a:pt x="185996" y="1122055"/>
                </a:lnTo>
                <a:lnTo>
                  <a:pt x="149571" y="1098119"/>
                </a:lnTo>
                <a:lnTo>
                  <a:pt x="120389" y="1071250"/>
                </a:lnTo>
                <a:lnTo>
                  <a:pt x="87225" y="1010142"/>
                </a:lnTo>
                <a:lnTo>
                  <a:pt x="86624" y="966927"/>
                </a:lnTo>
                <a:lnTo>
                  <a:pt x="103656" y="925116"/>
                </a:lnTo>
                <a:lnTo>
                  <a:pt x="137428" y="886163"/>
                </a:lnTo>
                <a:lnTo>
                  <a:pt x="187047" y="851519"/>
                </a:lnTo>
                <a:lnTo>
                  <a:pt x="131475" y="830646"/>
                </a:lnTo>
                <a:lnTo>
                  <a:pt x="85155" y="805621"/>
                </a:lnTo>
                <a:lnTo>
                  <a:pt x="48466" y="777215"/>
                </a:lnTo>
                <a:lnTo>
                  <a:pt x="21791" y="746197"/>
                </a:lnTo>
                <a:lnTo>
                  <a:pt x="0" y="679401"/>
                </a:lnTo>
                <a:lnTo>
                  <a:pt x="5645" y="645163"/>
                </a:lnTo>
                <a:lnTo>
                  <a:pt x="51919" y="578850"/>
                </a:lnTo>
                <a:lnTo>
                  <a:pt x="86005" y="553079"/>
                </a:lnTo>
                <a:lnTo>
                  <a:pt x="126825" y="530708"/>
                </a:lnTo>
                <a:lnTo>
                  <a:pt x="173474" y="512048"/>
                </a:lnTo>
                <a:lnTo>
                  <a:pt x="225044" y="497410"/>
                </a:lnTo>
                <a:lnTo>
                  <a:pt x="280628" y="487105"/>
                </a:lnTo>
                <a:lnTo>
                  <a:pt x="339320" y="481441"/>
                </a:lnTo>
                <a:lnTo>
                  <a:pt x="342495" y="476869"/>
                </a:lnTo>
                <a:close/>
              </a:path>
            </a:pathLst>
          </a:custGeom>
          <a:ln w="12192">
            <a:solidFill>
              <a:srgbClr val="000000"/>
            </a:solidFill>
          </a:ln>
        </p:spPr>
        <p:txBody>
          <a:bodyPr wrap="square" lIns="0" tIns="0" rIns="0" bIns="0" rtlCol="0"/>
          <a:lstStyle/>
          <a:p/>
        </p:txBody>
      </p:sp>
      <p:sp>
        <p:nvSpPr>
          <p:cNvPr id="36" name="object 36"/>
          <p:cNvSpPr/>
          <p:nvPr/>
        </p:nvSpPr>
        <p:spPr>
          <a:xfrm>
            <a:off x="9480422" y="3780916"/>
            <a:ext cx="80645" cy="80645"/>
          </a:xfrm>
          <a:custGeom>
            <a:avLst/>
            <a:gdLst/>
            <a:ahLst/>
            <a:cxnLst/>
            <a:rect l="l" t="t" r="r" b="b"/>
            <a:pathLst>
              <a:path w="80645" h="80645">
                <a:moveTo>
                  <a:pt x="80518" y="40258"/>
                </a:moveTo>
                <a:lnTo>
                  <a:pt x="77352" y="55852"/>
                </a:lnTo>
                <a:lnTo>
                  <a:pt x="68722" y="68611"/>
                </a:lnTo>
                <a:lnTo>
                  <a:pt x="55925" y="77227"/>
                </a:lnTo>
                <a:lnTo>
                  <a:pt x="40258" y="80390"/>
                </a:lnTo>
                <a:lnTo>
                  <a:pt x="24592" y="77227"/>
                </a:lnTo>
                <a:lnTo>
                  <a:pt x="11795" y="68611"/>
                </a:lnTo>
                <a:lnTo>
                  <a:pt x="3165" y="55852"/>
                </a:lnTo>
                <a:lnTo>
                  <a:pt x="0" y="40258"/>
                </a:lnTo>
                <a:lnTo>
                  <a:pt x="3165" y="24592"/>
                </a:lnTo>
                <a:lnTo>
                  <a:pt x="11795" y="11795"/>
                </a:lnTo>
                <a:lnTo>
                  <a:pt x="24592" y="3165"/>
                </a:lnTo>
                <a:lnTo>
                  <a:pt x="40258" y="0"/>
                </a:lnTo>
                <a:lnTo>
                  <a:pt x="55925" y="3165"/>
                </a:lnTo>
                <a:lnTo>
                  <a:pt x="68722" y="11795"/>
                </a:lnTo>
                <a:lnTo>
                  <a:pt x="77352" y="24592"/>
                </a:lnTo>
                <a:lnTo>
                  <a:pt x="80518" y="40258"/>
                </a:lnTo>
                <a:close/>
              </a:path>
            </a:pathLst>
          </a:custGeom>
          <a:ln w="12192">
            <a:solidFill>
              <a:srgbClr val="000000"/>
            </a:solidFill>
          </a:ln>
        </p:spPr>
        <p:txBody>
          <a:bodyPr wrap="square" lIns="0" tIns="0" rIns="0" bIns="0" rtlCol="0"/>
          <a:lstStyle/>
          <a:p/>
        </p:txBody>
      </p:sp>
      <p:sp>
        <p:nvSpPr>
          <p:cNvPr id="37" name="object 37"/>
          <p:cNvSpPr/>
          <p:nvPr/>
        </p:nvSpPr>
        <p:spPr>
          <a:xfrm>
            <a:off x="9415780" y="3610355"/>
            <a:ext cx="161290" cy="161290"/>
          </a:xfrm>
          <a:custGeom>
            <a:avLst/>
            <a:gdLst/>
            <a:ahLst/>
            <a:cxnLst/>
            <a:rect l="l" t="t" r="r" b="b"/>
            <a:pathLst>
              <a:path w="161290" h="161289">
                <a:moveTo>
                  <a:pt x="160781" y="80391"/>
                </a:moveTo>
                <a:lnTo>
                  <a:pt x="154471" y="111704"/>
                </a:lnTo>
                <a:lnTo>
                  <a:pt x="137255" y="137255"/>
                </a:lnTo>
                <a:lnTo>
                  <a:pt x="111704" y="154471"/>
                </a:lnTo>
                <a:lnTo>
                  <a:pt x="80391" y="160782"/>
                </a:lnTo>
                <a:lnTo>
                  <a:pt x="49077" y="154471"/>
                </a:lnTo>
                <a:lnTo>
                  <a:pt x="23526" y="137255"/>
                </a:lnTo>
                <a:lnTo>
                  <a:pt x="6310" y="111704"/>
                </a:lnTo>
                <a:lnTo>
                  <a:pt x="0" y="80391"/>
                </a:lnTo>
                <a:lnTo>
                  <a:pt x="6310" y="49077"/>
                </a:lnTo>
                <a:lnTo>
                  <a:pt x="23526" y="23526"/>
                </a:lnTo>
                <a:lnTo>
                  <a:pt x="49077" y="6310"/>
                </a:lnTo>
                <a:lnTo>
                  <a:pt x="80391" y="0"/>
                </a:lnTo>
                <a:lnTo>
                  <a:pt x="111704" y="6310"/>
                </a:lnTo>
                <a:lnTo>
                  <a:pt x="137255" y="23526"/>
                </a:lnTo>
                <a:lnTo>
                  <a:pt x="154471" y="49077"/>
                </a:lnTo>
                <a:lnTo>
                  <a:pt x="160781" y="80391"/>
                </a:lnTo>
                <a:close/>
              </a:path>
            </a:pathLst>
          </a:custGeom>
          <a:ln w="12192">
            <a:solidFill>
              <a:srgbClr val="000000"/>
            </a:solidFill>
          </a:ln>
        </p:spPr>
        <p:txBody>
          <a:bodyPr wrap="square" lIns="0" tIns="0" rIns="0" bIns="0" rtlCol="0"/>
          <a:lstStyle/>
          <a:p/>
        </p:txBody>
      </p:sp>
      <p:sp>
        <p:nvSpPr>
          <p:cNvPr id="38" name="object 38"/>
          <p:cNvSpPr/>
          <p:nvPr/>
        </p:nvSpPr>
        <p:spPr>
          <a:xfrm>
            <a:off x="9336151" y="3360673"/>
            <a:ext cx="241300" cy="241300"/>
          </a:xfrm>
          <a:custGeom>
            <a:avLst/>
            <a:gdLst/>
            <a:ahLst/>
            <a:cxnLst/>
            <a:rect l="l" t="t" r="r" b="b"/>
            <a:pathLst>
              <a:path w="241300" h="241300">
                <a:moveTo>
                  <a:pt x="241300" y="120650"/>
                </a:moveTo>
                <a:lnTo>
                  <a:pt x="231806" y="167576"/>
                </a:lnTo>
                <a:lnTo>
                  <a:pt x="205930" y="205930"/>
                </a:lnTo>
                <a:lnTo>
                  <a:pt x="167576" y="231806"/>
                </a:lnTo>
                <a:lnTo>
                  <a:pt x="120650" y="241300"/>
                </a:lnTo>
                <a:lnTo>
                  <a:pt x="73669" y="231806"/>
                </a:lnTo>
                <a:lnTo>
                  <a:pt x="35321" y="205930"/>
                </a:lnTo>
                <a:lnTo>
                  <a:pt x="9475" y="167576"/>
                </a:lnTo>
                <a:lnTo>
                  <a:pt x="0" y="120650"/>
                </a:lnTo>
                <a:lnTo>
                  <a:pt x="9475" y="73669"/>
                </a:lnTo>
                <a:lnTo>
                  <a:pt x="35321" y="35321"/>
                </a:lnTo>
                <a:lnTo>
                  <a:pt x="73669" y="9475"/>
                </a:lnTo>
                <a:lnTo>
                  <a:pt x="120650" y="0"/>
                </a:lnTo>
                <a:lnTo>
                  <a:pt x="167576" y="9475"/>
                </a:lnTo>
                <a:lnTo>
                  <a:pt x="205930" y="35321"/>
                </a:lnTo>
                <a:lnTo>
                  <a:pt x="231806" y="73669"/>
                </a:lnTo>
                <a:lnTo>
                  <a:pt x="241300" y="120650"/>
                </a:lnTo>
                <a:close/>
              </a:path>
            </a:pathLst>
          </a:custGeom>
          <a:ln w="12192">
            <a:solidFill>
              <a:srgbClr val="000000"/>
            </a:solidFill>
          </a:ln>
        </p:spPr>
        <p:txBody>
          <a:bodyPr wrap="square" lIns="0" tIns="0" rIns="0" bIns="0" rtlCol="0"/>
          <a:lstStyle/>
          <a:p/>
        </p:txBody>
      </p:sp>
      <p:sp>
        <p:nvSpPr>
          <p:cNvPr id="39" name="object 39"/>
          <p:cNvSpPr/>
          <p:nvPr/>
        </p:nvSpPr>
        <p:spPr>
          <a:xfrm>
            <a:off x="7605268" y="2755519"/>
            <a:ext cx="220345" cy="27305"/>
          </a:xfrm>
          <a:custGeom>
            <a:avLst/>
            <a:gdLst/>
            <a:ahLst/>
            <a:cxnLst/>
            <a:rect l="l" t="t" r="r" b="b"/>
            <a:pathLst>
              <a:path w="220345" h="27305">
                <a:moveTo>
                  <a:pt x="220345" y="26796"/>
                </a:moveTo>
                <a:lnTo>
                  <a:pt x="162806" y="26842"/>
                </a:lnTo>
                <a:lnTo>
                  <a:pt x="106267" y="22304"/>
                </a:lnTo>
                <a:lnTo>
                  <a:pt x="51681" y="13313"/>
                </a:lnTo>
                <a:lnTo>
                  <a:pt x="0" y="0"/>
                </a:lnTo>
              </a:path>
            </a:pathLst>
          </a:custGeom>
          <a:ln w="12191">
            <a:solidFill>
              <a:srgbClr val="000000"/>
            </a:solidFill>
          </a:ln>
        </p:spPr>
        <p:txBody>
          <a:bodyPr wrap="square" lIns="0" tIns="0" rIns="0" bIns="0" rtlCol="0"/>
          <a:lstStyle/>
          <a:p/>
        </p:txBody>
      </p:sp>
      <p:sp>
        <p:nvSpPr>
          <p:cNvPr id="40" name="object 40"/>
          <p:cNvSpPr/>
          <p:nvPr/>
        </p:nvSpPr>
        <p:spPr>
          <a:xfrm>
            <a:off x="7923530" y="3074542"/>
            <a:ext cx="96520" cy="13335"/>
          </a:xfrm>
          <a:custGeom>
            <a:avLst/>
            <a:gdLst/>
            <a:ahLst/>
            <a:cxnLst/>
            <a:rect l="l" t="t" r="r" b="b"/>
            <a:pathLst>
              <a:path w="96520" h="13335">
                <a:moveTo>
                  <a:pt x="96520" y="0"/>
                </a:moveTo>
                <a:lnTo>
                  <a:pt x="73026" y="4450"/>
                </a:lnTo>
                <a:lnTo>
                  <a:pt x="49069" y="8080"/>
                </a:lnTo>
                <a:lnTo>
                  <a:pt x="24707" y="10876"/>
                </a:lnTo>
                <a:lnTo>
                  <a:pt x="0" y="12827"/>
                </a:lnTo>
              </a:path>
            </a:pathLst>
          </a:custGeom>
          <a:ln w="12192">
            <a:solidFill>
              <a:srgbClr val="000000"/>
            </a:solidFill>
          </a:ln>
        </p:spPr>
        <p:txBody>
          <a:bodyPr wrap="square" lIns="0" tIns="0" rIns="0" bIns="0" rtlCol="0"/>
          <a:lstStyle/>
          <a:p/>
        </p:txBody>
      </p:sp>
      <p:sp>
        <p:nvSpPr>
          <p:cNvPr id="41" name="object 41"/>
          <p:cNvSpPr/>
          <p:nvPr/>
        </p:nvSpPr>
        <p:spPr>
          <a:xfrm>
            <a:off x="8792718" y="3156711"/>
            <a:ext cx="58419" cy="58419"/>
          </a:xfrm>
          <a:custGeom>
            <a:avLst/>
            <a:gdLst/>
            <a:ahLst/>
            <a:cxnLst/>
            <a:rect l="l" t="t" r="r" b="b"/>
            <a:pathLst>
              <a:path w="58420" h="58419">
                <a:moveTo>
                  <a:pt x="58038" y="58292"/>
                </a:moveTo>
                <a:lnTo>
                  <a:pt x="41326" y="44344"/>
                </a:lnTo>
                <a:lnTo>
                  <a:pt x="26066" y="29956"/>
                </a:lnTo>
                <a:lnTo>
                  <a:pt x="12283" y="15162"/>
                </a:lnTo>
                <a:lnTo>
                  <a:pt x="0" y="0"/>
                </a:lnTo>
              </a:path>
            </a:pathLst>
          </a:custGeom>
          <a:ln w="12192">
            <a:solidFill>
              <a:srgbClr val="000000"/>
            </a:solidFill>
          </a:ln>
        </p:spPr>
        <p:txBody>
          <a:bodyPr wrap="square" lIns="0" tIns="0" rIns="0" bIns="0" rtlCol="0"/>
          <a:lstStyle/>
          <a:p/>
        </p:txBody>
      </p:sp>
      <p:sp>
        <p:nvSpPr>
          <p:cNvPr id="42" name="object 42"/>
          <p:cNvSpPr/>
          <p:nvPr/>
        </p:nvSpPr>
        <p:spPr>
          <a:xfrm>
            <a:off x="9901935" y="3069589"/>
            <a:ext cx="23495" cy="64135"/>
          </a:xfrm>
          <a:custGeom>
            <a:avLst/>
            <a:gdLst/>
            <a:ahLst/>
            <a:cxnLst/>
            <a:rect l="l" t="t" r="r" b="b"/>
            <a:pathLst>
              <a:path w="23495" h="64135">
                <a:moveTo>
                  <a:pt x="23114" y="0"/>
                </a:moveTo>
                <a:lnTo>
                  <a:pt x="19788" y="16234"/>
                </a:lnTo>
                <a:lnTo>
                  <a:pt x="14795" y="32337"/>
                </a:lnTo>
                <a:lnTo>
                  <a:pt x="8183" y="48273"/>
                </a:lnTo>
                <a:lnTo>
                  <a:pt x="0" y="64008"/>
                </a:lnTo>
              </a:path>
            </a:pathLst>
          </a:custGeom>
          <a:ln w="12192">
            <a:solidFill>
              <a:srgbClr val="000000"/>
            </a:solidFill>
          </a:ln>
        </p:spPr>
        <p:txBody>
          <a:bodyPr wrap="square" lIns="0" tIns="0" rIns="0" bIns="0" rtlCol="0"/>
          <a:lstStyle/>
          <a:p/>
        </p:txBody>
      </p:sp>
      <p:sp>
        <p:nvSpPr>
          <p:cNvPr id="43" name="object 43"/>
          <p:cNvSpPr/>
          <p:nvPr/>
        </p:nvSpPr>
        <p:spPr>
          <a:xfrm>
            <a:off x="10386314" y="2674239"/>
            <a:ext cx="283210" cy="239395"/>
          </a:xfrm>
          <a:custGeom>
            <a:avLst/>
            <a:gdLst/>
            <a:ahLst/>
            <a:cxnLst/>
            <a:rect l="l" t="t" r="r" b="b"/>
            <a:pathLst>
              <a:path w="283209" h="239394">
                <a:moveTo>
                  <a:pt x="0" y="0"/>
                </a:moveTo>
                <a:lnTo>
                  <a:pt x="62284" y="18906"/>
                </a:lnTo>
                <a:lnTo>
                  <a:pt x="117988" y="41884"/>
                </a:lnTo>
                <a:lnTo>
                  <a:pt x="166558" y="68466"/>
                </a:lnTo>
                <a:lnTo>
                  <a:pt x="207438" y="98186"/>
                </a:lnTo>
                <a:lnTo>
                  <a:pt x="240073" y="130580"/>
                </a:lnTo>
                <a:lnTo>
                  <a:pt x="263907" y="165181"/>
                </a:lnTo>
                <a:lnTo>
                  <a:pt x="278387" y="201523"/>
                </a:lnTo>
                <a:lnTo>
                  <a:pt x="282955" y="239140"/>
                </a:lnTo>
              </a:path>
            </a:pathLst>
          </a:custGeom>
          <a:ln w="12192">
            <a:solidFill>
              <a:srgbClr val="000000"/>
            </a:solidFill>
          </a:ln>
        </p:spPr>
        <p:txBody>
          <a:bodyPr wrap="square" lIns="0" tIns="0" rIns="0" bIns="0" rtlCol="0"/>
          <a:lstStyle/>
          <a:p/>
        </p:txBody>
      </p:sp>
      <p:sp>
        <p:nvSpPr>
          <p:cNvPr id="44" name="object 44"/>
          <p:cNvSpPr/>
          <p:nvPr/>
        </p:nvSpPr>
        <p:spPr>
          <a:xfrm>
            <a:off x="10927588" y="2419604"/>
            <a:ext cx="126364" cy="90170"/>
          </a:xfrm>
          <a:custGeom>
            <a:avLst/>
            <a:gdLst/>
            <a:ahLst/>
            <a:cxnLst/>
            <a:rect l="l" t="t" r="r" b="b"/>
            <a:pathLst>
              <a:path w="126365" h="90169">
                <a:moveTo>
                  <a:pt x="125983" y="0"/>
                </a:moveTo>
                <a:lnTo>
                  <a:pt x="102030" y="25153"/>
                </a:lnTo>
                <a:lnTo>
                  <a:pt x="72850" y="48641"/>
                </a:lnTo>
                <a:lnTo>
                  <a:pt x="38740" y="70223"/>
                </a:lnTo>
                <a:lnTo>
                  <a:pt x="0" y="89662"/>
                </a:lnTo>
              </a:path>
            </a:pathLst>
          </a:custGeom>
          <a:ln w="12192">
            <a:solidFill>
              <a:srgbClr val="000000"/>
            </a:solidFill>
          </a:ln>
        </p:spPr>
        <p:txBody>
          <a:bodyPr wrap="square" lIns="0" tIns="0" rIns="0" bIns="0" rtlCol="0"/>
          <a:lstStyle/>
          <a:p/>
        </p:txBody>
      </p:sp>
      <p:sp>
        <p:nvSpPr>
          <p:cNvPr id="45" name="object 45"/>
          <p:cNvSpPr/>
          <p:nvPr/>
        </p:nvSpPr>
        <p:spPr>
          <a:xfrm>
            <a:off x="10751311" y="2086864"/>
            <a:ext cx="6985" cy="42545"/>
          </a:xfrm>
          <a:custGeom>
            <a:avLst/>
            <a:gdLst/>
            <a:ahLst/>
            <a:cxnLst/>
            <a:rect l="l" t="t" r="r" b="b"/>
            <a:pathLst>
              <a:path w="6984" h="42544">
                <a:moveTo>
                  <a:pt x="0" y="0"/>
                </a:moveTo>
                <a:lnTo>
                  <a:pt x="3121" y="10519"/>
                </a:lnTo>
                <a:lnTo>
                  <a:pt x="5254" y="21097"/>
                </a:lnTo>
                <a:lnTo>
                  <a:pt x="6411" y="31700"/>
                </a:lnTo>
                <a:lnTo>
                  <a:pt x="6604" y="42290"/>
                </a:lnTo>
              </a:path>
            </a:pathLst>
          </a:custGeom>
          <a:ln w="12191">
            <a:solidFill>
              <a:srgbClr val="000000"/>
            </a:solidFill>
          </a:ln>
        </p:spPr>
        <p:txBody>
          <a:bodyPr wrap="square" lIns="0" tIns="0" rIns="0" bIns="0" rtlCol="0"/>
          <a:lstStyle/>
          <a:p/>
        </p:txBody>
      </p:sp>
      <p:sp>
        <p:nvSpPr>
          <p:cNvPr id="46" name="object 46"/>
          <p:cNvSpPr/>
          <p:nvPr/>
        </p:nvSpPr>
        <p:spPr>
          <a:xfrm>
            <a:off x="9946893" y="1983485"/>
            <a:ext cx="64769" cy="53975"/>
          </a:xfrm>
          <a:custGeom>
            <a:avLst/>
            <a:gdLst/>
            <a:ahLst/>
            <a:cxnLst/>
            <a:rect l="l" t="t" r="r" b="b"/>
            <a:pathLst>
              <a:path w="64770" h="53975">
                <a:moveTo>
                  <a:pt x="0" y="53975"/>
                </a:moveTo>
                <a:lnTo>
                  <a:pt x="13348" y="39576"/>
                </a:lnTo>
                <a:lnTo>
                  <a:pt x="28590" y="25749"/>
                </a:lnTo>
                <a:lnTo>
                  <a:pt x="45666" y="12541"/>
                </a:lnTo>
                <a:lnTo>
                  <a:pt x="64515" y="0"/>
                </a:lnTo>
              </a:path>
            </a:pathLst>
          </a:custGeom>
          <a:ln w="12192">
            <a:solidFill>
              <a:srgbClr val="000000"/>
            </a:solidFill>
          </a:ln>
        </p:spPr>
        <p:txBody>
          <a:bodyPr wrap="square" lIns="0" tIns="0" rIns="0" bIns="0" rtlCol="0"/>
          <a:lstStyle/>
          <a:p/>
        </p:txBody>
      </p:sp>
      <p:sp>
        <p:nvSpPr>
          <p:cNvPr id="47" name="object 47"/>
          <p:cNvSpPr/>
          <p:nvPr/>
        </p:nvSpPr>
        <p:spPr>
          <a:xfrm>
            <a:off x="9343517" y="2016632"/>
            <a:ext cx="31750" cy="46990"/>
          </a:xfrm>
          <a:custGeom>
            <a:avLst/>
            <a:gdLst/>
            <a:ahLst/>
            <a:cxnLst/>
            <a:rect l="l" t="t" r="r" b="b"/>
            <a:pathLst>
              <a:path w="31750" h="46989">
                <a:moveTo>
                  <a:pt x="0" y="46608"/>
                </a:moveTo>
                <a:lnTo>
                  <a:pt x="5685" y="34540"/>
                </a:lnTo>
                <a:lnTo>
                  <a:pt x="12811" y="22732"/>
                </a:lnTo>
                <a:lnTo>
                  <a:pt x="21341" y="11211"/>
                </a:lnTo>
                <a:lnTo>
                  <a:pt x="31241" y="0"/>
                </a:lnTo>
              </a:path>
            </a:pathLst>
          </a:custGeom>
          <a:ln w="12192">
            <a:solidFill>
              <a:srgbClr val="000000"/>
            </a:solidFill>
          </a:ln>
        </p:spPr>
        <p:txBody>
          <a:bodyPr wrap="square" lIns="0" tIns="0" rIns="0" bIns="0" rtlCol="0"/>
          <a:lstStyle/>
          <a:p/>
        </p:txBody>
      </p:sp>
      <p:sp>
        <p:nvSpPr>
          <p:cNvPr id="48" name="object 48"/>
          <p:cNvSpPr/>
          <p:nvPr/>
        </p:nvSpPr>
        <p:spPr>
          <a:xfrm>
            <a:off x="8635238" y="2078989"/>
            <a:ext cx="113030" cy="45720"/>
          </a:xfrm>
          <a:custGeom>
            <a:avLst/>
            <a:gdLst/>
            <a:ahLst/>
            <a:cxnLst/>
            <a:rect l="l" t="t" r="r" b="b"/>
            <a:pathLst>
              <a:path w="113029" h="45719">
                <a:moveTo>
                  <a:pt x="0" y="0"/>
                </a:moveTo>
                <a:lnTo>
                  <a:pt x="30180" y="9921"/>
                </a:lnTo>
                <a:lnTo>
                  <a:pt x="59134" y="20796"/>
                </a:lnTo>
                <a:lnTo>
                  <a:pt x="86778" y="32575"/>
                </a:lnTo>
                <a:lnTo>
                  <a:pt x="113029" y="45212"/>
                </a:lnTo>
              </a:path>
            </a:pathLst>
          </a:custGeom>
          <a:ln w="12191">
            <a:solidFill>
              <a:srgbClr val="000000"/>
            </a:solidFill>
          </a:ln>
        </p:spPr>
        <p:txBody>
          <a:bodyPr wrap="square" lIns="0" tIns="0" rIns="0" bIns="0" rtlCol="0"/>
          <a:lstStyle/>
          <a:p/>
        </p:txBody>
      </p:sp>
      <p:sp>
        <p:nvSpPr>
          <p:cNvPr id="49" name="object 49"/>
          <p:cNvSpPr/>
          <p:nvPr/>
        </p:nvSpPr>
        <p:spPr>
          <a:xfrm>
            <a:off x="7756652" y="2386583"/>
            <a:ext cx="19685" cy="47625"/>
          </a:xfrm>
          <a:custGeom>
            <a:avLst/>
            <a:gdLst/>
            <a:ahLst/>
            <a:cxnLst/>
            <a:rect l="l" t="t" r="r" b="b"/>
            <a:pathLst>
              <a:path w="19684" h="47625">
                <a:moveTo>
                  <a:pt x="19684" y="47625"/>
                </a:moveTo>
                <a:lnTo>
                  <a:pt x="13376" y="35861"/>
                </a:lnTo>
                <a:lnTo>
                  <a:pt x="7985" y="24002"/>
                </a:lnTo>
                <a:lnTo>
                  <a:pt x="3522" y="12049"/>
                </a:lnTo>
                <a:lnTo>
                  <a:pt x="0" y="0"/>
                </a:lnTo>
              </a:path>
            </a:pathLst>
          </a:custGeom>
          <a:ln w="12192">
            <a:solidFill>
              <a:srgbClr val="000000"/>
            </a:solidFill>
          </a:ln>
        </p:spPr>
        <p:txBody>
          <a:bodyPr wrap="square" lIns="0" tIns="0" rIns="0" bIns="0" rtlCol="0"/>
          <a:lstStyle/>
          <a:p/>
        </p:txBody>
      </p:sp>
      <p:sp>
        <p:nvSpPr>
          <p:cNvPr id="50" name="object 50"/>
          <p:cNvSpPr txBox="1"/>
          <p:nvPr/>
        </p:nvSpPr>
        <p:spPr>
          <a:xfrm>
            <a:off x="8571356" y="1876171"/>
            <a:ext cx="1858010" cy="1122680"/>
          </a:xfrm>
          <a:prstGeom prst="rect">
            <a:avLst/>
          </a:prstGeom>
        </p:spPr>
        <p:txBody>
          <a:bodyPr vert="horz" wrap="square" lIns="0" tIns="12700" rIns="0" bIns="0" rtlCol="0">
            <a:spAutoFit/>
          </a:bodyPr>
          <a:lstStyle/>
          <a:p>
            <a:pPr marL="317500" marR="5080" indent="-304800">
              <a:lnSpc>
                <a:spcPct val="150000"/>
              </a:lnSpc>
              <a:spcBef>
                <a:spcPts val="100"/>
              </a:spcBef>
            </a:pPr>
            <a:r>
              <a:rPr sz="2400" b="1" spc="5" dirty="0">
                <a:solidFill>
                  <a:srgbClr val="FFFFFF"/>
                </a:solidFill>
                <a:latin typeface="Microsoft JhengHei" panose="020B0604030504040204" charset="-120"/>
                <a:cs typeface="Microsoft JhengHei" panose="020B0604030504040204" charset="-120"/>
              </a:rPr>
              <a:t>吃饭、</a:t>
            </a:r>
            <a:r>
              <a:rPr sz="2400" b="1" dirty="0">
                <a:solidFill>
                  <a:srgbClr val="FFFFFF"/>
                </a:solidFill>
                <a:latin typeface="Microsoft JhengHei" panose="020B0604030504040204" charset="-120"/>
                <a:cs typeface="Microsoft JhengHei" panose="020B0604030504040204" charset="-120"/>
              </a:rPr>
              <a:t>睡觉、 </a:t>
            </a:r>
            <a:r>
              <a:rPr sz="2400" b="1" spc="10" dirty="0">
                <a:solidFill>
                  <a:srgbClr val="FFFFFF"/>
                </a:solidFill>
                <a:latin typeface="Microsoft JhengHei" panose="020B0604030504040204" charset="-120"/>
                <a:cs typeface="Microsoft JhengHei" panose="020B0604030504040204" charset="-120"/>
              </a:rPr>
              <a:t>休息时间</a:t>
            </a:r>
            <a:endParaRPr sz="2400">
              <a:latin typeface="Microsoft JhengHei" panose="020B0604030504040204" charset="-120"/>
              <a:cs typeface="Microsoft JhengHei" panose="020B0604030504040204" charset="-120"/>
            </a:endParaRPr>
          </a:p>
        </p:txBody>
      </p:sp>
      <p:sp>
        <p:nvSpPr>
          <p:cNvPr id="53" name="object 53"/>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54" name="object 54"/>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51" name="object 51"/>
          <p:cNvSpPr txBox="1"/>
          <p:nvPr/>
        </p:nvSpPr>
        <p:spPr>
          <a:xfrm>
            <a:off x="2269998" y="1592145"/>
            <a:ext cx="2165350" cy="1739900"/>
          </a:xfrm>
          <a:prstGeom prst="rect">
            <a:avLst/>
          </a:prstGeom>
        </p:spPr>
        <p:txBody>
          <a:bodyPr vert="horz" wrap="square" lIns="0" tIns="156845" rIns="0" bIns="0" rtlCol="0">
            <a:spAutoFit/>
          </a:bodyPr>
          <a:lstStyle/>
          <a:p>
            <a:pPr marL="12700">
              <a:lnSpc>
                <a:spcPct val="100000"/>
              </a:lnSpc>
              <a:spcBef>
                <a:spcPts val="1235"/>
              </a:spcBef>
            </a:pPr>
            <a:r>
              <a:rPr sz="2800" b="1" spc="5" dirty="0">
                <a:latin typeface="微软雅黑" panose="020B0503020204020204" charset="-122"/>
                <a:cs typeface="微软雅黑" panose="020B0503020204020204" charset="-122"/>
              </a:rPr>
              <a:t>生理因素</a:t>
            </a:r>
            <a:endParaRPr sz="2800">
              <a:latin typeface="微软雅黑" panose="020B0503020204020204" charset="-122"/>
              <a:cs typeface="微软雅黑" panose="020B0503020204020204" charset="-122"/>
            </a:endParaRPr>
          </a:p>
          <a:p>
            <a:pPr marL="12700" marR="5080">
              <a:lnSpc>
                <a:spcPts val="4500"/>
              </a:lnSpc>
              <a:spcBef>
                <a:spcPts val="340"/>
              </a:spcBef>
            </a:pPr>
            <a:r>
              <a:rPr sz="2800" b="1" dirty="0">
                <a:latin typeface="微软雅黑" panose="020B0503020204020204" charset="-122"/>
                <a:cs typeface="微软雅黑" panose="020B0503020204020204" charset="-122"/>
              </a:rPr>
              <a:t>社会道德因素 </a:t>
            </a:r>
            <a:r>
              <a:rPr sz="2800" b="1" spc="5" dirty="0">
                <a:latin typeface="微软雅黑" panose="020B0503020204020204" charset="-122"/>
                <a:cs typeface="微软雅黑" panose="020B0503020204020204" charset="-122"/>
              </a:rPr>
              <a:t>工人的反抗</a:t>
            </a:r>
            <a:endParaRPr sz="2800">
              <a:latin typeface="微软雅黑" panose="020B0503020204020204" charset="-122"/>
              <a:cs typeface="微软雅黑" panose="020B0503020204020204" charset="-122"/>
            </a:endParaRPr>
          </a:p>
        </p:txBody>
      </p:sp>
      <p:sp>
        <p:nvSpPr>
          <p:cNvPr id="52" name="object 52"/>
          <p:cNvSpPr txBox="1"/>
          <p:nvPr/>
        </p:nvSpPr>
        <p:spPr>
          <a:xfrm>
            <a:off x="615315" y="63500"/>
            <a:ext cx="9331325"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四、生产剩余价值是资</a:t>
            </a:r>
            <a:r>
              <a:rPr sz="3200" b="1" spc="-15" dirty="0">
                <a:solidFill>
                  <a:srgbClr val="FFFFFF"/>
                </a:solidFill>
                <a:latin typeface="Microsoft JhengHei" panose="020B0604030504040204" charset="-120"/>
                <a:cs typeface="Microsoft JhengHei" panose="020B0604030504040204" charset="-120"/>
              </a:rPr>
              <a:t>本</a:t>
            </a:r>
            <a:r>
              <a:rPr sz="3200" b="1" dirty="0">
                <a:solidFill>
                  <a:srgbClr val="FFFFFF"/>
                </a:solidFill>
                <a:latin typeface="Microsoft JhengHei" panose="020B0604030504040204" charset="-120"/>
                <a:cs typeface="Microsoft JhengHei" panose="020B0604030504040204" charset="-120"/>
              </a:rPr>
              <a:t>主义</a:t>
            </a:r>
            <a:r>
              <a:rPr sz="3200" b="1" spc="-15" dirty="0">
                <a:solidFill>
                  <a:srgbClr val="FFFFFF"/>
                </a:solidFill>
                <a:latin typeface="Microsoft JhengHei" panose="020B0604030504040204" charset="-120"/>
                <a:cs typeface="Microsoft JhengHei" panose="020B0604030504040204" charset="-120"/>
              </a:rPr>
              <a:t>生</a:t>
            </a:r>
            <a:r>
              <a:rPr sz="3200" b="1" dirty="0">
                <a:solidFill>
                  <a:srgbClr val="FFFFFF"/>
                </a:solidFill>
                <a:latin typeface="Microsoft JhengHei" panose="020B0604030504040204" charset="-120"/>
                <a:cs typeface="Microsoft JhengHei" panose="020B0604030504040204" charset="-120"/>
              </a:rPr>
              <a:t>产方</a:t>
            </a:r>
            <a:r>
              <a:rPr sz="3200" b="1" spc="-15" dirty="0">
                <a:solidFill>
                  <a:srgbClr val="FFFFFF"/>
                </a:solidFill>
                <a:latin typeface="Microsoft JhengHei" panose="020B0604030504040204" charset="-120"/>
                <a:cs typeface="Microsoft JhengHei" panose="020B0604030504040204" charset="-120"/>
              </a:rPr>
              <a:t>式</a:t>
            </a:r>
            <a:r>
              <a:rPr sz="3200" b="1" dirty="0">
                <a:solidFill>
                  <a:srgbClr val="FFFFFF"/>
                </a:solidFill>
                <a:latin typeface="Microsoft JhengHei" panose="020B0604030504040204" charset="-120"/>
                <a:cs typeface="Microsoft JhengHei" panose="020B0604030504040204" charset="-120"/>
              </a:rPr>
              <a:t>的绝</a:t>
            </a:r>
            <a:r>
              <a:rPr sz="3200" b="1" spc="-15" dirty="0">
                <a:solidFill>
                  <a:srgbClr val="FFFFFF"/>
                </a:solidFill>
                <a:latin typeface="Microsoft JhengHei" panose="020B0604030504040204" charset="-120"/>
                <a:cs typeface="Microsoft JhengHei" panose="020B0604030504040204" charset="-120"/>
              </a:rPr>
              <a:t>对</a:t>
            </a:r>
            <a:r>
              <a:rPr sz="3200" b="1" dirty="0">
                <a:solidFill>
                  <a:srgbClr val="FFFFFF"/>
                </a:solidFill>
                <a:latin typeface="Microsoft JhengHei" panose="020B0604030504040204" charset="-120"/>
                <a:cs typeface="Microsoft JhengHei" panose="020B0604030504040204" charset="-120"/>
              </a:rPr>
              <a:t>规律</a:t>
            </a:r>
            <a:endParaRPr sz="3200">
              <a:latin typeface="Microsoft JhengHei" panose="020B0604030504040204" charset="-120"/>
              <a:cs typeface="Microsoft JhengHei" panose="020B0604030504040204" charset="-12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22272" y="1660398"/>
            <a:ext cx="8356600" cy="286766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相对剩余价值生产</a:t>
            </a:r>
            <a:endParaRPr sz="2800">
              <a:latin typeface="微软雅黑" panose="020B0503020204020204" charset="-122"/>
              <a:cs typeface="微软雅黑" panose="020B0503020204020204" charset="-122"/>
            </a:endParaRPr>
          </a:p>
          <a:p>
            <a:pPr>
              <a:lnSpc>
                <a:spcPct val="100000"/>
              </a:lnSpc>
              <a:spcBef>
                <a:spcPts val="45"/>
              </a:spcBef>
            </a:pPr>
            <a:endParaRPr sz="3350">
              <a:latin typeface="Times New Roman" panose="02020603050405020304"/>
              <a:cs typeface="Times New Roman" panose="02020603050405020304"/>
            </a:endParaRPr>
          </a:p>
          <a:p>
            <a:pPr marL="876935" marR="5080" indent="713105" algn="just">
              <a:lnSpc>
                <a:spcPct val="150000"/>
              </a:lnSpc>
            </a:pPr>
            <a:r>
              <a:rPr sz="2800" spc="-5" dirty="0">
                <a:latin typeface="微软雅黑" panose="020B0503020204020204" charset="-122"/>
                <a:cs typeface="微软雅黑" panose="020B0503020204020204" charset="-122"/>
              </a:rPr>
              <a:t>相对剩余价值生产是在整个劳动日</a:t>
            </a:r>
            <a:r>
              <a:rPr sz="2800" spc="5" dirty="0">
                <a:latin typeface="微软雅黑" panose="020B0503020204020204" charset="-122"/>
                <a:cs typeface="微软雅黑" panose="020B0503020204020204" charset="-122"/>
              </a:rPr>
              <a:t>长</a:t>
            </a:r>
            <a:r>
              <a:rPr sz="2800" spc="-5" dirty="0">
                <a:latin typeface="微软雅黑" panose="020B0503020204020204" charset="-122"/>
                <a:cs typeface="微软雅黑" panose="020B0503020204020204" charset="-122"/>
              </a:rPr>
              <a:t>度一定 的条件下，通过缩短必要劳动时间</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相对</a:t>
            </a:r>
            <a:r>
              <a:rPr sz="2800" dirty="0">
                <a:latin typeface="微软雅黑" panose="020B0503020204020204" charset="-122"/>
                <a:cs typeface="微软雅黑" panose="020B0503020204020204" charset="-122"/>
              </a:rPr>
              <a:t>地</a:t>
            </a:r>
            <a:r>
              <a:rPr sz="2800" spc="-5" dirty="0">
                <a:latin typeface="微软雅黑" panose="020B0503020204020204" charset="-122"/>
                <a:cs typeface="微软雅黑" panose="020B0503020204020204" charset="-122"/>
              </a:rPr>
              <a:t>延长 剩余劳动时间而增加剩余价值的方</a:t>
            </a:r>
            <a:r>
              <a:rPr sz="2800" dirty="0">
                <a:latin typeface="微软雅黑" panose="020B0503020204020204" charset="-122"/>
                <a:cs typeface="微软雅黑" panose="020B0503020204020204" charset="-122"/>
              </a:rPr>
              <a:t>法</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25893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1547622" y="2486405"/>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6" name="object 6"/>
          <p:cNvSpPr/>
          <p:nvPr/>
        </p:nvSpPr>
        <p:spPr>
          <a:xfrm>
            <a:off x="6729221" y="2486405"/>
            <a:ext cx="0" cy="228600"/>
          </a:xfrm>
          <a:custGeom>
            <a:avLst/>
            <a:gdLst/>
            <a:ahLst/>
            <a:cxnLst/>
            <a:rect l="l" t="t" r="r" b="b"/>
            <a:pathLst>
              <a:path h="228600">
                <a:moveTo>
                  <a:pt x="0" y="0"/>
                </a:moveTo>
                <a:lnTo>
                  <a:pt x="0" y="228600"/>
                </a:lnTo>
              </a:path>
            </a:pathLst>
          </a:custGeom>
          <a:ln w="38100">
            <a:solidFill>
              <a:srgbClr val="0000FF"/>
            </a:solidFill>
          </a:ln>
        </p:spPr>
        <p:txBody>
          <a:bodyPr wrap="square" lIns="0" tIns="0" rIns="0" bIns="0" rtlCol="0"/>
          <a:lstStyle/>
          <a:p/>
        </p:txBody>
      </p:sp>
      <p:sp>
        <p:nvSpPr>
          <p:cNvPr id="7" name="object 7"/>
          <p:cNvSpPr/>
          <p:nvPr/>
        </p:nvSpPr>
        <p:spPr>
          <a:xfrm>
            <a:off x="4106417" y="2486405"/>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8" name="object 8"/>
          <p:cNvSpPr/>
          <p:nvPr/>
        </p:nvSpPr>
        <p:spPr>
          <a:xfrm>
            <a:off x="1547622" y="3111245"/>
            <a:ext cx="2539365" cy="228600"/>
          </a:xfrm>
          <a:custGeom>
            <a:avLst/>
            <a:gdLst/>
            <a:ahLst/>
            <a:cxnLst/>
            <a:rect l="l" t="t" r="r" b="b"/>
            <a:pathLst>
              <a:path w="2539365" h="228600">
                <a:moveTo>
                  <a:pt x="2538983" y="0"/>
                </a:moveTo>
                <a:lnTo>
                  <a:pt x="2508341" y="67501"/>
                </a:lnTo>
                <a:lnTo>
                  <a:pt x="2473970" y="92244"/>
                </a:lnTo>
                <a:lnTo>
                  <a:pt x="2430393" y="108472"/>
                </a:lnTo>
                <a:lnTo>
                  <a:pt x="2380233" y="114300"/>
                </a:lnTo>
                <a:lnTo>
                  <a:pt x="1428242" y="114300"/>
                </a:lnTo>
                <a:lnTo>
                  <a:pt x="1378082" y="120127"/>
                </a:lnTo>
                <a:lnTo>
                  <a:pt x="1334505" y="136355"/>
                </a:lnTo>
                <a:lnTo>
                  <a:pt x="1300134" y="161098"/>
                </a:lnTo>
                <a:lnTo>
                  <a:pt x="1277589" y="192475"/>
                </a:lnTo>
                <a:lnTo>
                  <a:pt x="1269492" y="228600"/>
                </a:lnTo>
                <a:lnTo>
                  <a:pt x="1261394" y="192475"/>
                </a:lnTo>
                <a:lnTo>
                  <a:pt x="1238849" y="161098"/>
                </a:lnTo>
                <a:lnTo>
                  <a:pt x="1204478" y="136355"/>
                </a:lnTo>
                <a:lnTo>
                  <a:pt x="1160901" y="120127"/>
                </a:lnTo>
                <a:lnTo>
                  <a:pt x="1110742" y="114300"/>
                </a:lnTo>
                <a:lnTo>
                  <a:pt x="158750" y="114300"/>
                </a:lnTo>
                <a:lnTo>
                  <a:pt x="108590" y="108472"/>
                </a:lnTo>
                <a:lnTo>
                  <a:pt x="65013" y="92244"/>
                </a:lnTo>
                <a:lnTo>
                  <a:pt x="30642" y="67501"/>
                </a:lnTo>
                <a:lnTo>
                  <a:pt x="8097" y="36124"/>
                </a:lnTo>
                <a:lnTo>
                  <a:pt x="0" y="0"/>
                </a:lnTo>
              </a:path>
            </a:pathLst>
          </a:custGeom>
          <a:ln w="28956">
            <a:solidFill>
              <a:srgbClr val="0000FF"/>
            </a:solidFill>
          </a:ln>
        </p:spPr>
        <p:txBody>
          <a:bodyPr wrap="square" lIns="0" tIns="0" rIns="0" bIns="0" rtlCol="0"/>
          <a:lstStyle/>
          <a:p/>
        </p:txBody>
      </p:sp>
      <p:sp>
        <p:nvSpPr>
          <p:cNvPr id="9" name="object 9"/>
          <p:cNvSpPr txBox="1"/>
          <p:nvPr/>
        </p:nvSpPr>
        <p:spPr>
          <a:xfrm>
            <a:off x="1422019" y="2612593"/>
            <a:ext cx="192405" cy="452120"/>
          </a:xfrm>
          <a:prstGeom prst="rect">
            <a:avLst/>
          </a:prstGeom>
        </p:spPr>
        <p:txBody>
          <a:bodyPr vert="horz" wrap="square" lIns="0" tIns="12065" rIns="0" bIns="0" rtlCol="0">
            <a:spAutoFit/>
          </a:bodyPr>
          <a:lstStyle/>
          <a:p>
            <a:pPr marL="12700">
              <a:lnSpc>
                <a:spcPct val="100000"/>
              </a:lnSpc>
              <a:spcBef>
                <a:spcPts val="95"/>
              </a:spcBef>
            </a:pPr>
            <a:r>
              <a:rPr sz="2800" b="1" spc="-415" dirty="0">
                <a:latin typeface="微软雅黑" panose="020B0503020204020204" charset="-122"/>
                <a:cs typeface="微软雅黑" panose="020B0503020204020204" charset="-122"/>
              </a:rPr>
              <a:t>0</a:t>
            </a:r>
            <a:endParaRPr sz="2800">
              <a:latin typeface="微软雅黑" panose="020B0503020204020204" charset="-122"/>
              <a:cs typeface="微软雅黑" panose="020B0503020204020204" charset="-122"/>
            </a:endParaRPr>
          </a:p>
        </p:txBody>
      </p:sp>
      <p:sp>
        <p:nvSpPr>
          <p:cNvPr id="10" name="object 10"/>
          <p:cNvSpPr txBox="1"/>
          <p:nvPr/>
        </p:nvSpPr>
        <p:spPr>
          <a:xfrm>
            <a:off x="3962146" y="2658567"/>
            <a:ext cx="192405" cy="452120"/>
          </a:xfrm>
          <a:prstGeom prst="rect">
            <a:avLst/>
          </a:prstGeom>
        </p:spPr>
        <p:txBody>
          <a:bodyPr vert="horz" wrap="square" lIns="0" tIns="12065" rIns="0" bIns="0" rtlCol="0">
            <a:spAutoFit/>
          </a:bodyPr>
          <a:lstStyle/>
          <a:p>
            <a:pPr marL="12700">
              <a:lnSpc>
                <a:spcPct val="100000"/>
              </a:lnSpc>
              <a:spcBef>
                <a:spcPts val="95"/>
              </a:spcBef>
            </a:pPr>
            <a:r>
              <a:rPr sz="2800" b="1" spc="-415" dirty="0">
                <a:latin typeface="微软雅黑" panose="020B0503020204020204" charset="-122"/>
                <a:cs typeface="微软雅黑" panose="020B0503020204020204" charset="-122"/>
              </a:rPr>
              <a:t>6</a:t>
            </a:r>
            <a:endParaRPr sz="2800">
              <a:latin typeface="微软雅黑" panose="020B0503020204020204" charset="-122"/>
              <a:cs typeface="微软雅黑" panose="020B0503020204020204" charset="-122"/>
            </a:endParaRPr>
          </a:p>
        </p:txBody>
      </p:sp>
      <p:sp>
        <p:nvSpPr>
          <p:cNvPr id="11" name="object 11"/>
          <p:cNvSpPr txBox="1"/>
          <p:nvPr/>
        </p:nvSpPr>
        <p:spPr>
          <a:xfrm>
            <a:off x="6502654" y="2658567"/>
            <a:ext cx="360680" cy="452120"/>
          </a:xfrm>
          <a:prstGeom prst="rect">
            <a:avLst/>
          </a:prstGeom>
        </p:spPr>
        <p:txBody>
          <a:bodyPr vert="horz" wrap="square" lIns="0" tIns="12065" rIns="0" bIns="0" rtlCol="0">
            <a:spAutoFit/>
          </a:bodyPr>
          <a:lstStyle/>
          <a:p>
            <a:pPr marL="12700">
              <a:lnSpc>
                <a:spcPct val="100000"/>
              </a:lnSpc>
              <a:spcBef>
                <a:spcPts val="95"/>
              </a:spcBef>
            </a:pPr>
            <a:r>
              <a:rPr sz="2800" b="1" spc="-409" dirty="0">
                <a:latin typeface="微软雅黑" panose="020B0503020204020204" charset="-122"/>
                <a:cs typeface="微软雅黑" panose="020B0503020204020204" charset="-122"/>
              </a:rPr>
              <a:t>12</a:t>
            </a:r>
            <a:endParaRPr sz="2800">
              <a:latin typeface="微软雅黑" panose="020B0503020204020204" charset="-122"/>
              <a:cs typeface="微软雅黑" panose="020B0503020204020204" charset="-122"/>
            </a:endParaRPr>
          </a:p>
        </p:txBody>
      </p:sp>
      <p:sp>
        <p:nvSpPr>
          <p:cNvPr id="12" name="object 12"/>
          <p:cNvSpPr/>
          <p:nvPr/>
        </p:nvSpPr>
        <p:spPr>
          <a:xfrm>
            <a:off x="1547622" y="2692145"/>
            <a:ext cx="5181600" cy="0"/>
          </a:xfrm>
          <a:custGeom>
            <a:avLst/>
            <a:gdLst/>
            <a:ahLst/>
            <a:cxnLst/>
            <a:rect l="l" t="t" r="r" b="b"/>
            <a:pathLst>
              <a:path w="5181600">
                <a:moveTo>
                  <a:pt x="0" y="0"/>
                </a:moveTo>
                <a:lnTo>
                  <a:pt x="5181600" y="0"/>
                </a:lnTo>
              </a:path>
            </a:pathLst>
          </a:custGeom>
          <a:ln w="38100">
            <a:solidFill>
              <a:srgbClr val="9900CC"/>
            </a:solidFill>
          </a:ln>
        </p:spPr>
        <p:txBody>
          <a:bodyPr wrap="square" lIns="0" tIns="0" rIns="0" bIns="0" rtlCol="0"/>
          <a:lstStyle/>
          <a:p/>
        </p:txBody>
      </p:sp>
      <p:sp>
        <p:nvSpPr>
          <p:cNvPr id="13" name="object 13"/>
          <p:cNvSpPr txBox="1"/>
          <p:nvPr/>
        </p:nvSpPr>
        <p:spPr>
          <a:xfrm>
            <a:off x="1523491" y="3347973"/>
            <a:ext cx="185801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必要劳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14" name="object 14"/>
          <p:cNvSpPr txBox="1"/>
          <p:nvPr/>
        </p:nvSpPr>
        <p:spPr>
          <a:xfrm>
            <a:off x="4266946" y="3347973"/>
            <a:ext cx="185928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剩余劳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15" name="object 15"/>
          <p:cNvSpPr/>
          <p:nvPr/>
        </p:nvSpPr>
        <p:spPr>
          <a:xfrm>
            <a:off x="8558021" y="2917698"/>
            <a:ext cx="1054735" cy="0"/>
          </a:xfrm>
          <a:custGeom>
            <a:avLst/>
            <a:gdLst/>
            <a:ahLst/>
            <a:cxnLst/>
            <a:rect l="l" t="t" r="r" b="b"/>
            <a:pathLst>
              <a:path w="1054734">
                <a:moveTo>
                  <a:pt x="0" y="0"/>
                </a:moveTo>
                <a:lnTo>
                  <a:pt x="1054607" y="0"/>
                </a:lnTo>
              </a:path>
            </a:pathLst>
          </a:custGeom>
          <a:ln w="19812">
            <a:solidFill>
              <a:srgbClr val="0000FF"/>
            </a:solidFill>
          </a:ln>
        </p:spPr>
        <p:txBody>
          <a:bodyPr wrap="square" lIns="0" tIns="0" rIns="0" bIns="0" rtlCol="0"/>
          <a:lstStyle/>
          <a:p/>
        </p:txBody>
      </p:sp>
      <p:sp>
        <p:nvSpPr>
          <p:cNvPr id="16" name="object 16"/>
          <p:cNvSpPr txBox="1"/>
          <p:nvPr/>
        </p:nvSpPr>
        <p:spPr>
          <a:xfrm>
            <a:off x="7493507" y="2382723"/>
            <a:ext cx="1850389" cy="452120"/>
          </a:xfrm>
          <a:prstGeom prst="rect">
            <a:avLst/>
          </a:prstGeom>
        </p:spPr>
        <p:txBody>
          <a:bodyPr vert="horz" wrap="square" lIns="0" tIns="12065" rIns="0" bIns="0" rtlCol="0">
            <a:spAutoFit/>
          </a:bodyPr>
          <a:lstStyle/>
          <a:p>
            <a:pPr marL="38100">
              <a:lnSpc>
                <a:spcPct val="100000"/>
              </a:lnSpc>
              <a:spcBef>
                <a:spcPts val="95"/>
              </a:spcBef>
              <a:tabLst>
                <a:tab pos="647065" algn="l"/>
                <a:tab pos="1053465" algn="l"/>
              </a:tabLst>
            </a:pPr>
            <a:r>
              <a:rPr sz="4200" b="1" spc="-712" baseline="-43000" dirty="0">
                <a:latin typeface="微软雅黑" panose="020B0503020204020204" charset="-122"/>
                <a:cs typeface="微软雅黑" panose="020B0503020204020204" charset="-122"/>
              </a:rPr>
              <a:t>m'	</a:t>
            </a:r>
            <a:r>
              <a:rPr sz="4200" b="1" spc="-405" baseline="-46000" dirty="0">
                <a:latin typeface="微软雅黑" panose="020B0503020204020204" charset="-122"/>
                <a:cs typeface="微软雅黑" panose="020B0503020204020204" charset="-122"/>
              </a:rPr>
              <a:t>=	</a:t>
            </a:r>
            <a:r>
              <a:rPr sz="2400" b="1" spc="-345" dirty="0">
                <a:latin typeface="微软雅黑" panose="020B0503020204020204" charset="-122"/>
                <a:cs typeface="微软雅黑" panose="020B0503020204020204" charset="-122"/>
              </a:rPr>
              <a:t>6</a:t>
            </a:r>
            <a:r>
              <a:rPr sz="2400" b="1" spc="10" dirty="0">
                <a:latin typeface="微软雅黑" panose="020B0503020204020204" charset="-122"/>
                <a:cs typeface="微软雅黑" panose="020B0503020204020204" charset="-122"/>
              </a:rPr>
              <a:t>小时</a:t>
            </a:r>
            <a:endParaRPr sz="2400">
              <a:latin typeface="微软雅黑" panose="020B0503020204020204" charset="-122"/>
              <a:cs typeface="微软雅黑" panose="020B0503020204020204" charset="-122"/>
            </a:endParaRPr>
          </a:p>
        </p:txBody>
      </p:sp>
      <p:sp>
        <p:nvSpPr>
          <p:cNvPr id="17" name="object 17"/>
          <p:cNvSpPr txBox="1"/>
          <p:nvPr/>
        </p:nvSpPr>
        <p:spPr>
          <a:xfrm>
            <a:off x="8518906" y="2944748"/>
            <a:ext cx="782955" cy="391160"/>
          </a:xfrm>
          <a:prstGeom prst="rect">
            <a:avLst/>
          </a:prstGeom>
        </p:spPr>
        <p:txBody>
          <a:bodyPr vert="horz" wrap="square" lIns="0" tIns="12700" rIns="0" bIns="0" rtlCol="0">
            <a:spAutoFit/>
          </a:bodyPr>
          <a:lstStyle/>
          <a:p>
            <a:pPr marL="12700">
              <a:lnSpc>
                <a:spcPct val="100000"/>
              </a:lnSpc>
              <a:spcBef>
                <a:spcPts val="100"/>
              </a:spcBef>
            </a:pPr>
            <a:r>
              <a:rPr sz="2400" b="1" spc="-345" dirty="0">
                <a:latin typeface="微软雅黑" panose="020B0503020204020204" charset="-122"/>
                <a:cs typeface="微软雅黑" panose="020B0503020204020204" charset="-122"/>
              </a:rPr>
              <a:t>6</a:t>
            </a:r>
            <a:r>
              <a:rPr sz="2400" b="1" spc="10" dirty="0">
                <a:latin typeface="微软雅黑" panose="020B0503020204020204" charset="-122"/>
                <a:cs typeface="微软雅黑" panose="020B0503020204020204" charset="-122"/>
              </a:rPr>
              <a:t>小时</a:t>
            </a:r>
            <a:endParaRPr sz="2400">
              <a:latin typeface="微软雅黑" panose="020B0503020204020204" charset="-122"/>
              <a:cs typeface="微软雅黑" panose="020B0503020204020204" charset="-122"/>
            </a:endParaRPr>
          </a:p>
        </p:txBody>
      </p:sp>
      <p:sp>
        <p:nvSpPr>
          <p:cNvPr id="18" name="object 18"/>
          <p:cNvSpPr txBox="1"/>
          <p:nvPr/>
        </p:nvSpPr>
        <p:spPr>
          <a:xfrm>
            <a:off x="9627107" y="2611627"/>
            <a:ext cx="1064895" cy="452120"/>
          </a:xfrm>
          <a:prstGeom prst="rect">
            <a:avLst/>
          </a:prstGeom>
        </p:spPr>
        <p:txBody>
          <a:bodyPr vert="horz" wrap="square" lIns="0" tIns="12065" rIns="0" bIns="0" rtlCol="0">
            <a:spAutoFit/>
          </a:bodyPr>
          <a:lstStyle/>
          <a:p>
            <a:pPr marL="38100">
              <a:lnSpc>
                <a:spcPct val="100000"/>
              </a:lnSpc>
              <a:spcBef>
                <a:spcPts val="95"/>
              </a:spcBef>
            </a:pPr>
            <a:r>
              <a:rPr sz="4200" b="1" spc="-405" baseline="-10000" dirty="0">
                <a:latin typeface="微软雅黑" panose="020B0503020204020204" charset="-122"/>
                <a:cs typeface="微软雅黑" panose="020B0503020204020204" charset="-122"/>
              </a:rPr>
              <a:t>=</a:t>
            </a:r>
            <a:r>
              <a:rPr sz="4200" b="1" spc="-540" baseline="-10000" dirty="0">
                <a:latin typeface="微软雅黑" panose="020B0503020204020204" charset="-122"/>
                <a:cs typeface="微软雅黑" panose="020B0503020204020204" charset="-122"/>
              </a:rPr>
              <a:t> </a:t>
            </a:r>
            <a:r>
              <a:rPr sz="2400" b="1" spc="-325" dirty="0">
                <a:latin typeface="微软雅黑" panose="020B0503020204020204" charset="-122"/>
                <a:cs typeface="微软雅黑" panose="020B0503020204020204" charset="-122"/>
              </a:rPr>
              <a:t>100%</a:t>
            </a:r>
            <a:endParaRPr sz="2400">
              <a:latin typeface="微软雅黑" panose="020B0503020204020204" charset="-122"/>
              <a:cs typeface="微软雅黑" panose="020B0503020204020204" charset="-122"/>
            </a:endParaRPr>
          </a:p>
        </p:txBody>
      </p:sp>
      <p:sp>
        <p:nvSpPr>
          <p:cNvPr id="19" name="object 19"/>
          <p:cNvSpPr/>
          <p:nvPr/>
        </p:nvSpPr>
        <p:spPr>
          <a:xfrm>
            <a:off x="1451610" y="4264914"/>
            <a:ext cx="0" cy="154940"/>
          </a:xfrm>
          <a:custGeom>
            <a:avLst/>
            <a:gdLst/>
            <a:ahLst/>
            <a:cxnLst/>
            <a:rect l="l" t="t" r="r" b="b"/>
            <a:pathLst>
              <a:path h="154939">
                <a:moveTo>
                  <a:pt x="0" y="0"/>
                </a:moveTo>
                <a:lnTo>
                  <a:pt x="0" y="154686"/>
                </a:lnTo>
              </a:path>
            </a:pathLst>
          </a:custGeom>
          <a:ln w="9906">
            <a:solidFill>
              <a:srgbClr val="9900CC"/>
            </a:solidFill>
          </a:ln>
        </p:spPr>
        <p:txBody>
          <a:bodyPr wrap="square" lIns="0" tIns="0" rIns="0" bIns="0" rtlCol="0"/>
          <a:lstStyle/>
          <a:p/>
        </p:txBody>
      </p:sp>
      <p:sp>
        <p:nvSpPr>
          <p:cNvPr id="20" name="object 20"/>
          <p:cNvSpPr/>
          <p:nvPr/>
        </p:nvSpPr>
        <p:spPr>
          <a:xfrm>
            <a:off x="1432560" y="4488560"/>
            <a:ext cx="38100" cy="0"/>
          </a:xfrm>
          <a:custGeom>
            <a:avLst/>
            <a:gdLst/>
            <a:ahLst/>
            <a:cxnLst/>
            <a:rect l="l" t="t" r="r" b="b"/>
            <a:pathLst>
              <a:path w="38100">
                <a:moveTo>
                  <a:pt x="0" y="0"/>
                </a:moveTo>
                <a:lnTo>
                  <a:pt x="38100" y="0"/>
                </a:lnTo>
              </a:path>
            </a:pathLst>
          </a:custGeom>
          <a:ln w="9906">
            <a:solidFill>
              <a:srgbClr val="9900CC"/>
            </a:solidFill>
          </a:ln>
        </p:spPr>
        <p:txBody>
          <a:bodyPr wrap="square" lIns="0" tIns="0" rIns="0" bIns="0" rtlCol="0"/>
          <a:lstStyle/>
          <a:p/>
        </p:txBody>
      </p:sp>
      <p:sp>
        <p:nvSpPr>
          <p:cNvPr id="21" name="object 21"/>
          <p:cNvSpPr/>
          <p:nvPr/>
        </p:nvSpPr>
        <p:spPr>
          <a:xfrm>
            <a:off x="6633209" y="4264914"/>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22" name="object 22"/>
          <p:cNvSpPr/>
          <p:nvPr/>
        </p:nvSpPr>
        <p:spPr>
          <a:xfrm>
            <a:off x="4010405" y="4264914"/>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23" name="object 23"/>
          <p:cNvSpPr/>
          <p:nvPr/>
        </p:nvSpPr>
        <p:spPr>
          <a:xfrm>
            <a:off x="3160014" y="4808982"/>
            <a:ext cx="3473450" cy="307975"/>
          </a:xfrm>
          <a:custGeom>
            <a:avLst/>
            <a:gdLst/>
            <a:ahLst/>
            <a:cxnLst/>
            <a:rect l="l" t="t" r="r" b="b"/>
            <a:pathLst>
              <a:path w="3473450" h="307975">
                <a:moveTo>
                  <a:pt x="3473195" y="0"/>
                </a:moveTo>
                <a:lnTo>
                  <a:pt x="3465444" y="40902"/>
                </a:lnTo>
                <a:lnTo>
                  <a:pt x="3443567" y="77667"/>
                </a:lnTo>
                <a:lnTo>
                  <a:pt x="3409632" y="108823"/>
                </a:lnTo>
                <a:lnTo>
                  <a:pt x="3365706" y="132898"/>
                </a:lnTo>
                <a:lnTo>
                  <a:pt x="3313858" y="148422"/>
                </a:lnTo>
                <a:lnTo>
                  <a:pt x="3256153" y="153924"/>
                </a:lnTo>
                <a:lnTo>
                  <a:pt x="1953640" y="153924"/>
                </a:lnTo>
                <a:lnTo>
                  <a:pt x="1895935" y="159425"/>
                </a:lnTo>
                <a:lnTo>
                  <a:pt x="1844087" y="174949"/>
                </a:lnTo>
                <a:lnTo>
                  <a:pt x="1800161" y="199024"/>
                </a:lnTo>
                <a:lnTo>
                  <a:pt x="1766226" y="230180"/>
                </a:lnTo>
                <a:lnTo>
                  <a:pt x="1744349" y="266945"/>
                </a:lnTo>
                <a:lnTo>
                  <a:pt x="1736598" y="307848"/>
                </a:lnTo>
                <a:lnTo>
                  <a:pt x="1728846" y="266945"/>
                </a:lnTo>
                <a:lnTo>
                  <a:pt x="1706969" y="230180"/>
                </a:lnTo>
                <a:lnTo>
                  <a:pt x="1673034" y="199024"/>
                </a:lnTo>
                <a:lnTo>
                  <a:pt x="1629108" y="174949"/>
                </a:lnTo>
                <a:lnTo>
                  <a:pt x="1577260" y="159425"/>
                </a:lnTo>
                <a:lnTo>
                  <a:pt x="1519555" y="153924"/>
                </a:lnTo>
                <a:lnTo>
                  <a:pt x="217043" y="153924"/>
                </a:lnTo>
                <a:lnTo>
                  <a:pt x="159337" y="148422"/>
                </a:lnTo>
                <a:lnTo>
                  <a:pt x="107489" y="132898"/>
                </a:lnTo>
                <a:lnTo>
                  <a:pt x="63563" y="108823"/>
                </a:lnTo>
                <a:lnTo>
                  <a:pt x="29628" y="77667"/>
                </a:lnTo>
                <a:lnTo>
                  <a:pt x="7751" y="40902"/>
                </a:lnTo>
                <a:lnTo>
                  <a:pt x="0" y="0"/>
                </a:lnTo>
              </a:path>
            </a:pathLst>
          </a:custGeom>
          <a:ln w="28956">
            <a:solidFill>
              <a:srgbClr val="1F487C"/>
            </a:solidFill>
          </a:ln>
        </p:spPr>
        <p:txBody>
          <a:bodyPr wrap="square" lIns="0" tIns="0" rIns="0" bIns="0" rtlCol="0"/>
          <a:lstStyle/>
          <a:p/>
        </p:txBody>
      </p:sp>
      <p:sp>
        <p:nvSpPr>
          <p:cNvPr id="24" name="object 24"/>
          <p:cNvSpPr txBox="1"/>
          <p:nvPr/>
        </p:nvSpPr>
        <p:spPr>
          <a:xfrm>
            <a:off x="1317116" y="4383404"/>
            <a:ext cx="192405" cy="452120"/>
          </a:xfrm>
          <a:prstGeom prst="rect">
            <a:avLst/>
          </a:prstGeom>
        </p:spPr>
        <p:txBody>
          <a:bodyPr vert="horz" wrap="square" lIns="0" tIns="12065" rIns="0" bIns="0" rtlCol="0">
            <a:spAutoFit/>
          </a:bodyPr>
          <a:lstStyle/>
          <a:p>
            <a:pPr marL="12700">
              <a:lnSpc>
                <a:spcPct val="100000"/>
              </a:lnSpc>
              <a:spcBef>
                <a:spcPts val="95"/>
              </a:spcBef>
            </a:pPr>
            <a:r>
              <a:rPr sz="2800" b="1" spc="-420" dirty="0">
                <a:latin typeface="微软雅黑" panose="020B0503020204020204" charset="-122"/>
                <a:cs typeface="微软雅黑" panose="020B0503020204020204" charset="-122"/>
              </a:rPr>
              <a:t>0</a:t>
            </a:r>
            <a:endParaRPr sz="2800">
              <a:latin typeface="微软雅黑" panose="020B0503020204020204" charset="-122"/>
              <a:cs typeface="微软雅黑" panose="020B0503020204020204" charset="-122"/>
            </a:endParaRPr>
          </a:p>
        </p:txBody>
      </p:sp>
      <p:sp>
        <p:nvSpPr>
          <p:cNvPr id="25" name="object 25"/>
          <p:cNvSpPr txBox="1"/>
          <p:nvPr/>
        </p:nvSpPr>
        <p:spPr>
          <a:xfrm>
            <a:off x="6312153" y="4437379"/>
            <a:ext cx="360680" cy="452120"/>
          </a:xfrm>
          <a:prstGeom prst="rect">
            <a:avLst/>
          </a:prstGeom>
        </p:spPr>
        <p:txBody>
          <a:bodyPr vert="horz" wrap="square" lIns="0" tIns="12065" rIns="0" bIns="0" rtlCol="0">
            <a:spAutoFit/>
          </a:bodyPr>
          <a:lstStyle/>
          <a:p>
            <a:pPr marL="12700">
              <a:lnSpc>
                <a:spcPct val="100000"/>
              </a:lnSpc>
              <a:spcBef>
                <a:spcPts val="95"/>
              </a:spcBef>
            </a:pPr>
            <a:r>
              <a:rPr sz="2800" b="1" spc="-415" dirty="0">
                <a:latin typeface="微软雅黑" panose="020B0503020204020204" charset="-122"/>
                <a:cs typeface="微软雅黑" panose="020B0503020204020204" charset="-122"/>
              </a:rPr>
              <a:t>12</a:t>
            </a:r>
            <a:endParaRPr sz="2800">
              <a:latin typeface="微软雅黑" panose="020B0503020204020204" charset="-122"/>
              <a:cs typeface="微软雅黑" panose="020B0503020204020204" charset="-122"/>
            </a:endParaRPr>
          </a:p>
        </p:txBody>
      </p:sp>
      <p:sp>
        <p:nvSpPr>
          <p:cNvPr id="26" name="object 26"/>
          <p:cNvSpPr/>
          <p:nvPr/>
        </p:nvSpPr>
        <p:spPr>
          <a:xfrm>
            <a:off x="1451610" y="4469129"/>
            <a:ext cx="5181600" cy="0"/>
          </a:xfrm>
          <a:custGeom>
            <a:avLst/>
            <a:gdLst/>
            <a:ahLst/>
            <a:cxnLst/>
            <a:rect l="l" t="t" r="r" b="b"/>
            <a:pathLst>
              <a:path w="5181600">
                <a:moveTo>
                  <a:pt x="0" y="0"/>
                </a:moveTo>
                <a:lnTo>
                  <a:pt x="5181599" y="0"/>
                </a:lnTo>
              </a:path>
            </a:pathLst>
          </a:custGeom>
          <a:ln w="38100">
            <a:solidFill>
              <a:srgbClr val="0000FF"/>
            </a:solidFill>
          </a:ln>
        </p:spPr>
        <p:txBody>
          <a:bodyPr wrap="square" lIns="0" tIns="0" rIns="0" bIns="0" rtlCol="0"/>
          <a:lstStyle/>
          <a:p/>
        </p:txBody>
      </p:sp>
      <p:sp>
        <p:nvSpPr>
          <p:cNvPr id="27" name="object 27"/>
          <p:cNvSpPr txBox="1"/>
          <p:nvPr/>
        </p:nvSpPr>
        <p:spPr>
          <a:xfrm>
            <a:off x="7543545" y="4252340"/>
            <a:ext cx="1817370" cy="452120"/>
          </a:xfrm>
          <a:prstGeom prst="rect">
            <a:avLst/>
          </a:prstGeom>
        </p:spPr>
        <p:txBody>
          <a:bodyPr vert="horz" wrap="square" lIns="0" tIns="12065" rIns="0" bIns="0" rtlCol="0">
            <a:spAutoFit/>
          </a:bodyPr>
          <a:lstStyle/>
          <a:p>
            <a:pPr marL="38100">
              <a:lnSpc>
                <a:spcPct val="100000"/>
              </a:lnSpc>
              <a:spcBef>
                <a:spcPts val="95"/>
              </a:spcBef>
              <a:tabLst>
                <a:tab pos="918210" algn="l"/>
              </a:tabLst>
            </a:pPr>
            <a:r>
              <a:rPr sz="4200" b="1" spc="-712" baseline="-41000" dirty="0">
                <a:latin typeface="微软雅黑" panose="020B0503020204020204" charset="-122"/>
                <a:cs typeface="微软雅黑" panose="020B0503020204020204" charset="-122"/>
              </a:rPr>
              <a:t>m' </a:t>
            </a:r>
            <a:r>
              <a:rPr sz="4200" b="1" spc="-315" baseline="-41000" dirty="0">
                <a:latin typeface="微软雅黑" panose="020B0503020204020204" charset="-122"/>
                <a:cs typeface="微软雅黑" panose="020B0503020204020204" charset="-122"/>
              </a:rPr>
              <a:t> </a:t>
            </a:r>
            <a:r>
              <a:rPr sz="4200" b="1" spc="-405" baseline="-43000" dirty="0">
                <a:latin typeface="微软雅黑" panose="020B0503020204020204" charset="-122"/>
                <a:cs typeface="微软雅黑" panose="020B0503020204020204" charset="-122"/>
              </a:rPr>
              <a:t>=	</a:t>
            </a:r>
            <a:r>
              <a:rPr sz="2800" b="1" u="heavy" spc="-270" dirty="0">
                <a:uFill>
                  <a:solidFill>
                    <a:srgbClr val="0000FF"/>
                  </a:solidFill>
                </a:uFill>
                <a:latin typeface="微软雅黑" panose="020B0503020204020204" charset="-122"/>
                <a:cs typeface="微软雅黑" panose="020B0503020204020204" charset="-122"/>
              </a:rPr>
              <a:t> </a:t>
            </a:r>
            <a:r>
              <a:rPr sz="2400" b="1" u="heavy" spc="-345" dirty="0">
                <a:uFill>
                  <a:solidFill>
                    <a:srgbClr val="0000FF"/>
                  </a:solidFill>
                </a:uFill>
                <a:latin typeface="微软雅黑" panose="020B0503020204020204" charset="-122"/>
                <a:cs typeface="微软雅黑" panose="020B0503020204020204" charset="-122"/>
              </a:rPr>
              <a:t>8</a:t>
            </a:r>
            <a:r>
              <a:rPr sz="2400" b="1" u="heavy" spc="5" dirty="0">
                <a:uFill>
                  <a:solidFill>
                    <a:srgbClr val="0000FF"/>
                  </a:solidFill>
                </a:uFill>
                <a:latin typeface="微软雅黑" panose="020B0503020204020204" charset="-122"/>
                <a:cs typeface="微软雅黑" panose="020B0503020204020204" charset="-122"/>
              </a:rPr>
              <a:t>小时</a:t>
            </a:r>
            <a:endParaRPr sz="2400">
              <a:latin typeface="微软雅黑" panose="020B0503020204020204" charset="-122"/>
              <a:cs typeface="微软雅黑" panose="020B0503020204020204" charset="-122"/>
            </a:endParaRPr>
          </a:p>
        </p:txBody>
      </p:sp>
      <p:sp>
        <p:nvSpPr>
          <p:cNvPr id="28" name="object 28"/>
          <p:cNvSpPr txBox="1"/>
          <p:nvPr/>
        </p:nvSpPr>
        <p:spPr>
          <a:xfrm>
            <a:off x="8552180" y="4807077"/>
            <a:ext cx="782955" cy="391160"/>
          </a:xfrm>
          <a:prstGeom prst="rect">
            <a:avLst/>
          </a:prstGeom>
        </p:spPr>
        <p:txBody>
          <a:bodyPr vert="horz" wrap="square" lIns="0" tIns="12700" rIns="0" bIns="0" rtlCol="0">
            <a:spAutoFit/>
          </a:bodyPr>
          <a:lstStyle/>
          <a:p>
            <a:pPr marL="12700">
              <a:lnSpc>
                <a:spcPct val="100000"/>
              </a:lnSpc>
              <a:spcBef>
                <a:spcPts val="100"/>
              </a:spcBef>
            </a:pPr>
            <a:r>
              <a:rPr sz="2400" b="1" spc="-345" dirty="0">
                <a:latin typeface="微软雅黑" panose="020B0503020204020204" charset="-122"/>
                <a:cs typeface="微软雅黑" panose="020B0503020204020204" charset="-122"/>
              </a:rPr>
              <a:t>4</a:t>
            </a:r>
            <a:r>
              <a:rPr sz="2400" b="1" spc="10" dirty="0">
                <a:latin typeface="微软雅黑" panose="020B0503020204020204" charset="-122"/>
                <a:cs typeface="微软雅黑" panose="020B0503020204020204" charset="-122"/>
              </a:rPr>
              <a:t>小时</a:t>
            </a:r>
            <a:endParaRPr sz="2400">
              <a:latin typeface="微软雅黑" panose="020B0503020204020204" charset="-122"/>
              <a:cs typeface="微软雅黑" panose="020B0503020204020204" charset="-122"/>
            </a:endParaRPr>
          </a:p>
        </p:txBody>
      </p:sp>
      <p:sp>
        <p:nvSpPr>
          <p:cNvPr id="29" name="object 29"/>
          <p:cNvSpPr txBox="1"/>
          <p:nvPr/>
        </p:nvSpPr>
        <p:spPr>
          <a:xfrm>
            <a:off x="9531984" y="4466335"/>
            <a:ext cx="1064260" cy="452120"/>
          </a:xfrm>
          <a:prstGeom prst="rect">
            <a:avLst/>
          </a:prstGeom>
        </p:spPr>
        <p:txBody>
          <a:bodyPr vert="horz" wrap="square" lIns="0" tIns="12065" rIns="0" bIns="0" rtlCol="0">
            <a:spAutoFit/>
          </a:bodyPr>
          <a:lstStyle/>
          <a:p>
            <a:pPr marL="38100">
              <a:lnSpc>
                <a:spcPct val="100000"/>
              </a:lnSpc>
              <a:spcBef>
                <a:spcPts val="95"/>
              </a:spcBef>
            </a:pPr>
            <a:r>
              <a:rPr sz="4200" b="1" spc="-405" baseline="-10000" dirty="0">
                <a:latin typeface="微软雅黑" panose="020B0503020204020204" charset="-122"/>
                <a:cs typeface="微软雅黑" panose="020B0503020204020204" charset="-122"/>
              </a:rPr>
              <a:t>=</a:t>
            </a:r>
            <a:r>
              <a:rPr sz="4200" b="1" spc="-532" baseline="-10000" dirty="0">
                <a:latin typeface="微软雅黑" panose="020B0503020204020204" charset="-122"/>
                <a:cs typeface="微软雅黑" panose="020B0503020204020204" charset="-122"/>
              </a:rPr>
              <a:t> </a:t>
            </a:r>
            <a:r>
              <a:rPr sz="2400" b="1" spc="-330" dirty="0">
                <a:latin typeface="微软雅黑" panose="020B0503020204020204" charset="-122"/>
                <a:cs typeface="微软雅黑" panose="020B0503020204020204" charset="-122"/>
              </a:rPr>
              <a:t>200%</a:t>
            </a:r>
            <a:endParaRPr sz="2400">
              <a:latin typeface="微软雅黑" panose="020B0503020204020204" charset="-122"/>
              <a:cs typeface="微软雅黑" panose="020B0503020204020204" charset="-122"/>
            </a:endParaRPr>
          </a:p>
        </p:txBody>
      </p:sp>
      <p:sp>
        <p:nvSpPr>
          <p:cNvPr id="30" name="object 30"/>
          <p:cNvSpPr/>
          <p:nvPr/>
        </p:nvSpPr>
        <p:spPr>
          <a:xfrm>
            <a:off x="3160014" y="4232909"/>
            <a:ext cx="0" cy="186690"/>
          </a:xfrm>
          <a:custGeom>
            <a:avLst/>
            <a:gdLst/>
            <a:ahLst/>
            <a:cxnLst/>
            <a:rect l="l" t="t" r="r" b="b"/>
            <a:pathLst>
              <a:path h="186689">
                <a:moveTo>
                  <a:pt x="0" y="0"/>
                </a:moveTo>
                <a:lnTo>
                  <a:pt x="0" y="186689"/>
                </a:lnTo>
              </a:path>
            </a:pathLst>
          </a:custGeom>
          <a:ln w="38100">
            <a:solidFill>
              <a:srgbClr val="9900CC"/>
            </a:solidFill>
          </a:ln>
        </p:spPr>
        <p:txBody>
          <a:bodyPr wrap="square" lIns="0" tIns="0" rIns="0" bIns="0" rtlCol="0"/>
          <a:lstStyle/>
          <a:p/>
        </p:txBody>
      </p:sp>
      <p:sp>
        <p:nvSpPr>
          <p:cNvPr id="31" name="object 31"/>
          <p:cNvSpPr/>
          <p:nvPr/>
        </p:nvSpPr>
        <p:spPr>
          <a:xfrm>
            <a:off x="1450847" y="4448555"/>
            <a:ext cx="1708785" cy="6350"/>
          </a:xfrm>
          <a:custGeom>
            <a:avLst/>
            <a:gdLst/>
            <a:ahLst/>
            <a:cxnLst/>
            <a:rect l="l" t="t" r="r" b="b"/>
            <a:pathLst>
              <a:path w="1708785" h="6350">
                <a:moveTo>
                  <a:pt x="0" y="6096"/>
                </a:moveTo>
                <a:lnTo>
                  <a:pt x="1708403" y="0"/>
                </a:lnTo>
              </a:path>
            </a:pathLst>
          </a:custGeom>
          <a:ln w="57912">
            <a:solidFill>
              <a:srgbClr val="66FF33"/>
            </a:solidFill>
          </a:ln>
        </p:spPr>
        <p:txBody>
          <a:bodyPr wrap="square" lIns="0" tIns="0" rIns="0" bIns="0" rtlCol="0"/>
          <a:lstStyle/>
          <a:p/>
        </p:txBody>
      </p:sp>
      <p:sp>
        <p:nvSpPr>
          <p:cNvPr id="32" name="object 32"/>
          <p:cNvSpPr txBox="1"/>
          <p:nvPr/>
        </p:nvSpPr>
        <p:spPr>
          <a:xfrm>
            <a:off x="3646423" y="4437379"/>
            <a:ext cx="1859280" cy="1116965"/>
          </a:xfrm>
          <a:prstGeom prst="rect">
            <a:avLst/>
          </a:prstGeom>
        </p:spPr>
        <p:txBody>
          <a:bodyPr vert="horz" wrap="square" lIns="0" tIns="12065" rIns="0" bIns="0" rtlCol="0">
            <a:spAutoFit/>
          </a:bodyPr>
          <a:lstStyle/>
          <a:p>
            <a:pPr marL="233045">
              <a:lnSpc>
                <a:spcPct val="100000"/>
              </a:lnSpc>
              <a:spcBef>
                <a:spcPts val="95"/>
              </a:spcBef>
            </a:pPr>
            <a:r>
              <a:rPr sz="2800" b="1" spc="-420" dirty="0">
                <a:latin typeface="微软雅黑" panose="020B0503020204020204" charset="-122"/>
                <a:cs typeface="微软雅黑" panose="020B0503020204020204" charset="-122"/>
              </a:rPr>
              <a:t>6</a:t>
            </a:r>
            <a:endParaRPr sz="2800">
              <a:latin typeface="微软雅黑" panose="020B0503020204020204" charset="-122"/>
              <a:cs typeface="微软雅黑" panose="020B0503020204020204" charset="-122"/>
            </a:endParaRPr>
          </a:p>
          <a:p>
            <a:pPr marL="12700">
              <a:lnSpc>
                <a:spcPct val="100000"/>
              </a:lnSpc>
              <a:spcBef>
                <a:spcPts val="2355"/>
              </a:spcBef>
            </a:pPr>
            <a:r>
              <a:rPr sz="2400" b="1" spc="5" dirty="0">
                <a:latin typeface="微软雅黑" panose="020B0503020204020204" charset="-122"/>
                <a:cs typeface="微软雅黑" panose="020B0503020204020204" charset="-122"/>
              </a:rPr>
              <a:t>剩余劳</a:t>
            </a:r>
            <a:r>
              <a:rPr sz="2400" b="1"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33" name="object 33"/>
          <p:cNvSpPr txBox="1"/>
          <p:nvPr/>
        </p:nvSpPr>
        <p:spPr>
          <a:xfrm>
            <a:off x="1645666" y="5019497"/>
            <a:ext cx="944880" cy="75819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必要劳</a:t>
            </a:r>
            <a:endParaRPr sz="2400">
              <a:latin typeface="微软雅黑" panose="020B0503020204020204" charset="-122"/>
              <a:cs typeface="微软雅黑" panose="020B0503020204020204" charset="-122"/>
            </a:endParaRPr>
          </a:p>
          <a:p>
            <a:pPr marL="12700">
              <a:lnSpc>
                <a:spcPct val="100000"/>
              </a:lnSpc>
              <a:spcBef>
                <a:spcPts val="5"/>
              </a:spcBef>
            </a:pPr>
            <a:r>
              <a:rPr sz="2400" b="1" spc="10" dirty="0">
                <a:latin typeface="微软雅黑" panose="020B0503020204020204" charset="-122"/>
                <a:cs typeface="微软雅黑" panose="020B0503020204020204" charset="-122"/>
              </a:rPr>
              <a:t>动时间</a:t>
            </a:r>
            <a:endParaRPr sz="2400">
              <a:latin typeface="微软雅黑" panose="020B0503020204020204" charset="-122"/>
              <a:cs typeface="微软雅黑" panose="020B0503020204020204" charset="-122"/>
            </a:endParaRPr>
          </a:p>
        </p:txBody>
      </p:sp>
      <p:sp>
        <p:nvSpPr>
          <p:cNvPr id="34" name="object 34"/>
          <p:cNvSpPr/>
          <p:nvPr/>
        </p:nvSpPr>
        <p:spPr>
          <a:xfrm>
            <a:off x="6718554" y="2455926"/>
            <a:ext cx="0" cy="228600"/>
          </a:xfrm>
          <a:custGeom>
            <a:avLst/>
            <a:gdLst/>
            <a:ahLst/>
            <a:cxnLst/>
            <a:rect l="l" t="t" r="r" b="b"/>
            <a:pathLst>
              <a:path h="228600">
                <a:moveTo>
                  <a:pt x="0" y="0"/>
                </a:moveTo>
                <a:lnTo>
                  <a:pt x="0" y="228600"/>
                </a:lnTo>
              </a:path>
            </a:pathLst>
          </a:custGeom>
          <a:ln w="38100">
            <a:solidFill>
              <a:srgbClr val="0000FF"/>
            </a:solidFill>
          </a:ln>
        </p:spPr>
        <p:txBody>
          <a:bodyPr wrap="square" lIns="0" tIns="0" rIns="0" bIns="0" rtlCol="0"/>
          <a:lstStyle/>
          <a:p/>
        </p:txBody>
      </p:sp>
      <p:sp>
        <p:nvSpPr>
          <p:cNvPr id="35" name="object 35"/>
          <p:cNvSpPr/>
          <p:nvPr/>
        </p:nvSpPr>
        <p:spPr>
          <a:xfrm>
            <a:off x="4179570" y="3080766"/>
            <a:ext cx="2539365" cy="228600"/>
          </a:xfrm>
          <a:custGeom>
            <a:avLst/>
            <a:gdLst/>
            <a:ahLst/>
            <a:cxnLst/>
            <a:rect l="l" t="t" r="r" b="b"/>
            <a:pathLst>
              <a:path w="2539365" h="228600">
                <a:moveTo>
                  <a:pt x="2538983" y="0"/>
                </a:moveTo>
                <a:lnTo>
                  <a:pt x="2508341" y="67501"/>
                </a:lnTo>
                <a:lnTo>
                  <a:pt x="2473970" y="92244"/>
                </a:lnTo>
                <a:lnTo>
                  <a:pt x="2430393" y="108472"/>
                </a:lnTo>
                <a:lnTo>
                  <a:pt x="2380233" y="114300"/>
                </a:lnTo>
                <a:lnTo>
                  <a:pt x="1428241" y="114300"/>
                </a:lnTo>
                <a:lnTo>
                  <a:pt x="1378082" y="120127"/>
                </a:lnTo>
                <a:lnTo>
                  <a:pt x="1334505" y="136355"/>
                </a:lnTo>
                <a:lnTo>
                  <a:pt x="1300134" y="161098"/>
                </a:lnTo>
                <a:lnTo>
                  <a:pt x="1277589" y="192475"/>
                </a:lnTo>
                <a:lnTo>
                  <a:pt x="1269491" y="228600"/>
                </a:lnTo>
                <a:lnTo>
                  <a:pt x="1261394" y="192475"/>
                </a:lnTo>
                <a:lnTo>
                  <a:pt x="1238849" y="161098"/>
                </a:lnTo>
                <a:lnTo>
                  <a:pt x="1204478" y="136355"/>
                </a:lnTo>
                <a:lnTo>
                  <a:pt x="1160901" y="120127"/>
                </a:lnTo>
                <a:lnTo>
                  <a:pt x="1110741" y="114300"/>
                </a:lnTo>
                <a:lnTo>
                  <a:pt x="158750" y="114300"/>
                </a:lnTo>
                <a:lnTo>
                  <a:pt x="108590" y="108472"/>
                </a:lnTo>
                <a:lnTo>
                  <a:pt x="65013" y="92244"/>
                </a:lnTo>
                <a:lnTo>
                  <a:pt x="30642" y="67501"/>
                </a:lnTo>
                <a:lnTo>
                  <a:pt x="8097" y="36124"/>
                </a:lnTo>
                <a:lnTo>
                  <a:pt x="0" y="0"/>
                </a:lnTo>
              </a:path>
            </a:pathLst>
          </a:custGeom>
          <a:ln w="28956">
            <a:solidFill>
              <a:srgbClr val="0000FF"/>
            </a:solidFill>
          </a:ln>
        </p:spPr>
        <p:txBody>
          <a:bodyPr wrap="square" lIns="0" tIns="0" rIns="0" bIns="0" rtlCol="0"/>
          <a:lstStyle/>
          <a:p/>
        </p:txBody>
      </p:sp>
      <p:sp>
        <p:nvSpPr>
          <p:cNvPr id="36" name="object 36"/>
          <p:cNvSpPr/>
          <p:nvPr/>
        </p:nvSpPr>
        <p:spPr>
          <a:xfrm>
            <a:off x="1536953" y="2661666"/>
            <a:ext cx="5181600" cy="0"/>
          </a:xfrm>
          <a:custGeom>
            <a:avLst/>
            <a:gdLst/>
            <a:ahLst/>
            <a:cxnLst/>
            <a:rect l="l" t="t" r="r" b="b"/>
            <a:pathLst>
              <a:path w="5181600">
                <a:moveTo>
                  <a:pt x="0" y="0"/>
                </a:moveTo>
                <a:lnTo>
                  <a:pt x="5181600" y="0"/>
                </a:lnTo>
              </a:path>
            </a:pathLst>
          </a:custGeom>
          <a:ln w="38100">
            <a:solidFill>
              <a:srgbClr val="9900CC"/>
            </a:solidFill>
          </a:ln>
        </p:spPr>
        <p:txBody>
          <a:bodyPr wrap="square" lIns="0" tIns="0" rIns="0" bIns="0" rtlCol="0"/>
          <a:lstStyle/>
          <a:p/>
        </p:txBody>
      </p:sp>
      <p:sp>
        <p:nvSpPr>
          <p:cNvPr id="37" name="object 37"/>
          <p:cNvSpPr txBox="1"/>
          <p:nvPr/>
        </p:nvSpPr>
        <p:spPr>
          <a:xfrm>
            <a:off x="2949320" y="4383404"/>
            <a:ext cx="192405" cy="452120"/>
          </a:xfrm>
          <a:prstGeom prst="rect">
            <a:avLst/>
          </a:prstGeom>
        </p:spPr>
        <p:txBody>
          <a:bodyPr vert="horz" wrap="square" lIns="0" tIns="12065" rIns="0" bIns="0" rtlCol="0">
            <a:spAutoFit/>
          </a:bodyPr>
          <a:lstStyle/>
          <a:p>
            <a:pPr marL="12700">
              <a:lnSpc>
                <a:spcPct val="100000"/>
              </a:lnSpc>
              <a:spcBef>
                <a:spcPts val="95"/>
              </a:spcBef>
            </a:pPr>
            <a:r>
              <a:rPr sz="2800" b="1" spc="-420" dirty="0">
                <a:latin typeface="微软雅黑" panose="020B0503020204020204" charset="-122"/>
                <a:cs typeface="微软雅黑" panose="020B0503020204020204" charset="-122"/>
              </a:rPr>
              <a:t>4</a:t>
            </a:r>
            <a:endParaRPr sz="2800">
              <a:latin typeface="微软雅黑" panose="020B0503020204020204" charset="-122"/>
              <a:cs typeface="微软雅黑" panose="020B0503020204020204" charset="-122"/>
            </a:endParaRPr>
          </a:p>
        </p:txBody>
      </p:sp>
      <p:sp>
        <p:nvSpPr>
          <p:cNvPr id="38" name="object 38"/>
          <p:cNvSpPr/>
          <p:nvPr/>
        </p:nvSpPr>
        <p:spPr>
          <a:xfrm>
            <a:off x="6718554" y="2455926"/>
            <a:ext cx="0" cy="228600"/>
          </a:xfrm>
          <a:custGeom>
            <a:avLst/>
            <a:gdLst/>
            <a:ahLst/>
            <a:cxnLst/>
            <a:rect l="l" t="t" r="r" b="b"/>
            <a:pathLst>
              <a:path h="228600">
                <a:moveTo>
                  <a:pt x="0" y="0"/>
                </a:moveTo>
                <a:lnTo>
                  <a:pt x="0" y="228600"/>
                </a:lnTo>
              </a:path>
            </a:pathLst>
          </a:custGeom>
          <a:ln w="38100">
            <a:solidFill>
              <a:srgbClr val="0000FF"/>
            </a:solidFill>
          </a:ln>
        </p:spPr>
        <p:txBody>
          <a:bodyPr wrap="square" lIns="0" tIns="0" rIns="0" bIns="0" rtlCol="0"/>
          <a:lstStyle/>
          <a:p/>
        </p:txBody>
      </p:sp>
      <p:sp>
        <p:nvSpPr>
          <p:cNvPr id="39" name="object 39"/>
          <p:cNvSpPr/>
          <p:nvPr/>
        </p:nvSpPr>
        <p:spPr>
          <a:xfrm>
            <a:off x="1536953" y="2661666"/>
            <a:ext cx="5181600" cy="0"/>
          </a:xfrm>
          <a:custGeom>
            <a:avLst/>
            <a:gdLst/>
            <a:ahLst/>
            <a:cxnLst/>
            <a:rect l="l" t="t" r="r" b="b"/>
            <a:pathLst>
              <a:path w="5181600">
                <a:moveTo>
                  <a:pt x="0" y="0"/>
                </a:moveTo>
                <a:lnTo>
                  <a:pt x="5181600" y="0"/>
                </a:lnTo>
              </a:path>
            </a:pathLst>
          </a:custGeom>
          <a:ln w="38100">
            <a:solidFill>
              <a:srgbClr val="9900CC"/>
            </a:solidFill>
          </a:ln>
        </p:spPr>
        <p:txBody>
          <a:bodyPr wrap="square" lIns="0" tIns="0" rIns="0" bIns="0" rtlCol="0"/>
          <a:lstStyle/>
          <a:p/>
        </p:txBody>
      </p:sp>
      <p:sp>
        <p:nvSpPr>
          <p:cNvPr id="40" name="object 40"/>
          <p:cNvSpPr/>
          <p:nvPr/>
        </p:nvSpPr>
        <p:spPr>
          <a:xfrm>
            <a:off x="1472946" y="4796790"/>
            <a:ext cx="1612900" cy="236220"/>
          </a:xfrm>
          <a:custGeom>
            <a:avLst/>
            <a:gdLst/>
            <a:ahLst/>
            <a:cxnLst/>
            <a:rect l="l" t="t" r="r" b="b"/>
            <a:pathLst>
              <a:path w="1612900" h="236220">
                <a:moveTo>
                  <a:pt x="1612392" y="0"/>
                </a:moveTo>
                <a:lnTo>
                  <a:pt x="1604478" y="45993"/>
                </a:lnTo>
                <a:lnTo>
                  <a:pt x="1582896" y="83534"/>
                </a:lnTo>
                <a:lnTo>
                  <a:pt x="1550884" y="108835"/>
                </a:lnTo>
                <a:lnTo>
                  <a:pt x="1511680" y="118110"/>
                </a:lnTo>
                <a:lnTo>
                  <a:pt x="906906" y="118110"/>
                </a:lnTo>
                <a:lnTo>
                  <a:pt x="867703" y="127384"/>
                </a:lnTo>
                <a:lnTo>
                  <a:pt x="835691" y="152685"/>
                </a:lnTo>
                <a:lnTo>
                  <a:pt x="814109" y="190226"/>
                </a:lnTo>
                <a:lnTo>
                  <a:pt x="806196" y="236220"/>
                </a:lnTo>
                <a:lnTo>
                  <a:pt x="798282" y="190226"/>
                </a:lnTo>
                <a:lnTo>
                  <a:pt x="776700" y="152685"/>
                </a:lnTo>
                <a:lnTo>
                  <a:pt x="744688" y="127384"/>
                </a:lnTo>
                <a:lnTo>
                  <a:pt x="705485" y="118110"/>
                </a:lnTo>
                <a:lnTo>
                  <a:pt x="100710" y="118110"/>
                </a:lnTo>
                <a:lnTo>
                  <a:pt x="61507" y="108835"/>
                </a:lnTo>
                <a:lnTo>
                  <a:pt x="29495" y="83534"/>
                </a:lnTo>
                <a:lnTo>
                  <a:pt x="7913" y="45993"/>
                </a:lnTo>
                <a:lnTo>
                  <a:pt x="0" y="0"/>
                </a:lnTo>
              </a:path>
            </a:pathLst>
          </a:custGeom>
          <a:ln w="28956">
            <a:solidFill>
              <a:srgbClr val="9900CC"/>
            </a:solidFill>
          </a:ln>
        </p:spPr>
        <p:txBody>
          <a:bodyPr wrap="square" lIns="0" tIns="0" rIns="0" bIns="0" rtlCol="0"/>
          <a:lstStyle/>
          <a:p/>
        </p:txBody>
      </p:sp>
      <p:sp>
        <p:nvSpPr>
          <p:cNvPr id="41" name="object 41"/>
          <p:cNvSpPr/>
          <p:nvPr/>
        </p:nvSpPr>
        <p:spPr>
          <a:xfrm>
            <a:off x="6700266" y="2455926"/>
            <a:ext cx="0" cy="228600"/>
          </a:xfrm>
          <a:custGeom>
            <a:avLst/>
            <a:gdLst/>
            <a:ahLst/>
            <a:cxnLst/>
            <a:rect l="l" t="t" r="r" b="b"/>
            <a:pathLst>
              <a:path h="228600">
                <a:moveTo>
                  <a:pt x="0" y="0"/>
                </a:moveTo>
                <a:lnTo>
                  <a:pt x="0" y="228600"/>
                </a:lnTo>
              </a:path>
            </a:pathLst>
          </a:custGeom>
          <a:ln w="38100">
            <a:solidFill>
              <a:srgbClr val="9900CC"/>
            </a:solidFill>
          </a:ln>
        </p:spPr>
        <p:txBody>
          <a:bodyPr wrap="square" lIns="0" tIns="0" rIns="0" bIns="0" rtlCol="0"/>
          <a:lstStyle/>
          <a:p/>
        </p:txBody>
      </p:sp>
      <p:sp>
        <p:nvSpPr>
          <p:cNvPr id="42" name="object 42"/>
          <p:cNvSpPr/>
          <p:nvPr/>
        </p:nvSpPr>
        <p:spPr>
          <a:xfrm>
            <a:off x="1518666" y="2661666"/>
            <a:ext cx="5181600" cy="0"/>
          </a:xfrm>
          <a:custGeom>
            <a:avLst/>
            <a:gdLst/>
            <a:ahLst/>
            <a:cxnLst/>
            <a:rect l="l" t="t" r="r" b="b"/>
            <a:pathLst>
              <a:path w="5181600">
                <a:moveTo>
                  <a:pt x="0" y="0"/>
                </a:moveTo>
                <a:lnTo>
                  <a:pt x="5181600" y="0"/>
                </a:lnTo>
              </a:path>
            </a:pathLst>
          </a:custGeom>
          <a:ln w="38100">
            <a:solidFill>
              <a:srgbClr val="9900CC"/>
            </a:solidFill>
          </a:ln>
        </p:spPr>
        <p:txBody>
          <a:bodyPr wrap="square" lIns="0" tIns="0" rIns="0" bIns="0" rtlCol="0"/>
          <a:lstStyle/>
          <a:p/>
        </p:txBody>
      </p:sp>
      <p:sp>
        <p:nvSpPr>
          <p:cNvPr id="43" name="object 43"/>
          <p:cNvSpPr txBox="1"/>
          <p:nvPr/>
        </p:nvSpPr>
        <p:spPr>
          <a:xfrm>
            <a:off x="1710689" y="1075131"/>
            <a:ext cx="4144645" cy="1325880"/>
          </a:xfrm>
          <a:prstGeom prst="rect">
            <a:avLst/>
          </a:prstGeom>
        </p:spPr>
        <p:txBody>
          <a:bodyPr vert="horz" wrap="square" lIns="0" tIns="12700" rIns="0" bIns="0" rtlCol="0">
            <a:spAutoFit/>
          </a:bodyPr>
          <a:lstStyle/>
          <a:p>
            <a:pPr algn="ctr">
              <a:lnSpc>
                <a:spcPct val="100000"/>
              </a:lnSpc>
              <a:spcBef>
                <a:spcPts val="100"/>
              </a:spcBef>
            </a:pPr>
            <a:r>
              <a:rPr sz="3600" b="1" spc="5" dirty="0">
                <a:latin typeface="Microsoft JhengHei" panose="020B0604030504040204" charset="-120"/>
                <a:cs typeface="Microsoft JhengHei" panose="020B0604030504040204" charset="-120"/>
              </a:rPr>
              <a:t>相</a:t>
            </a:r>
            <a:r>
              <a:rPr sz="3600" b="1" dirty="0">
                <a:latin typeface="Microsoft JhengHei" panose="020B0604030504040204" charset="-120"/>
                <a:cs typeface="Microsoft JhengHei" panose="020B0604030504040204" charset="-120"/>
              </a:rPr>
              <a:t>对</a:t>
            </a:r>
            <a:r>
              <a:rPr sz="3600" b="1" spc="10" dirty="0">
                <a:latin typeface="Microsoft JhengHei" panose="020B0604030504040204" charset="-120"/>
                <a:cs typeface="Microsoft JhengHei" panose="020B0604030504040204" charset="-120"/>
              </a:rPr>
              <a:t>剩</a:t>
            </a:r>
            <a:r>
              <a:rPr sz="3600" b="1" dirty="0">
                <a:latin typeface="Microsoft JhengHei" panose="020B0604030504040204" charset="-120"/>
                <a:cs typeface="Microsoft JhengHei" panose="020B0604030504040204" charset="-120"/>
              </a:rPr>
              <a:t>余价值的</a:t>
            </a:r>
            <a:r>
              <a:rPr sz="3600" b="1" spc="-15" dirty="0">
                <a:latin typeface="Microsoft JhengHei" panose="020B0604030504040204" charset="-120"/>
                <a:cs typeface="Microsoft JhengHei" panose="020B0604030504040204" charset="-120"/>
              </a:rPr>
              <a:t>生</a:t>
            </a:r>
            <a:r>
              <a:rPr sz="3600" b="1" dirty="0">
                <a:latin typeface="Microsoft JhengHei" panose="020B0604030504040204" charset="-120"/>
                <a:cs typeface="Microsoft JhengHei" panose="020B0604030504040204" charset="-120"/>
              </a:rPr>
              <a:t>产</a:t>
            </a:r>
            <a:endParaRPr sz="3600">
              <a:latin typeface="Microsoft JhengHei" panose="020B0604030504040204" charset="-120"/>
              <a:cs typeface="Microsoft JhengHei" panose="020B0604030504040204" charset="-120"/>
            </a:endParaRPr>
          </a:p>
          <a:p>
            <a:pPr marL="73660" algn="ctr">
              <a:lnSpc>
                <a:spcPct val="100000"/>
              </a:lnSpc>
              <a:spcBef>
                <a:spcPts val="3035"/>
              </a:spcBef>
            </a:pPr>
            <a:r>
              <a:rPr sz="2400" b="1" dirty="0">
                <a:latin typeface="微软雅黑" panose="020B0503020204020204" charset="-122"/>
                <a:cs typeface="微软雅黑" panose="020B0503020204020204" charset="-122"/>
              </a:rPr>
              <a:t>工</a:t>
            </a:r>
            <a:r>
              <a:rPr sz="2400" b="1" spc="-125" dirty="0">
                <a:latin typeface="微软雅黑" panose="020B0503020204020204" charset="-122"/>
                <a:cs typeface="微软雅黑" panose="020B0503020204020204" charset="-122"/>
              </a:rPr>
              <a:t> </a:t>
            </a:r>
            <a:r>
              <a:rPr sz="2400" b="1" dirty="0">
                <a:latin typeface="微软雅黑" panose="020B0503020204020204" charset="-122"/>
                <a:cs typeface="微软雅黑" panose="020B0503020204020204" charset="-122"/>
              </a:rPr>
              <a:t>作</a:t>
            </a:r>
            <a:r>
              <a:rPr sz="2400" b="1" spc="-120" dirty="0">
                <a:latin typeface="微软雅黑" panose="020B0503020204020204" charset="-122"/>
                <a:cs typeface="微软雅黑" panose="020B0503020204020204" charset="-122"/>
              </a:rPr>
              <a:t> </a:t>
            </a:r>
            <a:r>
              <a:rPr sz="2400" b="1" spc="10" dirty="0">
                <a:latin typeface="微软雅黑" panose="020B0503020204020204" charset="-122"/>
                <a:cs typeface="微软雅黑" panose="020B0503020204020204" charset="-122"/>
              </a:rPr>
              <a:t>日（小</a:t>
            </a:r>
            <a:r>
              <a:rPr sz="2400" b="1" dirty="0">
                <a:latin typeface="微软雅黑" panose="020B0503020204020204" charset="-122"/>
                <a:cs typeface="微软雅黑" panose="020B0503020204020204" charset="-122"/>
              </a:rPr>
              <a:t>时）</a:t>
            </a:r>
            <a:endParaRPr sz="2400">
              <a:latin typeface="微软雅黑" panose="020B0503020204020204" charset="-122"/>
              <a:cs typeface="微软雅黑" panose="020B0503020204020204" charset="-122"/>
            </a:endParaRPr>
          </a:p>
        </p:txBody>
      </p:sp>
      <p:sp>
        <p:nvSpPr>
          <p:cNvPr id="45" name="object 45"/>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46" name="object 46"/>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44" name="object 44"/>
          <p:cNvSpPr txBox="1">
            <a:spLocks noGrp="1"/>
          </p:cNvSpPr>
          <p:nvPr>
            <p:ph type="title"/>
          </p:nvPr>
        </p:nvSpPr>
        <p:spPr>
          <a:xfrm>
            <a:off x="615315" y="63500"/>
            <a:ext cx="92773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366520" y="991235"/>
            <a:ext cx="6151880" cy="56642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Microsoft JhengHei" panose="020B0604030504040204" charset="-120"/>
                <a:cs typeface="Microsoft JhengHei" panose="020B0604030504040204" charset="-120"/>
              </a:rPr>
              <a:t>相</a:t>
            </a:r>
            <a:r>
              <a:rPr sz="3600" b="1" spc="5" dirty="0">
                <a:latin typeface="Microsoft JhengHei" panose="020B0604030504040204" charset="-120"/>
                <a:cs typeface="Microsoft JhengHei" panose="020B0604030504040204" charset="-120"/>
              </a:rPr>
              <a:t>对剩</a:t>
            </a:r>
            <a:r>
              <a:rPr sz="3600" b="1" dirty="0">
                <a:latin typeface="Microsoft JhengHei" panose="020B0604030504040204" charset="-120"/>
                <a:cs typeface="Microsoft JhengHei" panose="020B0604030504040204" charset="-120"/>
              </a:rPr>
              <a:t>余价值的形成</a:t>
            </a:r>
            <a:r>
              <a:rPr sz="3600" b="1" spc="10" dirty="0">
                <a:latin typeface="Microsoft JhengHei" panose="020B0604030504040204" charset="-120"/>
                <a:cs typeface="Microsoft JhengHei" panose="020B0604030504040204" charset="-120"/>
              </a:rPr>
              <a:t>条</a:t>
            </a:r>
            <a:r>
              <a:rPr sz="3600" b="1" dirty="0">
                <a:latin typeface="Microsoft JhengHei" panose="020B0604030504040204" charset="-120"/>
                <a:cs typeface="Microsoft JhengHei" panose="020B0604030504040204" charset="-120"/>
              </a:rPr>
              <a:t>件</a:t>
            </a:r>
            <a:endParaRPr sz="3600">
              <a:latin typeface="Microsoft JhengHei" panose="020B0604030504040204" charset="-120"/>
              <a:cs typeface="Microsoft JhengHei" panose="020B0604030504040204" charset="-120"/>
            </a:endParaRPr>
          </a:p>
        </p:txBody>
      </p:sp>
      <p:sp>
        <p:nvSpPr>
          <p:cNvPr id="6" name="object 6"/>
          <p:cNvSpPr txBox="1"/>
          <p:nvPr/>
        </p:nvSpPr>
        <p:spPr>
          <a:xfrm>
            <a:off x="1201674" y="2205989"/>
            <a:ext cx="2592705" cy="1369060"/>
          </a:xfrm>
          <a:prstGeom prst="rect">
            <a:avLst/>
          </a:prstGeom>
          <a:ln w="16764">
            <a:solidFill>
              <a:srgbClr val="FF0000"/>
            </a:solidFill>
          </a:ln>
        </p:spPr>
        <p:txBody>
          <a:bodyPr vert="horz" wrap="square" lIns="0" tIns="228600" rIns="0" bIns="0" rtlCol="0">
            <a:spAutoFit/>
          </a:bodyPr>
          <a:lstStyle/>
          <a:p>
            <a:pPr marL="581025" marR="577215">
              <a:lnSpc>
                <a:spcPct val="100000"/>
              </a:lnSpc>
              <a:spcBef>
                <a:spcPts val="1800"/>
              </a:spcBef>
            </a:pPr>
            <a:r>
              <a:rPr sz="2800" b="1" dirty="0">
                <a:latin typeface="微软雅黑" panose="020B0503020204020204" charset="-122"/>
                <a:cs typeface="微软雅黑" panose="020B0503020204020204" charset="-122"/>
              </a:rPr>
              <a:t>生产相对 </a:t>
            </a:r>
            <a:r>
              <a:rPr sz="2800" b="1" spc="5" dirty="0">
                <a:latin typeface="微软雅黑" panose="020B0503020204020204" charset="-122"/>
                <a:cs typeface="微软雅黑" panose="020B0503020204020204" charset="-122"/>
              </a:rPr>
              <a:t>剩余价值</a:t>
            </a:r>
            <a:endParaRPr sz="2800">
              <a:latin typeface="微软雅黑" panose="020B0503020204020204" charset="-122"/>
              <a:cs typeface="微软雅黑" panose="020B0503020204020204" charset="-122"/>
            </a:endParaRPr>
          </a:p>
        </p:txBody>
      </p:sp>
      <p:sp>
        <p:nvSpPr>
          <p:cNvPr id="7" name="object 7"/>
          <p:cNvSpPr txBox="1"/>
          <p:nvPr/>
        </p:nvSpPr>
        <p:spPr>
          <a:xfrm>
            <a:off x="4847082" y="2205989"/>
            <a:ext cx="2593975" cy="1369060"/>
          </a:xfrm>
          <a:prstGeom prst="rect">
            <a:avLst/>
          </a:prstGeom>
          <a:ln w="16763">
            <a:solidFill>
              <a:srgbClr val="FF0000"/>
            </a:solidFill>
          </a:ln>
        </p:spPr>
        <p:txBody>
          <a:bodyPr vert="horz" wrap="square" lIns="0" tIns="228600" rIns="0" bIns="0" rtlCol="0">
            <a:spAutoFit/>
          </a:bodyPr>
          <a:lstStyle/>
          <a:p>
            <a:pPr marL="582930" marR="577215">
              <a:lnSpc>
                <a:spcPct val="100000"/>
              </a:lnSpc>
              <a:spcBef>
                <a:spcPts val="1800"/>
              </a:spcBef>
            </a:pPr>
            <a:r>
              <a:rPr sz="2800" b="1" dirty="0">
                <a:latin typeface="微软雅黑" panose="020B0503020204020204" charset="-122"/>
                <a:cs typeface="微软雅黑" panose="020B0503020204020204" charset="-122"/>
              </a:rPr>
              <a:t>缩短必要 </a:t>
            </a:r>
            <a:r>
              <a:rPr sz="2800" b="1" spc="5" dirty="0">
                <a:latin typeface="微软雅黑" panose="020B0503020204020204" charset="-122"/>
                <a:cs typeface="微软雅黑" panose="020B0503020204020204" charset="-122"/>
              </a:rPr>
              <a:t>劳动时间</a:t>
            </a:r>
            <a:endParaRPr sz="2800">
              <a:latin typeface="微软雅黑" panose="020B0503020204020204" charset="-122"/>
              <a:cs typeface="微软雅黑" panose="020B0503020204020204" charset="-122"/>
            </a:endParaRPr>
          </a:p>
        </p:txBody>
      </p:sp>
      <p:sp>
        <p:nvSpPr>
          <p:cNvPr id="8" name="object 8"/>
          <p:cNvSpPr txBox="1"/>
          <p:nvPr/>
        </p:nvSpPr>
        <p:spPr>
          <a:xfrm>
            <a:off x="8495538" y="2205989"/>
            <a:ext cx="2592705" cy="1369060"/>
          </a:xfrm>
          <a:prstGeom prst="rect">
            <a:avLst/>
          </a:prstGeom>
          <a:ln w="16763">
            <a:solidFill>
              <a:srgbClr val="FF0000"/>
            </a:solidFill>
          </a:ln>
        </p:spPr>
        <p:txBody>
          <a:bodyPr vert="horz" wrap="square" lIns="0" tIns="228600" rIns="0" bIns="0" rtlCol="0">
            <a:spAutoFit/>
          </a:bodyPr>
          <a:lstStyle/>
          <a:p>
            <a:pPr marL="761365" marR="396240" indent="-356870">
              <a:lnSpc>
                <a:spcPct val="100000"/>
              </a:lnSpc>
              <a:spcBef>
                <a:spcPts val="1800"/>
              </a:spcBef>
            </a:pPr>
            <a:r>
              <a:rPr sz="2800" b="1" dirty="0">
                <a:latin typeface="微软雅黑" panose="020B0503020204020204" charset="-122"/>
                <a:cs typeface="微软雅黑" panose="020B0503020204020204" charset="-122"/>
              </a:rPr>
              <a:t>降低劳动力 </a:t>
            </a:r>
            <a:r>
              <a:rPr sz="2800" b="1" spc="5" dirty="0">
                <a:latin typeface="微软雅黑" panose="020B0503020204020204" charset="-122"/>
                <a:cs typeface="微软雅黑" panose="020B0503020204020204" charset="-122"/>
              </a:rPr>
              <a:t>的价值</a:t>
            </a:r>
            <a:endParaRPr sz="2800">
              <a:latin typeface="微软雅黑" panose="020B0503020204020204" charset="-122"/>
              <a:cs typeface="微软雅黑" panose="020B0503020204020204" charset="-122"/>
            </a:endParaRPr>
          </a:p>
        </p:txBody>
      </p:sp>
      <p:sp>
        <p:nvSpPr>
          <p:cNvPr id="9" name="object 9"/>
          <p:cNvSpPr txBox="1"/>
          <p:nvPr/>
        </p:nvSpPr>
        <p:spPr>
          <a:xfrm>
            <a:off x="1201674" y="4365497"/>
            <a:ext cx="2592705" cy="1367155"/>
          </a:xfrm>
          <a:prstGeom prst="rect">
            <a:avLst/>
          </a:prstGeom>
          <a:ln w="16764">
            <a:solidFill>
              <a:srgbClr val="FF0000"/>
            </a:solidFill>
          </a:ln>
        </p:spPr>
        <p:txBody>
          <a:bodyPr vert="horz" wrap="square" lIns="0" tIns="293370" rIns="0" bIns="0" rtlCol="0">
            <a:spAutoFit/>
          </a:bodyPr>
          <a:lstStyle/>
          <a:p>
            <a:pPr marL="376555" marR="372745">
              <a:lnSpc>
                <a:spcPct val="100000"/>
              </a:lnSpc>
              <a:spcBef>
                <a:spcPts val="2310"/>
              </a:spcBef>
            </a:pPr>
            <a:r>
              <a:rPr sz="2400" b="1" spc="10" dirty="0">
                <a:latin typeface="微软雅黑" panose="020B0503020204020204" charset="-122"/>
                <a:cs typeface="微软雅黑" panose="020B0503020204020204" charset="-122"/>
              </a:rPr>
              <a:t>提高整</a:t>
            </a:r>
            <a:r>
              <a:rPr sz="2400" b="1" dirty="0">
                <a:latin typeface="微软雅黑" panose="020B0503020204020204" charset="-122"/>
                <a:cs typeface="微软雅黑" panose="020B0503020204020204" charset="-122"/>
              </a:rPr>
              <a:t>个社会 </a:t>
            </a:r>
            <a:r>
              <a:rPr sz="2400" b="1" spc="5" dirty="0">
                <a:latin typeface="微软雅黑" panose="020B0503020204020204" charset="-122"/>
                <a:cs typeface="微软雅黑" panose="020B0503020204020204" charset="-122"/>
              </a:rPr>
              <a:t>的劳动</a:t>
            </a:r>
            <a:r>
              <a:rPr sz="2400" b="1" dirty="0">
                <a:latin typeface="微软雅黑" panose="020B0503020204020204" charset="-122"/>
                <a:cs typeface="微软雅黑" panose="020B0503020204020204" charset="-122"/>
              </a:rPr>
              <a:t>生产率</a:t>
            </a:r>
            <a:endParaRPr sz="2400">
              <a:latin typeface="微软雅黑" panose="020B0503020204020204" charset="-122"/>
              <a:cs typeface="微软雅黑" panose="020B0503020204020204" charset="-122"/>
            </a:endParaRPr>
          </a:p>
        </p:txBody>
      </p:sp>
      <p:sp>
        <p:nvSpPr>
          <p:cNvPr id="10" name="object 10"/>
          <p:cNvSpPr txBox="1"/>
          <p:nvPr/>
        </p:nvSpPr>
        <p:spPr>
          <a:xfrm>
            <a:off x="4847082" y="4365497"/>
            <a:ext cx="2593975" cy="1367155"/>
          </a:xfrm>
          <a:prstGeom prst="rect">
            <a:avLst/>
          </a:prstGeom>
          <a:ln w="16763">
            <a:solidFill>
              <a:srgbClr val="FF0000"/>
            </a:solidFill>
          </a:ln>
        </p:spPr>
        <p:txBody>
          <a:bodyPr vert="horz" wrap="square" lIns="0" tIns="110489" rIns="0" bIns="0" rtlCol="0">
            <a:spAutoFit/>
          </a:bodyPr>
          <a:lstStyle/>
          <a:p>
            <a:pPr marL="379730" marR="371475" algn="just">
              <a:lnSpc>
                <a:spcPct val="100000"/>
              </a:lnSpc>
              <a:spcBef>
                <a:spcPts val="870"/>
              </a:spcBef>
            </a:pPr>
            <a:r>
              <a:rPr sz="2400" b="1" spc="10" dirty="0">
                <a:latin typeface="微软雅黑" panose="020B0503020204020204" charset="-122"/>
                <a:cs typeface="微软雅黑" panose="020B0503020204020204" charset="-122"/>
              </a:rPr>
              <a:t>提高生</a:t>
            </a:r>
            <a:r>
              <a:rPr sz="2400" b="1" dirty="0">
                <a:latin typeface="微软雅黑" panose="020B0503020204020204" charset="-122"/>
                <a:cs typeface="微软雅黑" panose="020B0503020204020204" charset="-122"/>
              </a:rPr>
              <a:t>活（生 </a:t>
            </a:r>
            <a:r>
              <a:rPr sz="2400" b="1" spc="5" dirty="0">
                <a:latin typeface="微软雅黑" panose="020B0503020204020204" charset="-122"/>
                <a:cs typeface="微软雅黑" panose="020B0503020204020204" charset="-122"/>
              </a:rPr>
              <a:t>产）资</a:t>
            </a:r>
            <a:r>
              <a:rPr sz="2400" b="1" dirty="0">
                <a:latin typeface="微软雅黑" panose="020B0503020204020204" charset="-122"/>
                <a:cs typeface="微软雅黑" panose="020B0503020204020204" charset="-122"/>
              </a:rPr>
              <a:t>料部门 </a:t>
            </a:r>
            <a:r>
              <a:rPr sz="2400" b="1" spc="5" dirty="0">
                <a:latin typeface="微软雅黑" panose="020B0503020204020204" charset="-122"/>
                <a:cs typeface="微软雅黑" panose="020B0503020204020204" charset="-122"/>
              </a:rPr>
              <a:t>劳动生</a:t>
            </a:r>
            <a:r>
              <a:rPr sz="2400" b="1" dirty="0">
                <a:latin typeface="微软雅黑" panose="020B0503020204020204" charset="-122"/>
                <a:cs typeface="微软雅黑" panose="020B0503020204020204" charset="-122"/>
              </a:rPr>
              <a:t>产率</a:t>
            </a:r>
            <a:endParaRPr sz="2400">
              <a:latin typeface="微软雅黑" panose="020B0503020204020204" charset="-122"/>
              <a:cs typeface="微软雅黑" panose="020B0503020204020204" charset="-122"/>
            </a:endParaRPr>
          </a:p>
        </p:txBody>
      </p:sp>
      <p:sp>
        <p:nvSpPr>
          <p:cNvPr id="11" name="object 11"/>
          <p:cNvSpPr txBox="1"/>
          <p:nvPr/>
        </p:nvSpPr>
        <p:spPr>
          <a:xfrm>
            <a:off x="8495538" y="4365497"/>
            <a:ext cx="2592705" cy="1367155"/>
          </a:xfrm>
          <a:prstGeom prst="rect">
            <a:avLst/>
          </a:prstGeom>
          <a:ln w="16763">
            <a:solidFill>
              <a:srgbClr val="FF0000"/>
            </a:solidFill>
          </a:ln>
        </p:spPr>
        <p:txBody>
          <a:bodyPr vert="horz" wrap="square" lIns="0" tIns="228600" rIns="0" bIns="0" rtlCol="0">
            <a:spAutoFit/>
          </a:bodyPr>
          <a:lstStyle/>
          <a:p>
            <a:pPr marL="404495" marR="396240" indent="177800">
              <a:lnSpc>
                <a:spcPct val="100000"/>
              </a:lnSpc>
              <a:spcBef>
                <a:spcPts val="1800"/>
              </a:spcBef>
            </a:pPr>
            <a:r>
              <a:rPr sz="2800" b="1" spc="5" dirty="0">
                <a:latin typeface="微软雅黑" panose="020B0503020204020204" charset="-122"/>
                <a:cs typeface="微软雅黑" panose="020B0503020204020204" charset="-122"/>
              </a:rPr>
              <a:t>降低生活 资料的价值</a:t>
            </a:r>
            <a:endParaRPr sz="2800">
              <a:latin typeface="微软雅黑" panose="020B0503020204020204" charset="-122"/>
              <a:cs typeface="微软雅黑" panose="020B0503020204020204" charset="-122"/>
            </a:endParaRPr>
          </a:p>
        </p:txBody>
      </p:sp>
      <p:sp>
        <p:nvSpPr>
          <p:cNvPr id="12" name="object 12"/>
          <p:cNvSpPr/>
          <p:nvPr/>
        </p:nvSpPr>
        <p:spPr>
          <a:xfrm>
            <a:off x="3870197" y="2326385"/>
            <a:ext cx="906780" cy="558165"/>
          </a:xfrm>
          <a:custGeom>
            <a:avLst/>
            <a:gdLst/>
            <a:ahLst/>
            <a:cxnLst/>
            <a:rect l="l" t="t" r="r" b="b"/>
            <a:pathLst>
              <a:path w="906779" h="558164">
                <a:moveTo>
                  <a:pt x="906779" y="278891"/>
                </a:moveTo>
                <a:lnTo>
                  <a:pt x="704976" y="0"/>
                </a:lnTo>
                <a:lnTo>
                  <a:pt x="704976" y="151256"/>
                </a:lnTo>
                <a:lnTo>
                  <a:pt x="0" y="151256"/>
                </a:lnTo>
                <a:lnTo>
                  <a:pt x="0" y="406526"/>
                </a:lnTo>
                <a:lnTo>
                  <a:pt x="704976" y="406526"/>
                </a:lnTo>
                <a:lnTo>
                  <a:pt x="704976" y="557784"/>
                </a:lnTo>
                <a:lnTo>
                  <a:pt x="906779" y="278891"/>
                </a:lnTo>
                <a:close/>
              </a:path>
            </a:pathLst>
          </a:custGeom>
          <a:ln w="16764">
            <a:solidFill>
              <a:srgbClr val="FF0000"/>
            </a:solidFill>
          </a:ln>
        </p:spPr>
        <p:txBody>
          <a:bodyPr wrap="square" lIns="0" tIns="0" rIns="0" bIns="0" rtlCol="0"/>
          <a:lstStyle/>
          <a:p/>
        </p:txBody>
      </p:sp>
      <p:sp>
        <p:nvSpPr>
          <p:cNvPr id="13" name="object 13"/>
          <p:cNvSpPr/>
          <p:nvPr/>
        </p:nvSpPr>
        <p:spPr>
          <a:xfrm>
            <a:off x="3844290" y="4959858"/>
            <a:ext cx="908685" cy="558165"/>
          </a:xfrm>
          <a:custGeom>
            <a:avLst/>
            <a:gdLst/>
            <a:ahLst/>
            <a:cxnLst/>
            <a:rect l="l" t="t" r="r" b="b"/>
            <a:pathLst>
              <a:path w="908685" h="558164">
                <a:moveTo>
                  <a:pt x="0" y="278892"/>
                </a:moveTo>
                <a:lnTo>
                  <a:pt x="201802" y="0"/>
                </a:lnTo>
                <a:lnTo>
                  <a:pt x="201802" y="151257"/>
                </a:lnTo>
                <a:lnTo>
                  <a:pt x="908304" y="151257"/>
                </a:lnTo>
                <a:lnTo>
                  <a:pt x="908304" y="406527"/>
                </a:lnTo>
                <a:lnTo>
                  <a:pt x="201802" y="406527"/>
                </a:lnTo>
                <a:lnTo>
                  <a:pt x="201802" y="557784"/>
                </a:lnTo>
                <a:lnTo>
                  <a:pt x="0" y="278892"/>
                </a:lnTo>
                <a:close/>
              </a:path>
            </a:pathLst>
          </a:custGeom>
          <a:ln w="16764">
            <a:solidFill>
              <a:srgbClr val="FF0000"/>
            </a:solidFill>
          </a:ln>
        </p:spPr>
        <p:txBody>
          <a:bodyPr wrap="square" lIns="0" tIns="0" rIns="0" bIns="0" rtlCol="0"/>
          <a:lstStyle/>
          <a:p/>
        </p:txBody>
      </p:sp>
      <p:sp>
        <p:nvSpPr>
          <p:cNvPr id="14" name="object 14"/>
          <p:cNvSpPr/>
          <p:nvPr/>
        </p:nvSpPr>
        <p:spPr>
          <a:xfrm>
            <a:off x="7494269" y="4959858"/>
            <a:ext cx="908685" cy="558165"/>
          </a:xfrm>
          <a:custGeom>
            <a:avLst/>
            <a:gdLst/>
            <a:ahLst/>
            <a:cxnLst/>
            <a:rect l="l" t="t" r="r" b="b"/>
            <a:pathLst>
              <a:path w="908684" h="558164">
                <a:moveTo>
                  <a:pt x="0" y="278892"/>
                </a:moveTo>
                <a:lnTo>
                  <a:pt x="201802" y="0"/>
                </a:lnTo>
                <a:lnTo>
                  <a:pt x="201802" y="151257"/>
                </a:lnTo>
                <a:lnTo>
                  <a:pt x="908303" y="151257"/>
                </a:lnTo>
                <a:lnTo>
                  <a:pt x="908303" y="406527"/>
                </a:lnTo>
                <a:lnTo>
                  <a:pt x="201802" y="406527"/>
                </a:lnTo>
                <a:lnTo>
                  <a:pt x="201802" y="557784"/>
                </a:lnTo>
                <a:lnTo>
                  <a:pt x="0" y="278892"/>
                </a:lnTo>
                <a:close/>
              </a:path>
            </a:pathLst>
          </a:custGeom>
          <a:ln w="16764">
            <a:solidFill>
              <a:srgbClr val="FF0000"/>
            </a:solidFill>
          </a:ln>
        </p:spPr>
        <p:txBody>
          <a:bodyPr wrap="square" lIns="0" tIns="0" rIns="0" bIns="0" rtlCol="0"/>
          <a:lstStyle/>
          <a:p/>
        </p:txBody>
      </p:sp>
      <p:sp>
        <p:nvSpPr>
          <p:cNvPr id="15" name="object 15"/>
          <p:cNvSpPr/>
          <p:nvPr/>
        </p:nvSpPr>
        <p:spPr>
          <a:xfrm>
            <a:off x="7518654" y="2326385"/>
            <a:ext cx="908685" cy="558165"/>
          </a:xfrm>
          <a:custGeom>
            <a:avLst/>
            <a:gdLst/>
            <a:ahLst/>
            <a:cxnLst/>
            <a:rect l="l" t="t" r="r" b="b"/>
            <a:pathLst>
              <a:path w="908684" h="558164">
                <a:moveTo>
                  <a:pt x="908303" y="278891"/>
                </a:moveTo>
                <a:lnTo>
                  <a:pt x="706501" y="0"/>
                </a:lnTo>
                <a:lnTo>
                  <a:pt x="706501" y="151256"/>
                </a:lnTo>
                <a:lnTo>
                  <a:pt x="0" y="151256"/>
                </a:lnTo>
                <a:lnTo>
                  <a:pt x="0" y="406526"/>
                </a:lnTo>
                <a:lnTo>
                  <a:pt x="706501" y="406526"/>
                </a:lnTo>
                <a:lnTo>
                  <a:pt x="706501" y="557784"/>
                </a:lnTo>
                <a:lnTo>
                  <a:pt x="908303" y="278891"/>
                </a:lnTo>
                <a:close/>
              </a:path>
            </a:pathLst>
          </a:custGeom>
          <a:ln w="16764">
            <a:solidFill>
              <a:srgbClr val="FF0000"/>
            </a:solidFill>
          </a:ln>
        </p:spPr>
        <p:txBody>
          <a:bodyPr wrap="square" lIns="0" tIns="0" rIns="0" bIns="0" rtlCol="0"/>
          <a:lstStyle/>
          <a:p/>
        </p:txBody>
      </p:sp>
      <p:sp>
        <p:nvSpPr>
          <p:cNvPr id="16" name="object 16"/>
          <p:cNvSpPr/>
          <p:nvPr/>
        </p:nvSpPr>
        <p:spPr>
          <a:xfrm>
            <a:off x="7494269" y="2925317"/>
            <a:ext cx="908685" cy="518159"/>
          </a:xfrm>
          <a:custGeom>
            <a:avLst/>
            <a:gdLst/>
            <a:ahLst/>
            <a:cxnLst/>
            <a:rect l="l" t="t" r="r" b="b"/>
            <a:pathLst>
              <a:path w="908684" h="518160">
                <a:moveTo>
                  <a:pt x="0" y="259080"/>
                </a:moveTo>
                <a:lnTo>
                  <a:pt x="220218" y="0"/>
                </a:lnTo>
                <a:lnTo>
                  <a:pt x="220218" y="128397"/>
                </a:lnTo>
                <a:lnTo>
                  <a:pt x="908303" y="128397"/>
                </a:lnTo>
                <a:lnTo>
                  <a:pt x="908303" y="389763"/>
                </a:lnTo>
                <a:lnTo>
                  <a:pt x="220218" y="389763"/>
                </a:lnTo>
                <a:lnTo>
                  <a:pt x="220218" y="518160"/>
                </a:lnTo>
                <a:lnTo>
                  <a:pt x="0" y="259080"/>
                </a:lnTo>
                <a:close/>
              </a:path>
            </a:pathLst>
          </a:custGeom>
          <a:ln w="16764">
            <a:solidFill>
              <a:srgbClr val="FF0000"/>
            </a:solidFill>
          </a:ln>
        </p:spPr>
        <p:txBody>
          <a:bodyPr wrap="square" lIns="0" tIns="0" rIns="0" bIns="0" rtlCol="0"/>
          <a:lstStyle/>
          <a:p/>
        </p:txBody>
      </p:sp>
      <p:sp>
        <p:nvSpPr>
          <p:cNvPr id="17" name="object 17"/>
          <p:cNvSpPr/>
          <p:nvPr/>
        </p:nvSpPr>
        <p:spPr>
          <a:xfrm>
            <a:off x="3870197" y="2925317"/>
            <a:ext cx="906780" cy="518159"/>
          </a:xfrm>
          <a:custGeom>
            <a:avLst/>
            <a:gdLst/>
            <a:ahLst/>
            <a:cxnLst/>
            <a:rect l="l" t="t" r="r" b="b"/>
            <a:pathLst>
              <a:path w="906779" h="518160">
                <a:moveTo>
                  <a:pt x="0" y="259080"/>
                </a:moveTo>
                <a:lnTo>
                  <a:pt x="169925" y="0"/>
                </a:lnTo>
                <a:lnTo>
                  <a:pt x="169925" y="129540"/>
                </a:lnTo>
                <a:lnTo>
                  <a:pt x="906779" y="129540"/>
                </a:lnTo>
                <a:lnTo>
                  <a:pt x="906779" y="388620"/>
                </a:lnTo>
                <a:lnTo>
                  <a:pt x="169925" y="388620"/>
                </a:lnTo>
                <a:lnTo>
                  <a:pt x="169925" y="518160"/>
                </a:lnTo>
                <a:lnTo>
                  <a:pt x="0" y="259080"/>
                </a:lnTo>
                <a:close/>
              </a:path>
            </a:pathLst>
          </a:custGeom>
          <a:ln w="16764">
            <a:solidFill>
              <a:srgbClr val="FF0000"/>
            </a:solidFill>
          </a:ln>
        </p:spPr>
        <p:txBody>
          <a:bodyPr wrap="square" lIns="0" tIns="0" rIns="0" bIns="0" rtlCol="0"/>
          <a:lstStyle/>
          <a:p/>
        </p:txBody>
      </p:sp>
      <p:sp>
        <p:nvSpPr>
          <p:cNvPr id="18" name="object 18"/>
          <p:cNvSpPr/>
          <p:nvPr/>
        </p:nvSpPr>
        <p:spPr>
          <a:xfrm>
            <a:off x="7512557" y="4495038"/>
            <a:ext cx="908685" cy="520065"/>
          </a:xfrm>
          <a:custGeom>
            <a:avLst/>
            <a:gdLst/>
            <a:ahLst/>
            <a:cxnLst/>
            <a:rect l="l" t="t" r="r" b="b"/>
            <a:pathLst>
              <a:path w="908684" h="520064">
                <a:moveTo>
                  <a:pt x="908303" y="259842"/>
                </a:moveTo>
                <a:lnTo>
                  <a:pt x="687451" y="0"/>
                </a:lnTo>
                <a:lnTo>
                  <a:pt x="687451" y="128778"/>
                </a:lnTo>
                <a:lnTo>
                  <a:pt x="0" y="128778"/>
                </a:lnTo>
                <a:lnTo>
                  <a:pt x="0" y="390906"/>
                </a:lnTo>
                <a:lnTo>
                  <a:pt x="687451" y="390906"/>
                </a:lnTo>
                <a:lnTo>
                  <a:pt x="687451" y="519684"/>
                </a:lnTo>
                <a:lnTo>
                  <a:pt x="908303" y="259842"/>
                </a:lnTo>
                <a:close/>
              </a:path>
            </a:pathLst>
          </a:custGeom>
          <a:ln w="16764">
            <a:solidFill>
              <a:srgbClr val="FF0000"/>
            </a:solidFill>
          </a:ln>
        </p:spPr>
        <p:txBody>
          <a:bodyPr wrap="square" lIns="0" tIns="0" rIns="0" bIns="0" rtlCol="0"/>
          <a:lstStyle/>
          <a:p/>
        </p:txBody>
      </p:sp>
      <p:sp>
        <p:nvSpPr>
          <p:cNvPr id="19" name="object 19"/>
          <p:cNvSpPr/>
          <p:nvPr/>
        </p:nvSpPr>
        <p:spPr>
          <a:xfrm>
            <a:off x="3888485" y="4495038"/>
            <a:ext cx="908685" cy="520065"/>
          </a:xfrm>
          <a:custGeom>
            <a:avLst/>
            <a:gdLst/>
            <a:ahLst/>
            <a:cxnLst/>
            <a:rect l="l" t="t" r="r" b="b"/>
            <a:pathLst>
              <a:path w="908685" h="520064">
                <a:moveTo>
                  <a:pt x="908303" y="259842"/>
                </a:moveTo>
                <a:lnTo>
                  <a:pt x="687451" y="0"/>
                </a:lnTo>
                <a:lnTo>
                  <a:pt x="687451" y="128778"/>
                </a:lnTo>
                <a:lnTo>
                  <a:pt x="0" y="128778"/>
                </a:lnTo>
                <a:lnTo>
                  <a:pt x="0" y="390906"/>
                </a:lnTo>
                <a:lnTo>
                  <a:pt x="687451" y="390906"/>
                </a:lnTo>
                <a:lnTo>
                  <a:pt x="687451" y="519684"/>
                </a:lnTo>
                <a:lnTo>
                  <a:pt x="908303" y="259842"/>
                </a:lnTo>
                <a:close/>
              </a:path>
            </a:pathLst>
          </a:custGeom>
          <a:ln w="16764">
            <a:solidFill>
              <a:srgbClr val="FF0000"/>
            </a:solidFill>
          </a:ln>
        </p:spPr>
        <p:txBody>
          <a:bodyPr wrap="square" lIns="0" tIns="0" rIns="0" bIns="0" rtlCol="0"/>
          <a:lstStyle/>
          <a:p/>
        </p:txBody>
      </p:sp>
      <p:sp>
        <p:nvSpPr>
          <p:cNvPr id="20" name="object 20"/>
          <p:cNvSpPr/>
          <p:nvPr/>
        </p:nvSpPr>
        <p:spPr>
          <a:xfrm>
            <a:off x="9672066" y="3612641"/>
            <a:ext cx="742315" cy="681355"/>
          </a:xfrm>
          <a:custGeom>
            <a:avLst/>
            <a:gdLst/>
            <a:ahLst/>
            <a:cxnLst/>
            <a:rect l="l" t="t" r="r" b="b"/>
            <a:pathLst>
              <a:path w="742315" h="681354">
                <a:moveTo>
                  <a:pt x="371093" y="681227"/>
                </a:moveTo>
                <a:lnTo>
                  <a:pt x="742187" y="434720"/>
                </a:lnTo>
                <a:lnTo>
                  <a:pt x="540892" y="434720"/>
                </a:lnTo>
                <a:lnTo>
                  <a:pt x="540892" y="0"/>
                </a:lnTo>
                <a:lnTo>
                  <a:pt x="201294" y="0"/>
                </a:lnTo>
                <a:lnTo>
                  <a:pt x="201294" y="434720"/>
                </a:lnTo>
                <a:lnTo>
                  <a:pt x="0" y="434720"/>
                </a:lnTo>
                <a:lnTo>
                  <a:pt x="371093" y="681227"/>
                </a:lnTo>
                <a:close/>
              </a:path>
            </a:pathLst>
          </a:custGeom>
          <a:ln w="16764">
            <a:solidFill>
              <a:srgbClr val="FF0000"/>
            </a:solidFill>
          </a:ln>
        </p:spPr>
        <p:txBody>
          <a:bodyPr wrap="square" lIns="0" tIns="0" rIns="0" bIns="0" rtlCol="0"/>
          <a:lstStyle/>
          <a:p/>
        </p:txBody>
      </p:sp>
      <p:sp>
        <p:nvSpPr>
          <p:cNvPr id="21" name="object 21"/>
          <p:cNvSpPr/>
          <p:nvPr/>
        </p:nvSpPr>
        <p:spPr>
          <a:xfrm>
            <a:off x="8923781" y="3592829"/>
            <a:ext cx="692150" cy="681355"/>
          </a:xfrm>
          <a:custGeom>
            <a:avLst/>
            <a:gdLst/>
            <a:ahLst/>
            <a:cxnLst/>
            <a:rect l="l" t="t" r="r" b="b"/>
            <a:pathLst>
              <a:path w="692150" h="681354">
                <a:moveTo>
                  <a:pt x="345948" y="0"/>
                </a:moveTo>
                <a:lnTo>
                  <a:pt x="691896" y="289560"/>
                </a:lnTo>
                <a:lnTo>
                  <a:pt x="520573" y="289560"/>
                </a:lnTo>
                <a:lnTo>
                  <a:pt x="520573" y="681228"/>
                </a:lnTo>
                <a:lnTo>
                  <a:pt x="171323" y="681228"/>
                </a:lnTo>
                <a:lnTo>
                  <a:pt x="171323" y="289560"/>
                </a:lnTo>
                <a:lnTo>
                  <a:pt x="0" y="289560"/>
                </a:lnTo>
                <a:lnTo>
                  <a:pt x="345948" y="0"/>
                </a:lnTo>
                <a:close/>
              </a:path>
            </a:pathLst>
          </a:custGeom>
          <a:ln w="16764">
            <a:solidFill>
              <a:srgbClr val="FF0000"/>
            </a:solidFill>
          </a:ln>
        </p:spPr>
        <p:txBody>
          <a:bodyPr wrap="square" lIns="0" tIns="0" rIns="0" bIns="0" rtlCol="0"/>
          <a:lstStyle/>
          <a:p/>
        </p:txBody>
      </p:sp>
      <p:sp>
        <p:nvSpPr>
          <p:cNvPr id="22" name="object 22"/>
          <p:cNvSpPr/>
          <p:nvPr/>
        </p:nvSpPr>
        <p:spPr>
          <a:xfrm>
            <a:off x="1334261" y="3573017"/>
            <a:ext cx="2095500" cy="603250"/>
          </a:xfrm>
          <a:custGeom>
            <a:avLst/>
            <a:gdLst/>
            <a:ahLst/>
            <a:cxnLst/>
            <a:rect l="l" t="t" r="r" b="b"/>
            <a:pathLst>
              <a:path w="2095500" h="603250">
                <a:moveTo>
                  <a:pt x="0" y="178689"/>
                </a:moveTo>
                <a:lnTo>
                  <a:pt x="523875" y="178689"/>
                </a:lnTo>
                <a:lnTo>
                  <a:pt x="523875" y="603123"/>
                </a:lnTo>
                <a:lnTo>
                  <a:pt x="1571625" y="603123"/>
                </a:lnTo>
                <a:lnTo>
                  <a:pt x="1571625" y="178689"/>
                </a:lnTo>
                <a:lnTo>
                  <a:pt x="2095500" y="178689"/>
                </a:lnTo>
                <a:lnTo>
                  <a:pt x="1047750" y="0"/>
                </a:lnTo>
                <a:lnTo>
                  <a:pt x="0" y="178689"/>
                </a:lnTo>
                <a:close/>
              </a:path>
            </a:pathLst>
          </a:custGeom>
          <a:ln w="16763">
            <a:solidFill>
              <a:srgbClr val="FF0000"/>
            </a:solidFill>
          </a:ln>
        </p:spPr>
        <p:txBody>
          <a:bodyPr wrap="square" lIns="0" tIns="0" rIns="0" bIns="0" rtlCol="0"/>
          <a:lstStyle/>
          <a:p/>
        </p:txBody>
      </p:sp>
      <p:sp>
        <p:nvSpPr>
          <p:cNvPr id="23" name="object 23"/>
          <p:cNvSpPr/>
          <p:nvPr/>
        </p:nvSpPr>
        <p:spPr>
          <a:xfrm>
            <a:off x="1858136" y="4198397"/>
            <a:ext cx="1047750" cy="45085"/>
          </a:xfrm>
          <a:custGeom>
            <a:avLst/>
            <a:gdLst/>
            <a:ahLst/>
            <a:cxnLst/>
            <a:rect l="l" t="t" r="r" b="b"/>
            <a:pathLst>
              <a:path w="1047750" h="45085">
                <a:moveTo>
                  <a:pt x="0" y="44672"/>
                </a:moveTo>
                <a:lnTo>
                  <a:pt x="1047750" y="44672"/>
                </a:lnTo>
                <a:lnTo>
                  <a:pt x="1047750" y="0"/>
                </a:lnTo>
                <a:lnTo>
                  <a:pt x="0" y="0"/>
                </a:lnTo>
                <a:lnTo>
                  <a:pt x="0" y="44672"/>
                </a:lnTo>
                <a:close/>
              </a:path>
            </a:pathLst>
          </a:custGeom>
          <a:ln w="16764">
            <a:solidFill>
              <a:srgbClr val="FF0000"/>
            </a:solidFill>
          </a:ln>
        </p:spPr>
        <p:txBody>
          <a:bodyPr wrap="square" lIns="0" tIns="0" rIns="0" bIns="0" rtlCol="0"/>
          <a:lstStyle/>
          <a:p/>
        </p:txBody>
      </p:sp>
      <p:sp>
        <p:nvSpPr>
          <p:cNvPr id="24" name="object 24"/>
          <p:cNvSpPr/>
          <p:nvPr/>
        </p:nvSpPr>
        <p:spPr>
          <a:xfrm>
            <a:off x="1849754" y="4276605"/>
            <a:ext cx="1064895" cy="0"/>
          </a:xfrm>
          <a:custGeom>
            <a:avLst/>
            <a:gdLst/>
            <a:ahLst/>
            <a:cxnLst/>
            <a:rect l="l" t="t" r="r" b="b"/>
            <a:pathLst>
              <a:path w="1064895">
                <a:moveTo>
                  <a:pt x="0" y="0"/>
                </a:moveTo>
                <a:lnTo>
                  <a:pt x="1064514" y="0"/>
                </a:lnTo>
              </a:path>
            </a:pathLst>
          </a:custGeom>
          <a:ln w="39100">
            <a:solidFill>
              <a:srgbClr val="FF0000"/>
            </a:solidFill>
          </a:ln>
        </p:spPr>
        <p:txBody>
          <a:bodyPr wrap="square" lIns="0" tIns="0" rIns="0" bIns="0" rtlCol="0"/>
          <a:lstStyle/>
          <a:p/>
        </p:txBody>
      </p:sp>
      <p:sp>
        <p:nvSpPr>
          <p:cNvPr id="25" name="object 25"/>
          <p:cNvSpPr txBox="1"/>
          <p:nvPr/>
        </p:nvSpPr>
        <p:spPr>
          <a:xfrm>
            <a:off x="1454911" y="3557142"/>
            <a:ext cx="185483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PMingLiU" panose="02020500000000000000" charset="-120"/>
                <a:cs typeface="PMingLiU" panose="02020500000000000000" charset="-120"/>
              </a:rPr>
              <a:t>前</a:t>
            </a:r>
            <a:r>
              <a:rPr sz="3600" dirty="0">
                <a:latin typeface="PMingLiU" panose="02020500000000000000" charset="-120"/>
                <a:cs typeface="PMingLiU" panose="02020500000000000000" charset="-120"/>
              </a:rPr>
              <a:t>前提</a:t>
            </a:r>
            <a:r>
              <a:rPr sz="3600" dirty="0">
                <a:solidFill>
                  <a:srgbClr val="FFFFFF"/>
                </a:solidFill>
                <a:latin typeface="PMingLiU" panose="02020500000000000000" charset="-120"/>
                <a:cs typeface="PMingLiU" panose="02020500000000000000" charset="-120"/>
              </a:rPr>
              <a:t>提</a:t>
            </a:r>
            <a:endParaRPr sz="3600">
              <a:latin typeface="PMingLiU" panose="02020500000000000000" charset="-120"/>
              <a:cs typeface="PMingLiU" panose="02020500000000000000" charset="-120"/>
            </a:endParaRPr>
          </a:p>
        </p:txBody>
      </p:sp>
      <p:sp>
        <p:nvSpPr>
          <p:cNvPr id="27" name="object 2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8" name="object 2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26" name="object 26"/>
          <p:cNvSpPr txBox="1">
            <a:spLocks noGrp="1"/>
          </p:cNvSpPr>
          <p:nvPr>
            <p:ph type="title"/>
          </p:nvPr>
        </p:nvSpPr>
        <p:spPr>
          <a:xfrm>
            <a:off x="615315" y="63500"/>
            <a:ext cx="919670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933196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989330" y="1265555"/>
            <a:ext cx="9803765" cy="353441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Microsoft JhengHei" panose="020B0604030504040204" charset="-120"/>
                <a:cs typeface="Microsoft JhengHei" panose="020B0604030504040204" charset="-120"/>
              </a:rPr>
              <a:t>绝对剩</a:t>
            </a:r>
            <a:r>
              <a:rPr sz="3600" b="1" dirty="0">
                <a:latin typeface="Microsoft JhengHei" panose="020B0604030504040204" charset="-120"/>
                <a:cs typeface="Microsoft JhengHei" panose="020B0604030504040204" charset="-120"/>
              </a:rPr>
              <a:t>余价值生产和相对剩余价值生产的关系</a:t>
            </a:r>
            <a:endParaRPr sz="3600">
              <a:latin typeface="Microsoft JhengHei" panose="020B0604030504040204" charset="-120"/>
              <a:cs typeface="Microsoft JhengHei" panose="020B0604030504040204" charset="-120"/>
            </a:endParaRPr>
          </a:p>
          <a:p>
            <a:pPr marL="1147445" marR="1263015" indent="-342900" algn="l">
              <a:lnSpc>
                <a:spcPct val="120000"/>
              </a:lnSpc>
              <a:spcBef>
                <a:spcPts val="2325"/>
              </a:spcBef>
              <a:buSzPct val="59000"/>
              <a:buFont typeface="Wingdings" panose="05000000000000000000"/>
              <a:buChar char=""/>
              <a:tabLst>
                <a:tab pos="1148080" algn="l"/>
              </a:tabLst>
            </a:pPr>
            <a:r>
              <a:rPr sz="2800" spc="-5" dirty="0">
                <a:latin typeface="微软雅黑" panose="020B0503020204020204" charset="-122"/>
                <a:cs typeface="微软雅黑" panose="020B0503020204020204" charset="-122"/>
              </a:rPr>
              <a:t>两种剩余价值生产的结果和本质是</a:t>
            </a:r>
            <a:r>
              <a:rPr sz="2800" dirty="0">
                <a:latin typeface="微软雅黑" panose="020B0503020204020204" charset="-122"/>
                <a:cs typeface="微软雅黑" panose="020B0503020204020204" charset="-122"/>
              </a:rPr>
              <a:t>一</a:t>
            </a:r>
            <a:r>
              <a:rPr sz="2800" spc="-5" dirty="0">
                <a:latin typeface="微软雅黑" panose="020B0503020204020204" charset="-122"/>
                <a:cs typeface="微软雅黑" panose="020B0503020204020204" charset="-122"/>
              </a:rPr>
              <a:t>致的。 绝对剩余价值生产是资本主义生产</a:t>
            </a:r>
            <a:r>
              <a:rPr sz="2800" spc="5"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一般基 础，也是相对剩余价值生产的起点。</a:t>
            </a:r>
            <a:endParaRPr sz="2800">
              <a:latin typeface="微软雅黑" panose="020B0503020204020204" charset="-122"/>
              <a:cs typeface="微软雅黑" panose="020B0503020204020204" charset="-122"/>
            </a:endParaRPr>
          </a:p>
          <a:p>
            <a:pPr marL="1147445" marR="1263015" indent="-342900" algn="l">
              <a:lnSpc>
                <a:spcPct val="120000"/>
              </a:lnSpc>
              <a:spcBef>
                <a:spcPts val="670"/>
              </a:spcBef>
              <a:buSzPct val="59000"/>
              <a:buFont typeface="Wingdings" panose="05000000000000000000"/>
              <a:buChar char=""/>
              <a:tabLst>
                <a:tab pos="1148080" algn="l"/>
              </a:tabLst>
            </a:pPr>
            <a:r>
              <a:rPr sz="2800" spc="-5" dirty="0">
                <a:latin typeface="微软雅黑" panose="020B0503020204020204" charset="-122"/>
                <a:cs typeface="微软雅黑" panose="020B0503020204020204" charset="-122"/>
              </a:rPr>
              <a:t>两种基本方法的物质基础不同，在</a:t>
            </a:r>
            <a:r>
              <a:rPr sz="2800" spc="5"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本主义 发展的各个历史阶段起着不同的作</a:t>
            </a:r>
            <a:r>
              <a:rPr sz="2800" spc="5" dirty="0">
                <a:latin typeface="微软雅黑" panose="020B0503020204020204" charset="-122"/>
                <a:cs typeface="微软雅黑" panose="020B0503020204020204" charset="-122"/>
              </a:rPr>
              <a:t>用</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6779660" y="3751382"/>
            <a:ext cx="2852931" cy="1817803"/>
          </a:xfrm>
          <a:prstGeom prst="rect">
            <a:avLst/>
          </a:prstGeom>
          <a:blipFill>
            <a:blip r:embed="rId2" cstate="print"/>
            <a:stretch>
              <a:fillRect/>
            </a:stretch>
          </a:blipFill>
        </p:spPr>
        <p:txBody>
          <a:bodyPr wrap="square" lIns="0" tIns="0" rIns="0" bIns="0" rtlCol="0"/>
          <a:lstStyle/>
          <a:p/>
        </p:txBody>
      </p:sp>
      <p:sp>
        <p:nvSpPr>
          <p:cNvPr id="6" name="object 6"/>
          <p:cNvSpPr txBox="1">
            <a:spLocks noGrp="1"/>
          </p:cNvSpPr>
          <p:nvPr>
            <p:ph type="title"/>
          </p:nvPr>
        </p:nvSpPr>
        <p:spPr>
          <a:xfrm>
            <a:off x="615315" y="63500"/>
            <a:ext cx="929513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8" name="object 8"/>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9" name="object 9"/>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7" name="object 7"/>
          <p:cNvSpPr txBox="1"/>
          <p:nvPr/>
        </p:nvSpPr>
        <p:spPr>
          <a:xfrm>
            <a:off x="2089530" y="1864309"/>
            <a:ext cx="6978650" cy="209550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3.</a:t>
            </a:r>
            <a:r>
              <a:rPr sz="2800" b="1" spc="-10" dirty="0">
                <a:solidFill>
                  <a:srgbClr val="AA454A"/>
                </a:solidFill>
                <a:latin typeface="微软雅黑" panose="020B0503020204020204" charset="-122"/>
                <a:cs typeface="微软雅黑" panose="020B0503020204020204" charset="-122"/>
              </a:rPr>
              <a:t>超额剩余价值的生产</a:t>
            </a:r>
            <a:endParaRPr sz="2800">
              <a:latin typeface="微软雅黑" panose="020B0503020204020204" charset="-122"/>
              <a:cs typeface="微软雅黑" panose="020B0503020204020204" charset="-122"/>
            </a:endParaRPr>
          </a:p>
          <a:p>
            <a:pPr marL="569595" marR="5080" indent="713105">
              <a:lnSpc>
                <a:spcPct val="150000"/>
              </a:lnSpc>
              <a:spcBef>
                <a:spcPts val="2860"/>
              </a:spcBef>
            </a:pPr>
            <a:r>
              <a:rPr sz="2800" spc="-5" dirty="0">
                <a:latin typeface="微软雅黑" panose="020B0503020204020204" charset="-122"/>
                <a:cs typeface="微软雅黑" panose="020B0503020204020204" charset="-122"/>
              </a:rPr>
              <a:t>超</a:t>
            </a:r>
            <a:r>
              <a:rPr sz="2800" spc="-10" dirty="0">
                <a:latin typeface="微软雅黑" panose="020B0503020204020204" charset="-122"/>
                <a:cs typeface="微软雅黑" panose="020B0503020204020204" charset="-122"/>
              </a:rPr>
              <a:t>额</a:t>
            </a:r>
            <a:r>
              <a:rPr sz="2800" spc="-5" dirty="0">
                <a:latin typeface="微软雅黑" panose="020B0503020204020204" charset="-122"/>
                <a:cs typeface="微软雅黑" panose="020B0503020204020204" charset="-122"/>
              </a:rPr>
              <a:t>剩余价值是商品的个别价值</a:t>
            </a:r>
            <a:r>
              <a:rPr sz="2800" dirty="0">
                <a:latin typeface="微软雅黑" panose="020B0503020204020204" charset="-122"/>
                <a:cs typeface="微软雅黑" panose="020B0503020204020204" charset="-122"/>
              </a:rPr>
              <a:t>低</a:t>
            </a:r>
            <a:r>
              <a:rPr sz="2800" spc="-5" dirty="0">
                <a:latin typeface="微软雅黑" panose="020B0503020204020204" charset="-122"/>
                <a:cs typeface="微软雅黑" panose="020B0503020204020204" charset="-122"/>
              </a:rPr>
              <a:t>于 </a:t>
            </a:r>
            <a:r>
              <a:rPr sz="2800" spc="-10" dirty="0">
                <a:latin typeface="微软雅黑" panose="020B0503020204020204" charset="-122"/>
                <a:cs typeface="微软雅黑" panose="020B0503020204020204" charset="-122"/>
              </a:rPr>
              <a:t>社会价值的差额。</a:t>
            </a:r>
            <a:endParaRPr sz="2800">
              <a:latin typeface="微软雅黑" panose="020B0503020204020204" charset="-122"/>
              <a:cs typeface="微软雅黑" panose="020B0503020204020204"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909317" y="1049528"/>
            <a:ext cx="8227059" cy="4540250"/>
          </a:xfrm>
          <a:prstGeom prst="rect">
            <a:avLst/>
          </a:prstGeom>
        </p:spPr>
        <p:txBody>
          <a:bodyPr vert="horz" wrap="square" lIns="0" tIns="12700" rIns="0" bIns="0" rtlCol="0">
            <a:spAutoFit/>
          </a:bodyPr>
          <a:lstStyle/>
          <a:p>
            <a:pPr marL="454660">
              <a:lnSpc>
                <a:spcPct val="100000"/>
              </a:lnSpc>
              <a:spcBef>
                <a:spcPts val="100"/>
              </a:spcBef>
            </a:pPr>
            <a:r>
              <a:rPr sz="3600" b="1" spc="10" dirty="0">
                <a:latin typeface="Microsoft JhengHei" panose="020B0604030504040204" charset="-120"/>
                <a:cs typeface="Microsoft JhengHei" panose="020B0604030504040204" charset="-120"/>
              </a:rPr>
              <a:t>相对剩</a:t>
            </a:r>
            <a:r>
              <a:rPr sz="3600" b="1" dirty="0">
                <a:latin typeface="Microsoft JhengHei" panose="020B0604030504040204" charset="-120"/>
                <a:cs typeface="Microsoft JhengHei" panose="020B0604030504040204" charset="-120"/>
              </a:rPr>
              <a:t>余价值</a:t>
            </a:r>
            <a:r>
              <a:rPr sz="3600" b="1" spc="5" dirty="0">
                <a:latin typeface="Microsoft JhengHei" panose="020B0604030504040204" charset="-120"/>
                <a:cs typeface="Microsoft JhengHei" panose="020B0604030504040204" charset="-120"/>
              </a:rPr>
              <a:t>和</a:t>
            </a:r>
            <a:r>
              <a:rPr sz="3600" b="1" dirty="0">
                <a:latin typeface="Microsoft JhengHei" panose="020B0604030504040204" charset="-120"/>
                <a:cs typeface="Microsoft JhengHei" panose="020B0604030504040204" charset="-120"/>
              </a:rPr>
              <a:t>超额剩余价值的关系</a:t>
            </a:r>
            <a:endParaRPr sz="3600">
              <a:latin typeface="Microsoft JhengHei" panose="020B0604030504040204" charset="-120"/>
              <a:cs typeface="Microsoft JhengHei" panose="020B0604030504040204" charset="-120"/>
            </a:endParaRPr>
          </a:p>
          <a:p>
            <a:pPr marL="12700" marR="10795" indent="735965" algn="just">
              <a:lnSpc>
                <a:spcPct val="120000"/>
              </a:lnSpc>
              <a:spcBef>
                <a:spcPts val="2325"/>
              </a:spcBef>
            </a:pPr>
            <a:r>
              <a:rPr sz="2800" spc="-5" dirty="0">
                <a:latin typeface="微软雅黑" panose="020B0503020204020204" charset="-122"/>
                <a:cs typeface="微软雅黑" panose="020B0503020204020204" charset="-122"/>
              </a:rPr>
              <a:t>区别：</a:t>
            </a:r>
            <a:r>
              <a:rPr sz="2800" spc="-10" dirty="0">
                <a:latin typeface="微软雅黑" panose="020B0503020204020204" charset="-122"/>
                <a:cs typeface="微软雅黑" panose="020B0503020204020204" charset="-122"/>
              </a:rPr>
              <a:t>相</a:t>
            </a:r>
            <a:r>
              <a:rPr sz="2800" spc="-5" dirty="0">
                <a:latin typeface="微软雅黑" panose="020B0503020204020204" charset="-122"/>
                <a:cs typeface="微软雅黑" panose="020B0503020204020204" charset="-122"/>
              </a:rPr>
              <a:t>对剩余价值是全体资本家</a:t>
            </a:r>
            <a:r>
              <a:rPr sz="2800" dirty="0">
                <a:latin typeface="微软雅黑" panose="020B0503020204020204" charset="-122"/>
                <a:cs typeface="微软雅黑" panose="020B0503020204020204" charset="-122"/>
              </a:rPr>
              <a:t>获</a:t>
            </a:r>
            <a:r>
              <a:rPr sz="2800" spc="-5" dirty="0">
                <a:latin typeface="微软雅黑" panose="020B0503020204020204" charset="-122"/>
                <a:cs typeface="微软雅黑" panose="020B0503020204020204" charset="-122"/>
              </a:rPr>
              <a:t>得的</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以全 社会劳动生产率普遍提高为条件，</a:t>
            </a:r>
            <a:r>
              <a:rPr sz="2800" dirty="0">
                <a:latin typeface="微软雅黑" panose="020B0503020204020204" charset="-122"/>
                <a:cs typeface="微软雅黑" panose="020B0503020204020204" charset="-122"/>
              </a:rPr>
              <a:t>相</a:t>
            </a:r>
            <a:r>
              <a:rPr sz="2800" spc="-5" dirty="0">
                <a:latin typeface="微软雅黑" panose="020B0503020204020204" charset="-122"/>
                <a:cs typeface="微软雅黑" panose="020B0503020204020204" charset="-122"/>
              </a:rPr>
              <a:t>对比</a:t>
            </a:r>
            <a:r>
              <a:rPr sz="2800" dirty="0">
                <a:latin typeface="微软雅黑" panose="020B0503020204020204" charset="-122"/>
                <a:cs typeface="微软雅黑" panose="020B0503020204020204" charset="-122"/>
              </a:rPr>
              <a:t>较</a:t>
            </a:r>
            <a:r>
              <a:rPr sz="2800" spc="-5" dirty="0">
                <a:latin typeface="微软雅黑" panose="020B0503020204020204" charset="-122"/>
                <a:cs typeface="微软雅黑" panose="020B0503020204020204" charset="-122"/>
              </a:rPr>
              <a:t>长</a:t>
            </a:r>
            <a:r>
              <a:rPr sz="2800" spc="10" dirty="0">
                <a:latin typeface="微软雅黑" panose="020B0503020204020204" charset="-122"/>
                <a:cs typeface="微软雅黑" panose="020B0503020204020204" charset="-122"/>
              </a:rPr>
              <a:t>期</a:t>
            </a:r>
            <a:r>
              <a:rPr sz="2800" spc="5" dirty="0">
                <a:latin typeface="微软雅黑" panose="020B0503020204020204" charset="-122"/>
                <a:cs typeface="微软雅黑" panose="020B0503020204020204" charset="-122"/>
              </a:rPr>
              <a:t>。超 </a:t>
            </a:r>
            <a:r>
              <a:rPr sz="2800" spc="-10" dirty="0">
                <a:latin typeface="微软雅黑" panose="020B0503020204020204" charset="-122"/>
                <a:cs typeface="微软雅黑" panose="020B0503020204020204" charset="-122"/>
              </a:rPr>
              <a:t>额剩余价值是一种暂时的现象，是</a:t>
            </a:r>
            <a:r>
              <a:rPr sz="2800" dirty="0">
                <a:latin typeface="微软雅黑" panose="020B0503020204020204" charset="-122"/>
                <a:cs typeface="微软雅黑" panose="020B0503020204020204" charset="-122"/>
              </a:rPr>
              <a:t>个</a:t>
            </a:r>
            <a:r>
              <a:rPr sz="2800" spc="-10" dirty="0">
                <a:latin typeface="微软雅黑" panose="020B0503020204020204" charset="-122"/>
                <a:cs typeface="微软雅黑" panose="020B0503020204020204" charset="-122"/>
              </a:rPr>
              <a:t>别企</a:t>
            </a:r>
            <a:r>
              <a:rPr sz="2800" dirty="0">
                <a:latin typeface="微软雅黑" panose="020B0503020204020204" charset="-122"/>
                <a:cs typeface="微软雅黑" panose="020B0503020204020204" charset="-122"/>
              </a:rPr>
              <a:t>业</a:t>
            </a:r>
            <a:r>
              <a:rPr sz="2800" spc="-10" dirty="0">
                <a:latin typeface="微软雅黑" panose="020B0503020204020204" charset="-122"/>
                <a:cs typeface="微软雅黑" panose="020B0503020204020204" charset="-122"/>
              </a:rPr>
              <a:t>资本</a:t>
            </a:r>
            <a:r>
              <a:rPr sz="2800" dirty="0">
                <a:latin typeface="微软雅黑" panose="020B0503020204020204" charset="-122"/>
                <a:cs typeface="微软雅黑" panose="020B0503020204020204" charset="-122"/>
              </a:rPr>
              <a:t>家</a:t>
            </a:r>
            <a:r>
              <a:rPr sz="2800" spc="-5" dirty="0">
                <a:latin typeface="微软雅黑" panose="020B0503020204020204" charset="-122"/>
                <a:cs typeface="微软雅黑" panose="020B0503020204020204" charset="-122"/>
              </a:rPr>
              <a:t>获 得的，它以个别企业提高劳动生产</a:t>
            </a:r>
            <a:r>
              <a:rPr sz="2800" dirty="0">
                <a:latin typeface="微软雅黑" panose="020B0503020204020204" charset="-122"/>
                <a:cs typeface="微软雅黑" panose="020B0503020204020204" charset="-122"/>
              </a:rPr>
              <a:t>率</a:t>
            </a:r>
            <a:r>
              <a:rPr sz="2800" spc="-5" dirty="0">
                <a:latin typeface="微软雅黑" panose="020B0503020204020204" charset="-122"/>
                <a:cs typeface="微软雅黑" panose="020B0503020204020204" charset="-122"/>
              </a:rPr>
              <a:t>为条</a:t>
            </a:r>
            <a:r>
              <a:rPr sz="2800" dirty="0">
                <a:latin typeface="微软雅黑" panose="020B0503020204020204" charset="-122"/>
                <a:cs typeface="微软雅黑" panose="020B0503020204020204" charset="-122"/>
              </a:rPr>
              <a:t>件</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12700" marR="5080" indent="735965" algn="just">
              <a:lnSpc>
                <a:spcPct val="120000"/>
              </a:lnSpc>
              <a:spcBef>
                <a:spcPts val="670"/>
              </a:spcBef>
            </a:pPr>
            <a:r>
              <a:rPr sz="2800" spc="-5" dirty="0">
                <a:latin typeface="微软雅黑" panose="020B0503020204020204" charset="-122"/>
                <a:cs typeface="微软雅黑" panose="020B0503020204020204" charset="-122"/>
              </a:rPr>
              <a:t>联系：全体资本家获得相对剩余价</a:t>
            </a:r>
            <a:r>
              <a:rPr sz="2800" spc="5" dirty="0">
                <a:latin typeface="微软雅黑" panose="020B0503020204020204" charset="-122"/>
                <a:cs typeface="微软雅黑" panose="020B0503020204020204" charset="-122"/>
              </a:rPr>
              <a:t>值</a:t>
            </a:r>
            <a:r>
              <a:rPr sz="2800" spc="-5" dirty="0">
                <a:latin typeface="微软雅黑" panose="020B0503020204020204" charset="-122"/>
                <a:cs typeface="微软雅黑" panose="020B0503020204020204" charset="-122"/>
              </a:rPr>
              <a:t>是通</a:t>
            </a:r>
            <a:r>
              <a:rPr sz="2800" spc="5" dirty="0">
                <a:latin typeface="微软雅黑" panose="020B0503020204020204" charset="-122"/>
                <a:cs typeface="微软雅黑" panose="020B0503020204020204" charset="-122"/>
              </a:rPr>
              <a:t>过</a:t>
            </a:r>
            <a:r>
              <a:rPr sz="2800" spc="-5" dirty="0">
                <a:latin typeface="微软雅黑" panose="020B0503020204020204" charset="-122"/>
                <a:cs typeface="微软雅黑" panose="020B0503020204020204" charset="-122"/>
              </a:rPr>
              <a:t>个别 资本家获得超额剩余价值的途径实</a:t>
            </a:r>
            <a:r>
              <a:rPr sz="2800" dirty="0">
                <a:latin typeface="微软雅黑" panose="020B0503020204020204" charset="-122"/>
                <a:cs typeface="微软雅黑" panose="020B0503020204020204" charset="-122"/>
              </a:rPr>
              <a:t>现</a:t>
            </a:r>
            <a:r>
              <a:rPr sz="2800" spc="-5" dirty="0">
                <a:latin typeface="微软雅黑" panose="020B0503020204020204" charset="-122"/>
                <a:cs typeface="微软雅黑" panose="020B0503020204020204" charset="-122"/>
              </a:rPr>
              <a:t>的。</a:t>
            </a:r>
            <a:r>
              <a:rPr sz="2800" dirty="0">
                <a:latin typeface="微软雅黑" panose="020B0503020204020204" charset="-122"/>
                <a:cs typeface="微软雅黑" panose="020B0503020204020204" charset="-122"/>
              </a:rPr>
              <a:t>超</a:t>
            </a:r>
            <a:r>
              <a:rPr sz="2800" spc="-5" dirty="0">
                <a:latin typeface="微软雅黑" panose="020B0503020204020204" charset="-122"/>
                <a:cs typeface="微软雅黑" panose="020B0503020204020204" charset="-122"/>
              </a:rPr>
              <a:t>额剩</a:t>
            </a:r>
            <a:r>
              <a:rPr sz="2800" dirty="0">
                <a:latin typeface="微软雅黑" panose="020B0503020204020204" charset="-122"/>
                <a:cs typeface="微软雅黑" panose="020B0503020204020204" charset="-122"/>
              </a:rPr>
              <a:t>余</a:t>
            </a:r>
            <a:r>
              <a:rPr sz="2800" spc="-5" dirty="0">
                <a:latin typeface="微软雅黑" panose="020B0503020204020204" charset="-122"/>
                <a:cs typeface="微软雅黑" panose="020B0503020204020204" charset="-122"/>
              </a:rPr>
              <a:t>价 值是相对剩余价值的一种特殊表现</a:t>
            </a:r>
            <a:r>
              <a:rPr sz="2800" dirty="0">
                <a:latin typeface="微软雅黑" panose="020B0503020204020204" charset="-122"/>
                <a:cs typeface="微软雅黑" panose="020B0503020204020204" charset="-122"/>
              </a:rPr>
              <a:t>形</a:t>
            </a:r>
            <a:r>
              <a:rPr sz="2800" spc="-5" dirty="0">
                <a:latin typeface="微软雅黑" panose="020B0503020204020204" charset="-122"/>
                <a:cs typeface="微软雅黑" panose="020B0503020204020204" charset="-122"/>
              </a:rPr>
              <a:t>式。</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52119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04620" y="1648460"/>
            <a:ext cx="9819640" cy="3907790"/>
          </a:xfrm>
          <a:prstGeom prst="rect">
            <a:avLst/>
          </a:prstGeom>
        </p:spPr>
        <p:txBody>
          <a:bodyPr vert="horz" wrap="square" lIns="0" tIns="12065" rIns="0" bIns="0" rtlCol="0">
            <a:spAutoFit/>
          </a:bodyPr>
          <a:lstStyle/>
          <a:p>
            <a:pPr marL="120650">
              <a:lnSpc>
                <a:spcPct val="100000"/>
              </a:lnSpc>
              <a:spcBef>
                <a:spcPts val="95"/>
              </a:spcBef>
            </a:pPr>
            <a:r>
              <a:rPr sz="2800" b="1" spc="-5" dirty="0">
                <a:solidFill>
                  <a:srgbClr val="AA454A"/>
                </a:solidFill>
                <a:latin typeface="微软雅黑" panose="020B0503020204020204" charset="-122"/>
                <a:cs typeface="微软雅黑" panose="020B0503020204020204" charset="-122"/>
              </a:rPr>
              <a:t>1.</a:t>
            </a:r>
            <a:r>
              <a:rPr sz="2800" b="1" spc="-10" dirty="0">
                <a:solidFill>
                  <a:srgbClr val="AA454A"/>
                </a:solidFill>
                <a:latin typeface="微软雅黑" panose="020B0503020204020204" charset="-122"/>
                <a:cs typeface="微软雅黑" panose="020B0503020204020204" charset="-122"/>
              </a:rPr>
              <a:t>自然经济</a:t>
            </a:r>
            <a:endParaRPr sz="2800">
              <a:latin typeface="微软雅黑" panose="020B0503020204020204" charset="-122"/>
              <a:cs typeface="微软雅黑" panose="020B0503020204020204" charset="-122"/>
            </a:endParaRPr>
          </a:p>
          <a:p>
            <a:pPr>
              <a:lnSpc>
                <a:spcPct val="100000"/>
              </a:lnSpc>
              <a:spcBef>
                <a:spcPts val="35"/>
              </a:spcBef>
            </a:pPr>
            <a:endParaRPr sz="3800">
              <a:latin typeface="Times New Roman" panose="02020603050405020304"/>
              <a:cs typeface="Times New Roman" panose="02020603050405020304"/>
            </a:endParaRPr>
          </a:p>
          <a:p>
            <a:pPr marL="295275" indent="-283210">
              <a:lnSpc>
                <a:spcPct val="100000"/>
              </a:lnSpc>
              <a:spcBef>
                <a:spcPts val="675"/>
              </a:spcBef>
              <a:buSzPct val="96000"/>
              <a:buFont typeface="Wingdings" panose="05000000000000000000"/>
              <a:buChar char=""/>
              <a:tabLst>
                <a:tab pos="295910" algn="l"/>
              </a:tabLst>
            </a:pPr>
            <a:r>
              <a:rPr lang="zh-CN" altLang="en-US" sz="2800" dirty="0">
                <a:ea typeface="华文楷体" pitchFamily="2" charset="-122"/>
                <a:sym typeface="+mn-ea"/>
              </a:rPr>
              <a:t>自然经济：自给自足（产品自给自足，生产资料自给自足）</a:t>
            </a:r>
            <a:endParaRPr lang="zh-CN" altLang="en-US" sz="2800" dirty="0">
              <a:ea typeface="华文楷体" pitchFamily="2" charset="-122"/>
              <a:sym typeface="+mn-ea"/>
            </a:endParaRPr>
          </a:p>
          <a:p>
            <a:pPr marL="295275" indent="-283210">
              <a:lnSpc>
                <a:spcPct val="100000"/>
              </a:lnSpc>
              <a:spcBef>
                <a:spcPts val="675"/>
              </a:spcBef>
              <a:buSzPct val="96000"/>
              <a:buFont typeface="Wingdings" panose="05000000000000000000"/>
              <a:buChar char=""/>
              <a:tabLst>
                <a:tab pos="295910" algn="l"/>
              </a:tabLst>
            </a:pPr>
            <a:r>
              <a:rPr sz="2800" spc="-10" dirty="0">
                <a:latin typeface="微软雅黑" panose="020B0503020204020204" charset="-122"/>
                <a:cs typeface="微软雅黑" panose="020B0503020204020204" charset="-122"/>
              </a:rPr>
              <a:t>各个生产者或经济单位的生产规模</a:t>
            </a:r>
            <a:r>
              <a:rPr sz="2800" dirty="0">
                <a:latin typeface="微软雅黑" panose="020B0503020204020204" charset="-122"/>
                <a:cs typeface="微软雅黑" panose="020B0503020204020204" charset="-122"/>
              </a:rPr>
              <a:t>很</a:t>
            </a:r>
            <a:r>
              <a:rPr sz="2800" spc="-10" dirty="0">
                <a:latin typeface="微软雅黑" panose="020B0503020204020204" charset="-122"/>
                <a:cs typeface="微软雅黑" panose="020B0503020204020204" charset="-122"/>
              </a:rPr>
              <a:t>小，</a:t>
            </a:r>
            <a:r>
              <a:rPr sz="2800" dirty="0">
                <a:latin typeface="微软雅黑" panose="020B0503020204020204" charset="-122"/>
                <a:cs typeface="微软雅黑" panose="020B0503020204020204" charset="-122"/>
              </a:rPr>
              <a:t>劳</a:t>
            </a:r>
            <a:r>
              <a:rPr sz="2800" spc="-10" dirty="0">
                <a:latin typeface="微软雅黑" panose="020B0503020204020204" charset="-122"/>
                <a:cs typeface="微软雅黑" panose="020B0503020204020204" charset="-122"/>
              </a:rPr>
              <a:t>动生</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率低下，社会生产力发展十分缓慢。</a:t>
            </a:r>
            <a:endParaRPr lang="en-US" altLang="zh-CN" sz="2800" dirty="0">
              <a:ea typeface="宋体" panose="02010600030101010101" pitchFamily="2" charset="-122"/>
            </a:endParaRPr>
          </a:p>
          <a:p>
            <a:pPr marL="12700" marR="5080">
              <a:lnSpc>
                <a:spcPts val="4030"/>
              </a:lnSpc>
              <a:spcBef>
                <a:spcPts val="245"/>
              </a:spcBef>
              <a:buSzPct val="96000"/>
              <a:buFont typeface="Wingdings" panose="05000000000000000000"/>
              <a:buChar char=""/>
              <a:tabLst>
                <a:tab pos="295910" algn="l"/>
              </a:tabLst>
            </a:pPr>
            <a:r>
              <a:rPr lang="zh-CN" altLang="en-US" sz="2800" dirty="0">
                <a:ea typeface="华文楷体" pitchFamily="2" charset="-122"/>
                <a:sym typeface="+mn-ea"/>
              </a:rPr>
              <a:t>特点：封闭保守，很少经济交往。</a:t>
            </a:r>
            <a:endParaRPr lang="en-US" altLang="zh-CN" sz="2800" dirty="0">
              <a:ea typeface="宋体" panose="02010600030101010101" pitchFamily="2" charset="-122"/>
            </a:endParaRPr>
          </a:p>
          <a:p>
            <a:pPr>
              <a:buNone/>
            </a:pPr>
            <a:r>
              <a:rPr lang="en-US" altLang="zh-CN" sz="2800" dirty="0">
                <a:ea typeface="宋体" panose="02010600030101010101" pitchFamily="2" charset="-122"/>
                <a:sym typeface="+mn-ea"/>
              </a:rPr>
              <a:t>   </a:t>
            </a:r>
            <a:r>
              <a:rPr lang="en-US" altLang="zh-CN" sz="2800" dirty="0">
                <a:solidFill>
                  <a:srgbClr val="FF0000"/>
                </a:solidFill>
                <a:ea typeface="宋体" panose="02010600030101010101" pitchFamily="2" charset="-122"/>
                <a:sym typeface="+mn-ea"/>
              </a:rPr>
              <a:t>《</a:t>
            </a:r>
            <a:r>
              <a:rPr lang="zh-CN" altLang="en-US" sz="2800" dirty="0">
                <a:solidFill>
                  <a:srgbClr val="FF0000"/>
                </a:solidFill>
                <a:ea typeface="华文楷体" pitchFamily="2" charset="-122"/>
                <a:sym typeface="+mn-ea"/>
              </a:rPr>
              <a:t>道德经</a:t>
            </a:r>
            <a:r>
              <a:rPr lang="en-US" altLang="zh-CN" sz="2800" dirty="0">
                <a:solidFill>
                  <a:srgbClr val="FF0000"/>
                </a:solidFill>
                <a:ea typeface="宋体" panose="02010600030101010101" pitchFamily="2" charset="-122"/>
                <a:sym typeface="+mn-ea"/>
              </a:rPr>
              <a:t>》</a:t>
            </a:r>
            <a:r>
              <a:rPr lang="zh-CN" altLang="en-US" sz="2800" dirty="0">
                <a:solidFill>
                  <a:srgbClr val="FF0000"/>
                </a:solidFill>
                <a:ea typeface="华文楷体" pitchFamily="2" charset="-122"/>
                <a:sym typeface="+mn-ea"/>
              </a:rPr>
              <a:t>第</a:t>
            </a:r>
            <a:r>
              <a:rPr lang="en-US" altLang="zh-CN" sz="2800" dirty="0">
                <a:solidFill>
                  <a:srgbClr val="FF0000"/>
                </a:solidFill>
                <a:latin typeface="华文楷体" pitchFamily="2" charset="-122"/>
                <a:ea typeface="华文楷体" pitchFamily="2" charset="-122"/>
                <a:sym typeface="+mn-ea"/>
              </a:rPr>
              <a:t>80</a:t>
            </a:r>
            <a:r>
              <a:rPr lang="zh-CN" altLang="en-US" sz="2800" dirty="0">
                <a:solidFill>
                  <a:srgbClr val="FF0000"/>
                </a:solidFill>
                <a:ea typeface="华文楷体" pitchFamily="2" charset="-122"/>
                <a:sym typeface="+mn-ea"/>
              </a:rPr>
              <a:t>章：“邻国相望，鸡犬之声相闻，民至老死，不相往来。”</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44703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
        <p:nvSpPr>
          <p:cNvPr id="9" name="object 5"/>
          <p:cNvSpPr txBox="1"/>
          <p:nvPr/>
        </p:nvSpPr>
        <p:spPr>
          <a:xfrm>
            <a:off x="1053439" y="1025144"/>
            <a:ext cx="8572500" cy="169735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（一）商品经济产生的</a:t>
            </a:r>
            <a:r>
              <a:rPr sz="3200" b="1" spc="-15" dirty="0">
                <a:solidFill>
                  <a:srgbClr val="AA454A"/>
                </a:solidFill>
                <a:latin typeface="微软雅黑" panose="020B0503020204020204" charset="-122"/>
                <a:cs typeface="微软雅黑" panose="020B0503020204020204" charset="-122"/>
              </a:rPr>
              <a:t>历</a:t>
            </a:r>
            <a:r>
              <a:rPr sz="3200" b="1" dirty="0">
                <a:solidFill>
                  <a:srgbClr val="AA454A"/>
                </a:solidFill>
                <a:latin typeface="微软雅黑" panose="020B0503020204020204" charset="-122"/>
                <a:cs typeface="微软雅黑" panose="020B0503020204020204" charset="-122"/>
              </a:rPr>
              <a:t>史条件</a:t>
            </a:r>
            <a:endParaRPr sz="3200">
              <a:latin typeface="微软雅黑" panose="020B0503020204020204" charset="-122"/>
              <a:cs typeface="微软雅黑" panose="020B0503020204020204" charset="-122"/>
            </a:endParaRPr>
          </a:p>
          <a:p>
            <a:pPr>
              <a:lnSpc>
                <a:spcPct val="100000"/>
              </a:lnSpc>
              <a:spcBef>
                <a:spcPts val="55"/>
              </a:spcBef>
            </a:pPr>
            <a:endParaRPr sz="3500">
              <a:latin typeface="Times New Roman" panose="02020603050405020304"/>
              <a:cs typeface="Times New Roman" panose="02020603050405020304"/>
            </a:endParaRPr>
          </a:p>
          <a:p>
            <a:pPr marL="1092835" marR="5080" indent="713105" algn="just">
              <a:lnSpc>
                <a:spcPct val="150000"/>
              </a:lnSpc>
            </a:pPr>
            <a:endParaRPr sz="2800">
              <a:latin typeface="微软雅黑" panose="020B0503020204020204" charset="-122"/>
              <a:cs typeface="微软雅黑" panose="020B050302020402020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925004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245819" y="624730"/>
            <a:ext cx="9584690" cy="5086985"/>
          </a:xfrm>
          <a:prstGeom prst="rect">
            <a:avLst/>
          </a:prstGeom>
        </p:spPr>
        <p:txBody>
          <a:bodyPr vert="horz" wrap="square" lIns="0" tIns="192405" rIns="0" bIns="0" rtlCol="0">
            <a:spAutoFit/>
          </a:bodyPr>
          <a:lstStyle/>
          <a:p>
            <a:pPr marL="12700">
              <a:lnSpc>
                <a:spcPct val="100000"/>
              </a:lnSpc>
              <a:spcBef>
                <a:spcPts val="1515"/>
              </a:spcBef>
            </a:pPr>
            <a:r>
              <a:rPr sz="3200" b="1" dirty="0">
                <a:solidFill>
                  <a:srgbClr val="AA454A"/>
                </a:solidFill>
                <a:latin typeface="微软雅黑" panose="020B0503020204020204" charset="-122"/>
                <a:cs typeface="微软雅黑" panose="020B0503020204020204" charset="-122"/>
              </a:rPr>
              <a:t>（三）资本积累</a:t>
            </a:r>
            <a:endParaRPr sz="3200">
              <a:latin typeface="微软雅黑" panose="020B0503020204020204" charset="-122"/>
              <a:cs typeface="微软雅黑" panose="020B0503020204020204" charset="-122"/>
            </a:endParaRPr>
          </a:p>
          <a:p>
            <a:pPr marL="476885" indent="-322580">
              <a:lnSpc>
                <a:spcPct val="100000"/>
              </a:lnSpc>
              <a:spcBef>
                <a:spcPts val="1225"/>
              </a:spcBef>
              <a:buSzPct val="96000"/>
              <a:buAutoNum type="arabicPeriod"/>
              <a:tabLst>
                <a:tab pos="477520" algn="l"/>
              </a:tabLst>
            </a:pPr>
            <a:r>
              <a:rPr sz="2800" b="1" spc="-5" dirty="0">
                <a:solidFill>
                  <a:srgbClr val="AA454A"/>
                </a:solidFill>
                <a:latin typeface="微软雅黑" panose="020B0503020204020204" charset="-122"/>
                <a:cs typeface="微软雅黑" panose="020B0503020204020204" charset="-122"/>
              </a:rPr>
              <a:t>资本积累及其客观必然性</a:t>
            </a:r>
            <a:endParaRPr sz="2800">
              <a:latin typeface="微软雅黑" panose="020B0503020204020204" charset="-122"/>
              <a:cs typeface="微软雅黑" panose="020B0503020204020204" charset="-122"/>
            </a:endParaRPr>
          </a:p>
          <a:p>
            <a:pPr marL="332740" marR="5080">
              <a:lnSpc>
                <a:spcPct val="120000"/>
              </a:lnSpc>
              <a:spcBef>
                <a:spcPts val="1280"/>
              </a:spcBef>
            </a:pPr>
            <a:r>
              <a:rPr sz="2800" spc="-5" dirty="0">
                <a:latin typeface="微软雅黑" panose="020B0503020204020204" charset="-122"/>
                <a:cs typeface="微软雅黑" panose="020B0503020204020204" charset="-122"/>
              </a:rPr>
              <a:t>所谓资本积累，就是指</a:t>
            </a:r>
            <a:r>
              <a:rPr sz="2800" dirty="0">
                <a:latin typeface="微软雅黑" panose="020B0503020204020204" charset="-122"/>
                <a:cs typeface="微软雅黑" panose="020B0503020204020204" charset="-122"/>
              </a:rPr>
              <a:t>把</a:t>
            </a:r>
            <a:r>
              <a:rPr sz="2800" b="1" spc="-5" dirty="0">
                <a:latin typeface="微软雅黑" panose="020B0503020204020204" charset="-122"/>
                <a:cs typeface="微软雅黑" panose="020B0503020204020204" charset="-122"/>
              </a:rPr>
              <a:t>剩余价值</a:t>
            </a:r>
            <a:r>
              <a:rPr sz="2800" b="1" dirty="0">
                <a:latin typeface="微软雅黑" panose="020B0503020204020204" charset="-122"/>
                <a:cs typeface="微软雅黑" panose="020B0503020204020204" charset="-122"/>
              </a:rPr>
              <a:t>转</a:t>
            </a:r>
            <a:r>
              <a:rPr sz="2800" b="1" spc="-5" dirty="0">
                <a:latin typeface="微软雅黑" panose="020B0503020204020204" charset="-122"/>
                <a:cs typeface="微软雅黑" panose="020B0503020204020204" charset="-122"/>
              </a:rPr>
              <a:t>化为</a:t>
            </a:r>
            <a:r>
              <a:rPr sz="2800" b="1" dirty="0">
                <a:latin typeface="微软雅黑" panose="020B0503020204020204" charset="-122"/>
                <a:cs typeface="微软雅黑" panose="020B0503020204020204" charset="-122"/>
              </a:rPr>
              <a:t>资</a:t>
            </a:r>
            <a:r>
              <a:rPr sz="2800" b="1" spc="5" dirty="0">
                <a:latin typeface="微软雅黑" panose="020B0503020204020204" charset="-122"/>
                <a:cs typeface="微软雅黑" panose="020B0503020204020204" charset="-122"/>
              </a:rPr>
              <a:t>本</a:t>
            </a:r>
            <a:r>
              <a:rPr sz="2800" spc="-5" dirty="0">
                <a:latin typeface="微软雅黑" panose="020B0503020204020204" charset="-122"/>
                <a:cs typeface="微软雅黑" panose="020B0503020204020204" charset="-122"/>
              </a:rPr>
              <a:t>，</a:t>
            </a:r>
            <a:r>
              <a:rPr sz="2800" dirty="0">
                <a:latin typeface="微软雅黑" panose="020B0503020204020204" charset="-122"/>
                <a:cs typeface="微软雅黑" panose="020B0503020204020204" charset="-122"/>
              </a:rPr>
              <a:t>或</a:t>
            </a:r>
            <a:r>
              <a:rPr sz="2800" spc="-5" dirty="0">
                <a:latin typeface="微软雅黑" panose="020B0503020204020204" charset="-122"/>
                <a:cs typeface="微软雅黑" panose="020B0503020204020204" charset="-122"/>
              </a:rPr>
              <a:t>者说</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剩 余价值的资本化。</a:t>
            </a:r>
            <a:endParaRPr sz="2800">
              <a:latin typeface="微软雅黑" panose="020B0503020204020204" charset="-122"/>
              <a:cs typeface="微软雅黑" panose="020B0503020204020204" charset="-122"/>
            </a:endParaRPr>
          </a:p>
          <a:p>
            <a:pPr marL="332740">
              <a:lnSpc>
                <a:spcPct val="100000"/>
              </a:lnSpc>
              <a:spcBef>
                <a:spcPts val="670"/>
              </a:spcBef>
            </a:pPr>
            <a:r>
              <a:rPr sz="2800" spc="-5" dirty="0">
                <a:latin typeface="微软雅黑" panose="020B0503020204020204" charset="-122"/>
                <a:cs typeface="微软雅黑" panose="020B0503020204020204" charset="-122"/>
              </a:rPr>
              <a:t>注意</a:t>
            </a:r>
            <a:r>
              <a:rPr sz="2800" b="1" spc="-5" dirty="0">
                <a:latin typeface="微软雅黑" panose="020B0503020204020204" charset="-122"/>
                <a:cs typeface="微软雅黑" panose="020B0503020204020204" charset="-122"/>
              </a:rPr>
              <a:t>区别</a:t>
            </a:r>
            <a:r>
              <a:rPr sz="2800" spc="-5" dirty="0">
                <a:latin typeface="微软雅黑" panose="020B0503020204020204" charset="-122"/>
                <a:cs typeface="微软雅黑" panose="020B0503020204020204" charset="-122"/>
              </a:rPr>
              <a:t>资本原始积累与资本积累：</a:t>
            </a:r>
            <a:endParaRPr sz="2800">
              <a:latin typeface="微软雅黑" panose="020B0503020204020204" charset="-122"/>
              <a:cs typeface="微软雅黑" panose="020B0503020204020204" charset="-122"/>
            </a:endParaRPr>
          </a:p>
          <a:p>
            <a:pPr marL="332740" marR="80645" lvl="1">
              <a:lnSpc>
                <a:spcPts val="4030"/>
              </a:lnSpc>
              <a:spcBef>
                <a:spcPts val="250"/>
              </a:spcBef>
              <a:buSzPct val="96000"/>
              <a:buFont typeface="Wingdings" panose="05000000000000000000"/>
              <a:buChar char=""/>
              <a:tabLst>
                <a:tab pos="616585" algn="l"/>
              </a:tabLst>
            </a:pPr>
            <a:r>
              <a:rPr sz="2800" spc="-10" dirty="0">
                <a:latin typeface="微软雅黑" panose="020B0503020204020204" charset="-122"/>
                <a:cs typeface="微软雅黑" panose="020B0503020204020204" charset="-122"/>
              </a:rPr>
              <a:t>发生的时间不同。资本原始积累发</a:t>
            </a:r>
            <a:r>
              <a:rPr sz="2800" dirty="0">
                <a:latin typeface="微软雅黑" panose="020B0503020204020204" charset="-122"/>
                <a:cs typeface="微软雅黑" panose="020B0503020204020204" charset="-122"/>
              </a:rPr>
              <a:t>生</a:t>
            </a:r>
            <a:r>
              <a:rPr sz="2800" spc="-10" dirty="0">
                <a:latin typeface="微软雅黑" panose="020B0503020204020204" charset="-122"/>
                <a:cs typeface="微软雅黑" panose="020B0503020204020204" charset="-122"/>
              </a:rPr>
              <a:t>在资</a:t>
            </a:r>
            <a:r>
              <a:rPr sz="2800" dirty="0">
                <a:latin typeface="微软雅黑" panose="020B0503020204020204" charset="-122"/>
                <a:cs typeface="微软雅黑" panose="020B0503020204020204" charset="-122"/>
              </a:rPr>
              <a:t>本</a:t>
            </a:r>
            <a:r>
              <a:rPr sz="2800" spc="-10" dirty="0">
                <a:latin typeface="微软雅黑" panose="020B0503020204020204" charset="-122"/>
                <a:cs typeface="微软雅黑" panose="020B0503020204020204" charset="-122"/>
              </a:rPr>
              <a:t>主义</a:t>
            </a:r>
            <a:r>
              <a:rPr sz="2800" dirty="0">
                <a:latin typeface="微软雅黑" panose="020B0503020204020204" charset="-122"/>
                <a:cs typeface="微软雅黑" panose="020B0503020204020204" charset="-122"/>
              </a:rPr>
              <a:t>制</a:t>
            </a:r>
            <a:r>
              <a:rPr sz="2800" spc="-10" dirty="0">
                <a:latin typeface="微软雅黑" panose="020B0503020204020204" charset="-122"/>
                <a:cs typeface="微软雅黑" panose="020B0503020204020204" charset="-122"/>
              </a:rPr>
              <a:t>度确立 </a:t>
            </a:r>
            <a:r>
              <a:rPr sz="2800" spc="-5" dirty="0">
                <a:latin typeface="微软雅黑" panose="020B0503020204020204" charset="-122"/>
                <a:cs typeface="微软雅黑" panose="020B0503020204020204" charset="-122"/>
              </a:rPr>
              <a:t>之前，资本积累发生在资本主义制</a:t>
            </a:r>
            <a:r>
              <a:rPr sz="2800" dirty="0">
                <a:latin typeface="微软雅黑" panose="020B0503020204020204" charset="-122"/>
                <a:cs typeface="微软雅黑" panose="020B0503020204020204" charset="-122"/>
              </a:rPr>
              <a:t>度</a:t>
            </a:r>
            <a:r>
              <a:rPr sz="2800" spc="-5" dirty="0">
                <a:latin typeface="微软雅黑" panose="020B0503020204020204" charset="-122"/>
                <a:cs typeface="微软雅黑" panose="020B0503020204020204" charset="-122"/>
              </a:rPr>
              <a:t>确立</a:t>
            </a:r>
            <a:r>
              <a:rPr sz="2800" dirty="0">
                <a:latin typeface="微软雅黑" panose="020B0503020204020204" charset="-122"/>
                <a:cs typeface="微软雅黑" panose="020B0503020204020204" charset="-122"/>
              </a:rPr>
              <a:t>之</a:t>
            </a:r>
            <a:r>
              <a:rPr sz="2800" spc="-5" dirty="0">
                <a:latin typeface="微软雅黑" panose="020B0503020204020204" charset="-122"/>
                <a:cs typeface="微软雅黑" panose="020B0503020204020204" charset="-122"/>
              </a:rPr>
              <a:t>后。</a:t>
            </a:r>
            <a:endParaRPr sz="2800">
              <a:latin typeface="微软雅黑" panose="020B0503020204020204" charset="-122"/>
              <a:cs typeface="微软雅黑" panose="020B0503020204020204" charset="-122"/>
            </a:endParaRPr>
          </a:p>
          <a:p>
            <a:pPr marL="332740" marR="80645" lvl="1">
              <a:lnSpc>
                <a:spcPts val="4030"/>
              </a:lnSpc>
              <a:spcBef>
                <a:spcPts val="5"/>
              </a:spcBef>
              <a:buSzPct val="96000"/>
              <a:buFont typeface="Wingdings" panose="05000000000000000000"/>
              <a:buChar char=""/>
              <a:tabLst>
                <a:tab pos="616585" algn="l"/>
              </a:tabLst>
            </a:pPr>
            <a:r>
              <a:rPr sz="2800" spc="-5" dirty="0">
                <a:latin typeface="微软雅黑" panose="020B0503020204020204" charset="-122"/>
                <a:cs typeface="微软雅黑" panose="020B0503020204020204" charset="-122"/>
              </a:rPr>
              <a:t>手段有别。资本原始积累用的是暴</a:t>
            </a:r>
            <a:r>
              <a:rPr sz="2800" dirty="0">
                <a:latin typeface="微软雅黑" panose="020B0503020204020204" charset="-122"/>
                <a:cs typeface="微软雅黑" panose="020B0503020204020204" charset="-122"/>
              </a:rPr>
              <a:t>力</a:t>
            </a:r>
            <a:r>
              <a:rPr sz="2800" spc="-5" dirty="0">
                <a:latin typeface="微软雅黑" panose="020B0503020204020204" charset="-122"/>
                <a:cs typeface="微软雅黑" panose="020B0503020204020204" charset="-122"/>
              </a:rPr>
              <a:t>方式</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资本</a:t>
            </a:r>
            <a:r>
              <a:rPr sz="2800" dirty="0">
                <a:latin typeface="微软雅黑" panose="020B0503020204020204" charset="-122"/>
                <a:cs typeface="微软雅黑" panose="020B0503020204020204" charset="-122"/>
              </a:rPr>
              <a:t>积</a:t>
            </a:r>
            <a:r>
              <a:rPr sz="2800" spc="-5" dirty="0">
                <a:latin typeface="微软雅黑" panose="020B0503020204020204" charset="-122"/>
                <a:cs typeface="微软雅黑" panose="020B0503020204020204" charset="-122"/>
              </a:rPr>
              <a:t>累主要 </a:t>
            </a:r>
            <a:r>
              <a:rPr sz="2800" spc="-10" dirty="0">
                <a:latin typeface="微软雅黑" panose="020B0503020204020204" charset="-122"/>
                <a:cs typeface="微软雅黑" panose="020B0503020204020204" charset="-122"/>
              </a:rPr>
              <a:t>用经济手段。</a:t>
            </a:r>
            <a:endParaRPr sz="2800">
              <a:latin typeface="微软雅黑" panose="020B0503020204020204" charset="-122"/>
              <a:cs typeface="微软雅黑" panose="020B0503020204020204"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916940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089025" y="1108710"/>
            <a:ext cx="9531985" cy="4122420"/>
          </a:xfrm>
          <a:prstGeom prst="rect">
            <a:avLst/>
          </a:prstGeom>
        </p:spPr>
        <p:txBody>
          <a:bodyPr vert="horz" wrap="square" lIns="0" tIns="315595" rIns="0" bIns="0" rtlCol="0">
            <a:spAutoFit/>
          </a:bodyPr>
          <a:lstStyle/>
          <a:p>
            <a:pPr marL="12700">
              <a:lnSpc>
                <a:spcPct val="100000"/>
              </a:lnSpc>
              <a:spcBef>
                <a:spcPts val="2485"/>
              </a:spcBef>
            </a:pPr>
            <a:r>
              <a:rPr sz="3600" b="1" spc="5" dirty="0">
                <a:latin typeface="Microsoft JhengHei" panose="020B0604030504040204" charset="-120"/>
                <a:cs typeface="Microsoft JhengHei" panose="020B0604030504040204" charset="-120"/>
              </a:rPr>
              <a:t>资本积</a:t>
            </a:r>
            <a:r>
              <a:rPr sz="3600" b="1" dirty="0">
                <a:latin typeface="Microsoft JhengHei" panose="020B0604030504040204" charset="-120"/>
                <a:cs typeface="Microsoft JhengHei" panose="020B0604030504040204" charset="-120"/>
              </a:rPr>
              <a:t>累的客观必然性</a:t>
            </a:r>
            <a:endParaRPr sz="3600">
              <a:latin typeface="Microsoft JhengHei" panose="020B0604030504040204" charset="-120"/>
              <a:cs typeface="Microsoft JhengHei" panose="020B0604030504040204" charset="-120"/>
            </a:endParaRPr>
          </a:p>
          <a:p>
            <a:pPr marL="12700" marR="59690" indent="713105" algn="just">
              <a:lnSpc>
                <a:spcPct val="120000"/>
              </a:lnSpc>
              <a:spcBef>
                <a:spcPts val="1185"/>
              </a:spcBef>
            </a:pPr>
            <a:r>
              <a:rPr sz="2800" spc="-10" dirty="0">
                <a:latin typeface="微软雅黑" panose="020B0503020204020204" charset="-122"/>
                <a:cs typeface="微软雅黑" panose="020B0503020204020204" charset="-122"/>
              </a:rPr>
              <a:t>首先，这是由剩余价值规律决定的</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对剩</a:t>
            </a:r>
            <a:r>
              <a:rPr sz="2800" dirty="0">
                <a:latin typeface="微软雅黑" panose="020B0503020204020204" charset="-122"/>
                <a:cs typeface="微软雅黑" panose="020B0503020204020204" charset="-122"/>
              </a:rPr>
              <a:t>余</a:t>
            </a:r>
            <a:r>
              <a:rPr sz="2800" spc="-10" dirty="0">
                <a:latin typeface="微软雅黑" panose="020B0503020204020204" charset="-122"/>
                <a:cs typeface="微软雅黑" panose="020B0503020204020204" charset="-122"/>
              </a:rPr>
              <a:t>价值</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无 限贪求驱使着资本家不断增加资本</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数量</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以扩</a:t>
            </a:r>
            <a:r>
              <a:rPr sz="2800" dirty="0">
                <a:latin typeface="微软雅黑" panose="020B0503020204020204" charset="-122"/>
                <a:cs typeface="微软雅黑" panose="020B0503020204020204" charset="-122"/>
              </a:rPr>
              <a:t>大</a:t>
            </a:r>
            <a:r>
              <a:rPr sz="2800" spc="-5" dirty="0">
                <a:latin typeface="微软雅黑" panose="020B0503020204020204" charset="-122"/>
                <a:cs typeface="微软雅黑" panose="020B0503020204020204" charset="-122"/>
              </a:rPr>
              <a:t>剥削规 模。——</a:t>
            </a:r>
            <a:r>
              <a:rPr sz="2800" spc="-5" dirty="0">
                <a:solidFill>
                  <a:srgbClr val="FF0000"/>
                </a:solidFill>
                <a:latin typeface="微软雅黑" panose="020B0503020204020204" charset="-122"/>
                <a:cs typeface="微软雅黑" panose="020B0503020204020204" charset="-122"/>
              </a:rPr>
              <a:t>资本积累的内在动力。</a:t>
            </a:r>
            <a:endParaRPr sz="2800">
              <a:latin typeface="微软雅黑" panose="020B0503020204020204" charset="-122"/>
              <a:cs typeface="微软雅黑" panose="020B0503020204020204" charset="-122"/>
            </a:endParaRPr>
          </a:p>
          <a:p>
            <a:pPr marL="12700" marR="5080" indent="713105" algn="just">
              <a:lnSpc>
                <a:spcPct val="120000"/>
              </a:lnSpc>
            </a:pPr>
            <a:r>
              <a:rPr sz="2800" spc="-10" dirty="0">
                <a:latin typeface="微软雅黑" panose="020B0503020204020204" charset="-122"/>
                <a:cs typeface="微软雅黑" panose="020B0503020204020204" charset="-122"/>
              </a:rPr>
              <a:t>其次，这是由竞争规律决定的。资</a:t>
            </a:r>
            <a:r>
              <a:rPr sz="2800" dirty="0">
                <a:latin typeface="微软雅黑" panose="020B0503020204020204" charset="-122"/>
                <a:cs typeface="微软雅黑" panose="020B0503020204020204" charset="-122"/>
              </a:rPr>
              <a:t>本</a:t>
            </a:r>
            <a:r>
              <a:rPr sz="2800" spc="-10" dirty="0">
                <a:latin typeface="微软雅黑" panose="020B0503020204020204" charset="-122"/>
                <a:cs typeface="微软雅黑" panose="020B0503020204020204" charset="-122"/>
              </a:rPr>
              <a:t>家只</a:t>
            </a:r>
            <a:r>
              <a:rPr sz="2800" dirty="0">
                <a:latin typeface="微软雅黑" panose="020B0503020204020204" charset="-122"/>
                <a:cs typeface="微软雅黑" panose="020B0503020204020204" charset="-122"/>
              </a:rPr>
              <a:t>有</a:t>
            </a:r>
            <a:r>
              <a:rPr sz="2800" spc="-10" dirty="0">
                <a:latin typeface="微软雅黑" panose="020B0503020204020204" charset="-122"/>
                <a:cs typeface="微软雅黑" panose="020B0503020204020204" charset="-122"/>
              </a:rPr>
              <a:t>不断</a:t>
            </a:r>
            <a:r>
              <a:rPr sz="2800" dirty="0">
                <a:latin typeface="微软雅黑" panose="020B0503020204020204" charset="-122"/>
                <a:cs typeface="微软雅黑" panose="020B0503020204020204" charset="-122"/>
              </a:rPr>
              <a:t>进</a:t>
            </a:r>
            <a:r>
              <a:rPr sz="2800" spc="-5" dirty="0">
                <a:latin typeface="微软雅黑" panose="020B0503020204020204" charset="-122"/>
                <a:cs typeface="微软雅黑" panose="020B0503020204020204" charset="-122"/>
              </a:rPr>
              <a:t>行 资本积累，才能扩大生产规模，改</a:t>
            </a:r>
            <a:r>
              <a:rPr sz="2800" dirty="0">
                <a:latin typeface="微软雅黑" panose="020B0503020204020204" charset="-122"/>
                <a:cs typeface="微软雅黑" panose="020B0503020204020204" charset="-122"/>
              </a:rPr>
              <a:t>进</a:t>
            </a:r>
            <a:r>
              <a:rPr sz="2800" spc="-5" dirty="0">
                <a:latin typeface="微软雅黑" panose="020B0503020204020204" charset="-122"/>
                <a:cs typeface="微软雅黑" panose="020B0503020204020204" charset="-122"/>
              </a:rPr>
              <a:t>技术</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从而</a:t>
            </a:r>
            <a:r>
              <a:rPr sz="2800" dirty="0">
                <a:latin typeface="微软雅黑" panose="020B0503020204020204" charset="-122"/>
                <a:cs typeface="微软雅黑" panose="020B0503020204020204" charset="-122"/>
              </a:rPr>
              <a:t>提</a:t>
            </a:r>
            <a:r>
              <a:rPr sz="2800" spc="-5" dirty="0">
                <a:latin typeface="微软雅黑" panose="020B0503020204020204" charset="-122"/>
                <a:cs typeface="微软雅黑" panose="020B0503020204020204" charset="-122"/>
              </a:rPr>
              <a:t>高自己 的竞争能力，免遭破产的命运</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a:t>
            </a:r>
            <a:r>
              <a:rPr sz="2800" dirty="0">
                <a:solidFill>
                  <a:srgbClr val="FF0000"/>
                </a:solidFill>
                <a:latin typeface="微软雅黑" panose="020B0503020204020204" charset="-122"/>
                <a:cs typeface="微软雅黑" panose="020B0503020204020204" charset="-122"/>
              </a:rPr>
              <a:t>资</a:t>
            </a:r>
            <a:r>
              <a:rPr sz="2800" spc="-5" dirty="0">
                <a:solidFill>
                  <a:srgbClr val="FF0000"/>
                </a:solidFill>
                <a:latin typeface="微软雅黑" panose="020B0503020204020204" charset="-122"/>
                <a:cs typeface="微软雅黑" panose="020B0503020204020204" charset="-122"/>
              </a:rPr>
              <a:t>本积</a:t>
            </a:r>
            <a:r>
              <a:rPr sz="2800" dirty="0">
                <a:solidFill>
                  <a:srgbClr val="FF0000"/>
                </a:solidFill>
                <a:latin typeface="微软雅黑" panose="020B0503020204020204" charset="-122"/>
                <a:cs typeface="微软雅黑" panose="020B0503020204020204" charset="-122"/>
              </a:rPr>
              <a:t>累</a:t>
            </a:r>
            <a:r>
              <a:rPr sz="2800" spc="-5" dirty="0">
                <a:solidFill>
                  <a:srgbClr val="FF0000"/>
                </a:solidFill>
                <a:latin typeface="微软雅黑" panose="020B0503020204020204" charset="-122"/>
                <a:cs typeface="微软雅黑" panose="020B0503020204020204" charset="-122"/>
              </a:rPr>
              <a:t>的外</a:t>
            </a:r>
            <a:r>
              <a:rPr sz="2800" dirty="0">
                <a:solidFill>
                  <a:srgbClr val="FF0000"/>
                </a:solidFill>
                <a:latin typeface="微软雅黑" panose="020B0503020204020204" charset="-122"/>
                <a:cs typeface="微软雅黑" panose="020B0503020204020204" charset="-122"/>
              </a:rPr>
              <a:t>在</a:t>
            </a:r>
            <a:r>
              <a:rPr sz="2800" spc="-5" dirty="0">
                <a:solidFill>
                  <a:srgbClr val="FF0000"/>
                </a:solidFill>
                <a:latin typeface="微软雅黑" panose="020B0503020204020204" charset="-122"/>
                <a:cs typeface="微软雅黑" panose="020B0503020204020204" charset="-122"/>
              </a:rPr>
              <a:t>压力</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3909059" y="4165091"/>
            <a:ext cx="3352800" cy="533400"/>
          </a:xfrm>
          <a:prstGeom prst="rect">
            <a:avLst/>
          </a:prstGeom>
          <a:ln w="18288">
            <a:solidFill>
              <a:srgbClr val="FF0000"/>
            </a:solidFill>
          </a:ln>
        </p:spPr>
        <p:txBody>
          <a:bodyPr vert="horz" wrap="square" lIns="0" tIns="26034" rIns="0" bIns="0" rtlCol="0">
            <a:spAutoFit/>
          </a:bodyPr>
          <a:lstStyle/>
          <a:p>
            <a:pPr marL="783590">
              <a:lnSpc>
                <a:spcPct val="100000"/>
              </a:lnSpc>
              <a:spcBef>
                <a:spcPts val="205"/>
              </a:spcBef>
            </a:pPr>
            <a:r>
              <a:rPr sz="2800" b="1" dirty="0">
                <a:latin typeface="微软雅黑" panose="020B0503020204020204" charset="-122"/>
                <a:cs typeface="微软雅黑" panose="020B0503020204020204" charset="-122"/>
              </a:rPr>
              <a:t>简单再生产</a:t>
            </a:r>
            <a:endParaRPr sz="2800">
              <a:latin typeface="微软雅黑" panose="020B0503020204020204" charset="-122"/>
              <a:cs typeface="微软雅黑" panose="020B0503020204020204" charset="-122"/>
            </a:endParaRPr>
          </a:p>
        </p:txBody>
      </p:sp>
      <p:sp>
        <p:nvSpPr>
          <p:cNvPr id="6" name="object 6"/>
          <p:cNvSpPr txBox="1"/>
          <p:nvPr/>
        </p:nvSpPr>
        <p:spPr>
          <a:xfrm>
            <a:off x="3909059" y="4927091"/>
            <a:ext cx="3453765" cy="533400"/>
          </a:xfrm>
          <a:prstGeom prst="rect">
            <a:avLst/>
          </a:prstGeom>
          <a:ln w="18288">
            <a:solidFill>
              <a:srgbClr val="FF0000"/>
            </a:solidFill>
          </a:ln>
        </p:spPr>
        <p:txBody>
          <a:bodyPr vert="horz" wrap="square" lIns="0" tIns="26669" rIns="0" bIns="0" rtlCol="0">
            <a:spAutoFit/>
          </a:bodyPr>
          <a:lstStyle/>
          <a:p>
            <a:pPr marL="835660">
              <a:lnSpc>
                <a:spcPct val="100000"/>
              </a:lnSpc>
              <a:spcBef>
                <a:spcPts val="210"/>
              </a:spcBef>
            </a:pPr>
            <a:r>
              <a:rPr sz="2800" b="1" spc="5" dirty="0">
                <a:latin typeface="微软雅黑" panose="020B0503020204020204" charset="-122"/>
                <a:cs typeface="微软雅黑" panose="020B0503020204020204" charset="-122"/>
              </a:rPr>
              <a:t>扩大再生产</a:t>
            </a:r>
            <a:endParaRPr sz="2800">
              <a:latin typeface="微软雅黑" panose="020B0503020204020204" charset="-122"/>
              <a:cs typeface="微软雅黑" panose="020B0503020204020204" charset="-122"/>
            </a:endParaRPr>
          </a:p>
        </p:txBody>
      </p:sp>
      <p:sp>
        <p:nvSpPr>
          <p:cNvPr id="7" name="object 7"/>
          <p:cNvSpPr txBox="1"/>
          <p:nvPr/>
        </p:nvSpPr>
        <p:spPr>
          <a:xfrm>
            <a:off x="7769352" y="4469891"/>
            <a:ext cx="2336800" cy="609600"/>
          </a:xfrm>
          <a:prstGeom prst="rect">
            <a:avLst/>
          </a:prstGeom>
          <a:ln w="18288">
            <a:solidFill>
              <a:srgbClr val="FF0000"/>
            </a:solidFill>
          </a:ln>
        </p:spPr>
        <p:txBody>
          <a:bodyPr vert="horz" wrap="square" lIns="0" tIns="64769" rIns="0" bIns="0" rtlCol="0">
            <a:spAutoFit/>
          </a:bodyPr>
          <a:lstStyle/>
          <a:p>
            <a:pPr marL="633730">
              <a:lnSpc>
                <a:spcPct val="100000"/>
              </a:lnSpc>
              <a:spcBef>
                <a:spcPts val="510"/>
              </a:spcBef>
            </a:pPr>
            <a:r>
              <a:rPr sz="2800" b="1" spc="5" dirty="0">
                <a:latin typeface="微软雅黑" panose="020B0503020204020204" charset="-122"/>
                <a:cs typeface="微软雅黑" panose="020B0503020204020204" charset="-122"/>
              </a:rPr>
              <a:t>外延式</a:t>
            </a:r>
            <a:endParaRPr sz="2800">
              <a:latin typeface="微软雅黑" panose="020B0503020204020204" charset="-122"/>
              <a:cs typeface="微软雅黑" panose="020B0503020204020204" charset="-122"/>
            </a:endParaRPr>
          </a:p>
        </p:txBody>
      </p:sp>
      <p:sp>
        <p:nvSpPr>
          <p:cNvPr id="8" name="object 8"/>
          <p:cNvSpPr txBox="1"/>
          <p:nvPr/>
        </p:nvSpPr>
        <p:spPr>
          <a:xfrm>
            <a:off x="7769352" y="5308091"/>
            <a:ext cx="2336800" cy="609600"/>
          </a:xfrm>
          <a:prstGeom prst="rect">
            <a:avLst/>
          </a:prstGeom>
          <a:ln w="18288">
            <a:solidFill>
              <a:srgbClr val="FF0000"/>
            </a:solidFill>
          </a:ln>
        </p:spPr>
        <p:txBody>
          <a:bodyPr vert="horz" wrap="square" lIns="0" tIns="64769" rIns="0" bIns="0" rtlCol="0">
            <a:spAutoFit/>
          </a:bodyPr>
          <a:lstStyle/>
          <a:p>
            <a:pPr marL="633730">
              <a:lnSpc>
                <a:spcPct val="100000"/>
              </a:lnSpc>
              <a:spcBef>
                <a:spcPts val="510"/>
              </a:spcBef>
            </a:pPr>
            <a:r>
              <a:rPr sz="2800" b="1" dirty="0">
                <a:latin typeface="微软雅黑" panose="020B0503020204020204" charset="-122"/>
                <a:cs typeface="微软雅黑" panose="020B0503020204020204" charset="-122"/>
              </a:rPr>
              <a:t>内涵式</a:t>
            </a:r>
            <a:endParaRPr sz="2800">
              <a:latin typeface="微软雅黑" panose="020B0503020204020204" charset="-122"/>
              <a:cs typeface="微软雅黑" panose="020B0503020204020204" charset="-122"/>
            </a:endParaRPr>
          </a:p>
        </p:txBody>
      </p:sp>
      <p:sp>
        <p:nvSpPr>
          <p:cNvPr id="9" name="object 9"/>
          <p:cNvSpPr txBox="1"/>
          <p:nvPr/>
        </p:nvSpPr>
        <p:spPr>
          <a:xfrm>
            <a:off x="3909059" y="2564892"/>
            <a:ext cx="4572000" cy="533400"/>
          </a:xfrm>
          <a:prstGeom prst="rect">
            <a:avLst/>
          </a:prstGeom>
          <a:ln w="18288">
            <a:solidFill>
              <a:srgbClr val="FF0000"/>
            </a:solidFill>
          </a:ln>
        </p:spPr>
        <p:txBody>
          <a:bodyPr vert="horz" wrap="square" lIns="0" tIns="26034" rIns="0" bIns="0" rtlCol="0">
            <a:spAutoFit/>
          </a:bodyPr>
          <a:lstStyle/>
          <a:p>
            <a:pPr marL="1038225">
              <a:lnSpc>
                <a:spcPct val="100000"/>
              </a:lnSpc>
              <a:spcBef>
                <a:spcPts val="205"/>
              </a:spcBef>
            </a:pPr>
            <a:r>
              <a:rPr sz="2800" b="1" spc="5" dirty="0">
                <a:latin typeface="微软雅黑" panose="020B0503020204020204" charset="-122"/>
                <a:cs typeface="微软雅黑" panose="020B0503020204020204" charset="-122"/>
              </a:rPr>
              <a:t>物质资料再</a:t>
            </a:r>
            <a:r>
              <a:rPr sz="2800" b="1" spc="-5" dirty="0">
                <a:latin typeface="微软雅黑" panose="020B0503020204020204" charset="-122"/>
                <a:cs typeface="微软雅黑" panose="020B0503020204020204" charset="-122"/>
              </a:rPr>
              <a:t>生产</a:t>
            </a:r>
            <a:endParaRPr sz="2800">
              <a:latin typeface="微软雅黑" panose="020B0503020204020204" charset="-122"/>
              <a:cs typeface="微软雅黑" panose="020B0503020204020204" charset="-122"/>
            </a:endParaRPr>
          </a:p>
        </p:txBody>
      </p:sp>
      <p:sp>
        <p:nvSpPr>
          <p:cNvPr id="10" name="object 10"/>
          <p:cNvSpPr txBox="1"/>
          <p:nvPr/>
        </p:nvSpPr>
        <p:spPr>
          <a:xfrm>
            <a:off x="3909059" y="3326891"/>
            <a:ext cx="4572000" cy="533400"/>
          </a:xfrm>
          <a:prstGeom prst="rect">
            <a:avLst/>
          </a:prstGeom>
          <a:ln w="18288">
            <a:solidFill>
              <a:srgbClr val="FF0000"/>
            </a:solidFill>
          </a:ln>
        </p:spPr>
        <p:txBody>
          <a:bodyPr vert="horz" wrap="square" lIns="0" tIns="26034" rIns="0" bIns="0" rtlCol="0">
            <a:spAutoFit/>
          </a:bodyPr>
          <a:lstStyle/>
          <a:p>
            <a:pPr marL="1038225">
              <a:lnSpc>
                <a:spcPct val="100000"/>
              </a:lnSpc>
              <a:spcBef>
                <a:spcPts val="205"/>
              </a:spcBef>
            </a:pPr>
            <a:r>
              <a:rPr sz="2800" b="1" spc="5" dirty="0">
                <a:latin typeface="微软雅黑" panose="020B0503020204020204" charset="-122"/>
                <a:cs typeface="微软雅黑" panose="020B0503020204020204" charset="-122"/>
              </a:rPr>
              <a:t>生产关系再</a:t>
            </a:r>
            <a:r>
              <a:rPr sz="2800" b="1" spc="-5" dirty="0">
                <a:latin typeface="微软雅黑" panose="020B0503020204020204" charset="-122"/>
                <a:cs typeface="微软雅黑" panose="020B0503020204020204" charset="-122"/>
              </a:rPr>
              <a:t>生产</a:t>
            </a:r>
            <a:endParaRPr sz="2800">
              <a:latin typeface="微软雅黑" panose="020B0503020204020204" charset="-122"/>
              <a:cs typeface="微软雅黑" panose="020B0503020204020204" charset="-122"/>
            </a:endParaRPr>
          </a:p>
        </p:txBody>
      </p:sp>
      <p:sp>
        <p:nvSpPr>
          <p:cNvPr id="11" name="object 11"/>
          <p:cNvSpPr/>
          <p:nvPr/>
        </p:nvSpPr>
        <p:spPr>
          <a:xfrm>
            <a:off x="3464052" y="2717292"/>
            <a:ext cx="445134" cy="914400"/>
          </a:xfrm>
          <a:custGeom>
            <a:avLst/>
            <a:gdLst/>
            <a:ahLst/>
            <a:cxnLst/>
            <a:rect l="l" t="t" r="r" b="b"/>
            <a:pathLst>
              <a:path w="445135" h="914400">
                <a:moveTo>
                  <a:pt x="445008" y="914400"/>
                </a:moveTo>
                <a:lnTo>
                  <a:pt x="400151" y="909881"/>
                </a:lnTo>
                <a:lnTo>
                  <a:pt x="358378" y="896921"/>
                </a:lnTo>
                <a:lnTo>
                  <a:pt x="320581" y="876413"/>
                </a:lnTo>
                <a:lnTo>
                  <a:pt x="287654" y="849249"/>
                </a:lnTo>
                <a:lnTo>
                  <a:pt x="260490" y="816322"/>
                </a:lnTo>
                <a:lnTo>
                  <a:pt x="239982" y="778525"/>
                </a:lnTo>
                <a:lnTo>
                  <a:pt x="227022" y="736752"/>
                </a:lnTo>
                <a:lnTo>
                  <a:pt x="222503" y="691896"/>
                </a:lnTo>
                <a:lnTo>
                  <a:pt x="222503" y="679704"/>
                </a:lnTo>
                <a:lnTo>
                  <a:pt x="217985" y="634847"/>
                </a:lnTo>
                <a:lnTo>
                  <a:pt x="205025" y="593074"/>
                </a:lnTo>
                <a:lnTo>
                  <a:pt x="184517" y="555277"/>
                </a:lnTo>
                <a:lnTo>
                  <a:pt x="157352" y="522350"/>
                </a:lnTo>
                <a:lnTo>
                  <a:pt x="124426" y="495186"/>
                </a:lnTo>
                <a:lnTo>
                  <a:pt x="86629" y="474678"/>
                </a:lnTo>
                <a:lnTo>
                  <a:pt x="44856" y="461718"/>
                </a:lnTo>
                <a:lnTo>
                  <a:pt x="0" y="457200"/>
                </a:lnTo>
                <a:lnTo>
                  <a:pt x="44856" y="452681"/>
                </a:lnTo>
                <a:lnTo>
                  <a:pt x="86629" y="439721"/>
                </a:lnTo>
                <a:lnTo>
                  <a:pt x="124426" y="419213"/>
                </a:lnTo>
                <a:lnTo>
                  <a:pt x="157352" y="392049"/>
                </a:lnTo>
                <a:lnTo>
                  <a:pt x="184517" y="359122"/>
                </a:lnTo>
                <a:lnTo>
                  <a:pt x="205025" y="321325"/>
                </a:lnTo>
                <a:lnTo>
                  <a:pt x="217985" y="279552"/>
                </a:lnTo>
                <a:lnTo>
                  <a:pt x="222503" y="234696"/>
                </a:lnTo>
                <a:lnTo>
                  <a:pt x="222503" y="222504"/>
                </a:lnTo>
                <a:lnTo>
                  <a:pt x="227022" y="177647"/>
                </a:lnTo>
                <a:lnTo>
                  <a:pt x="239982" y="135874"/>
                </a:lnTo>
                <a:lnTo>
                  <a:pt x="260490" y="98077"/>
                </a:lnTo>
                <a:lnTo>
                  <a:pt x="287654" y="65150"/>
                </a:lnTo>
                <a:lnTo>
                  <a:pt x="320581" y="37986"/>
                </a:lnTo>
                <a:lnTo>
                  <a:pt x="358378" y="17478"/>
                </a:lnTo>
                <a:lnTo>
                  <a:pt x="400151" y="4518"/>
                </a:lnTo>
                <a:lnTo>
                  <a:pt x="445008" y="0"/>
                </a:lnTo>
              </a:path>
            </a:pathLst>
          </a:custGeom>
          <a:ln w="18288">
            <a:solidFill>
              <a:srgbClr val="FF0000"/>
            </a:solidFill>
          </a:ln>
        </p:spPr>
        <p:txBody>
          <a:bodyPr wrap="square" lIns="0" tIns="0" rIns="0" bIns="0" rtlCol="0"/>
          <a:lstStyle/>
          <a:p/>
        </p:txBody>
      </p:sp>
      <p:sp>
        <p:nvSpPr>
          <p:cNvPr id="12" name="object 12"/>
          <p:cNvSpPr/>
          <p:nvPr/>
        </p:nvSpPr>
        <p:spPr>
          <a:xfrm>
            <a:off x="3368040" y="4393691"/>
            <a:ext cx="541020" cy="838200"/>
          </a:xfrm>
          <a:custGeom>
            <a:avLst/>
            <a:gdLst/>
            <a:ahLst/>
            <a:cxnLst/>
            <a:rect l="l" t="t" r="r" b="b"/>
            <a:pathLst>
              <a:path w="541020" h="838200">
                <a:moveTo>
                  <a:pt x="541020" y="838199"/>
                </a:moveTo>
                <a:lnTo>
                  <a:pt x="486516" y="833941"/>
                </a:lnTo>
                <a:lnTo>
                  <a:pt x="435744" y="821727"/>
                </a:lnTo>
                <a:lnTo>
                  <a:pt x="389795" y="802403"/>
                </a:lnTo>
                <a:lnTo>
                  <a:pt x="349758" y="776811"/>
                </a:lnTo>
                <a:lnTo>
                  <a:pt x="316721" y="745796"/>
                </a:lnTo>
                <a:lnTo>
                  <a:pt x="291774" y="710201"/>
                </a:lnTo>
                <a:lnTo>
                  <a:pt x="276007" y="670871"/>
                </a:lnTo>
                <a:lnTo>
                  <a:pt x="270510" y="628649"/>
                </a:lnTo>
                <a:lnTo>
                  <a:pt x="265012" y="586428"/>
                </a:lnTo>
                <a:lnTo>
                  <a:pt x="249245" y="547098"/>
                </a:lnTo>
                <a:lnTo>
                  <a:pt x="224298" y="511503"/>
                </a:lnTo>
                <a:lnTo>
                  <a:pt x="191261" y="480488"/>
                </a:lnTo>
                <a:lnTo>
                  <a:pt x="151224" y="454896"/>
                </a:lnTo>
                <a:lnTo>
                  <a:pt x="105275" y="435572"/>
                </a:lnTo>
                <a:lnTo>
                  <a:pt x="54503" y="423358"/>
                </a:lnTo>
                <a:lnTo>
                  <a:pt x="0" y="419099"/>
                </a:lnTo>
                <a:lnTo>
                  <a:pt x="54503" y="414841"/>
                </a:lnTo>
                <a:lnTo>
                  <a:pt x="105275" y="402627"/>
                </a:lnTo>
                <a:lnTo>
                  <a:pt x="151224" y="383303"/>
                </a:lnTo>
                <a:lnTo>
                  <a:pt x="191262" y="357711"/>
                </a:lnTo>
                <a:lnTo>
                  <a:pt x="224298" y="326696"/>
                </a:lnTo>
                <a:lnTo>
                  <a:pt x="249245" y="291101"/>
                </a:lnTo>
                <a:lnTo>
                  <a:pt x="265012" y="251771"/>
                </a:lnTo>
                <a:lnTo>
                  <a:pt x="270510" y="209549"/>
                </a:lnTo>
                <a:lnTo>
                  <a:pt x="276007" y="167328"/>
                </a:lnTo>
                <a:lnTo>
                  <a:pt x="291774" y="127998"/>
                </a:lnTo>
                <a:lnTo>
                  <a:pt x="316721" y="92403"/>
                </a:lnTo>
                <a:lnTo>
                  <a:pt x="349758" y="61388"/>
                </a:lnTo>
                <a:lnTo>
                  <a:pt x="389795" y="35796"/>
                </a:lnTo>
                <a:lnTo>
                  <a:pt x="435744" y="16472"/>
                </a:lnTo>
                <a:lnTo>
                  <a:pt x="486516" y="4258"/>
                </a:lnTo>
                <a:lnTo>
                  <a:pt x="541020" y="0"/>
                </a:lnTo>
              </a:path>
            </a:pathLst>
          </a:custGeom>
          <a:ln w="18288">
            <a:solidFill>
              <a:srgbClr val="FF0000"/>
            </a:solidFill>
          </a:ln>
        </p:spPr>
        <p:txBody>
          <a:bodyPr wrap="square" lIns="0" tIns="0" rIns="0" bIns="0" rtlCol="0"/>
          <a:lstStyle/>
          <a:p/>
        </p:txBody>
      </p:sp>
      <p:sp>
        <p:nvSpPr>
          <p:cNvPr id="13" name="object 13"/>
          <p:cNvSpPr/>
          <p:nvPr/>
        </p:nvSpPr>
        <p:spPr>
          <a:xfrm>
            <a:off x="7464552" y="4698491"/>
            <a:ext cx="304800" cy="914400"/>
          </a:xfrm>
          <a:custGeom>
            <a:avLst/>
            <a:gdLst/>
            <a:ahLst/>
            <a:cxnLst/>
            <a:rect l="l" t="t" r="r" b="b"/>
            <a:pathLst>
              <a:path w="304800" h="914400">
                <a:moveTo>
                  <a:pt x="304800" y="914399"/>
                </a:moveTo>
                <a:lnTo>
                  <a:pt x="245465" y="906418"/>
                </a:lnTo>
                <a:lnTo>
                  <a:pt x="197024" y="884650"/>
                </a:lnTo>
                <a:lnTo>
                  <a:pt x="164371" y="852356"/>
                </a:lnTo>
                <a:lnTo>
                  <a:pt x="152400" y="812799"/>
                </a:lnTo>
                <a:lnTo>
                  <a:pt x="152400" y="557275"/>
                </a:lnTo>
                <a:lnTo>
                  <a:pt x="140428" y="517719"/>
                </a:lnTo>
                <a:lnTo>
                  <a:pt x="107775" y="485425"/>
                </a:lnTo>
                <a:lnTo>
                  <a:pt x="59334" y="463657"/>
                </a:lnTo>
                <a:lnTo>
                  <a:pt x="0" y="455675"/>
                </a:lnTo>
                <a:lnTo>
                  <a:pt x="59334" y="447694"/>
                </a:lnTo>
                <a:lnTo>
                  <a:pt x="107775" y="425926"/>
                </a:lnTo>
                <a:lnTo>
                  <a:pt x="140428" y="393632"/>
                </a:lnTo>
                <a:lnTo>
                  <a:pt x="152400" y="354075"/>
                </a:lnTo>
                <a:lnTo>
                  <a:pt x="152400" y="101599"/>
                </a:lnTo>
                <a:lnTo>
                  <a:pt x="164371" y="62043"/>
                </a:lnTo>
                <a:lnTo>
                  <a:pt x="197024" y="29749"/>
                </a:lnTo>
                <a:lnTo>
                  <a:pt x="245465" y="7981"/>
                </a:lnTo>
                <a:lnTo>
                  <a:pt x="304800" y="0"/>
                </a:lnTo>
              </a:path>
            </a:pathLst>
          </a:custGeom>
          <a:ln w="18288">
            <a:solidFill>
              <a:srgbClr val="FF0000"/>
            </a:solidFill>
          </a:ln>
        </p:spPr>
        <p:txBody>
          <a:bodyPr wrap="square" lIns="0" tIns="0" rIns="0" bIns="0" rtlCol="0"/>
          <a:lstStyle/>
          <a:p/>
        </p:txBody>
      </p:sp>
      <p:sp>
        <p:nvSpPr>
          <p:cNvPr id="14" name="object 14"/>
          <p:cNvSpPr txBox="1"/>
          <p:nvPr/>
        </p:nvSpPr>
        <p:spPr>
          <a:xfrm>
            <a:off x="2598166" y="2923997"/>
            <a:ext cx="739140"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微软雅黑" panose="020B0503020204020204" charset="-122"/>
                <a:cs typeface="微软雅黑" panose="020B0503020204020204" charset="-122"/>
              </a:rPr>
              <a:t>内容</a:t>
            </a:r>
            <a:endParaRPr sz="2800">
              <a:latin typeface="微软雅黑" panose="020B0503020204020204" charset="-122"/>
              <a:cs typeface="微软雅黑" panose="020B0503020204020204" charset="-122"/>
            </a:endParaRPr>
          </a:p>
        </p:txBody>
      </p:sp>
      <p:sp>
        <p:nvSpPr>
          <p:cNvPr id="15" name="object 15"/>
          <p:cNvSpPr txBox="1"/>
          <p:nvPr/>
        </p:nvSpPr>
        <p:spPr>
          <a:xfrm>
            <a:off x="2598166" y="4509008"/>
            <a:ext cx="739140"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规模</a:t>
            </a:r>
            <a:endParaRPr sz="2800">
              <a:latin typeface="微软雅黑" panose="020B0503020204020204" charset="-122"/>
              <a:cs typeface="微软雅黑" panose="020B0503020204020204" charset="-122"/>
            </a:endParaRPr>
          </a:p>
        </p:txBody>
      </p:sp>
      <p:sp>
        <p:nvSpPr>
          <p:cNvPr id="16" name="object 16"/>
          <p:cNvSpPr txBox="1"/>
          <p:nvPr/>
        </p:nvSpPr>
        <p:spPr>
          <a:xfrm>
            <a:off x="1487424" y="2921507"/>
            <a:ext cx="952500" cy="2144395"/>
          </a:xfrm>
          <a:prstGeom prst="rect">
            <a:avLst/>
          </a:prstGeom>
          <a:ln w="18287">
            <a:solidFill>
              <a:srgbClr val="FF0000"/>
            </a:solidFill>
          </a:ln>
        </p:spPr>
        <p:txBody>
          <a:bodyPr vert="horz" wrap="square" lIns="0" tIns="4445" rIns="0" bIns="0" rtlCol="0">
            <a:spAutoFit/>
          </a:bodyPr>
          <a:lstStyle/>
          <a:p>
            <a:pPr>
              <a:lnSpc>
                <a:spcPct val="100000"/>
              </a:lnSpc>
              <a:spcBef>
                <a:spcPts val="35"/>
              </a:spcBef>
            </a:pPr>
            <a:endParaRPr sz="4200">
              <a:latin typeface="Times New Roman" panose="02020603050405020304"/>
              <a:cs typeface="Times New Roman" panose="02020603050405020304"/>
            </a:endParaRPr>
          </a:p>
          <a:p>
            <a:pPr marL="297815" marR="111760" indent="-178435">
              <a:lnSpc>
                <a:spcPct val="100000"/>
              </a:lnSpc>
            </a:pPr>
            <a:r>
              <a:rPr sz="2800" b="1" dirty="0">
                <a:latin typeface="微软雅黑" panose="020B0503020204020204" charset="-122"/>
                <a:cs typeface="微软雅黑" panose="020B0503020204020204" charset="-122"/>
              </a:rPr>
              <a:t>再生 </a:t>
            </a:r>
            <a:r>
              <a:rPr sz="2800" b="1" spc="-5" dirty="0">
                <a:latin typeface="微软雅黑" panose="020B0503020204020204" charset="-122"/>
                <a:cs typeface="微软雅黑" panose="020B0503020204020204" charset="-122"/>
              </a:rPr>
              <a:t>产</a:t>
            </a:r>
            <a:endParaRPr sz="2800">
              <a:latin typeface="微软雅黑" panose="020B0503020204020204" charset="-122"/>
              <a:cs typeface="微软雅黑" panose="020B0503020204020204" charset="-122"/>
            </a:endParaRPr>
          </a:p>
        </p:txBody>
      </p:sp>
      <p:sp>
        <p:nvSpPr>
          <p:cNvPr id="17" name="object 17"/>
          <p:cNvSpPr/>
          <p:nvPr/>
        </p:nvSpPr>
        <p:spPr>
          <a:xfrm>
            <a:off x="8683752" y="2717292"/>
            <a:ext cx="203200" cy="914400"/>
          </a:xfrm>
          <a:custGeom>
            <a:avLst/>
            <a:gdLst/>
            <a:ahLst/>
            <a:cxnLst/>
            <a:rect l="l" t="t" r="r" b="b"/>
            <a:pathLst>
              <a:path w="203200" h="914400">
                <a:moveTo>
                  <a:pt x="0" y="914400"/>
                </a:moveTo>
                <a:lnTo>
                  <a:pt x="39463" y="906440"/>
                </a:lnTo>
                <a:lnTo>
                  <a:pt x="71675" y="884729"/>
                </a:lnTo>
                <a:lnTo>
                  <a:pt x="93386" y="852517"/>
                </a:lnTo>
                <a:lnTo>
                  <a:pt x="101346" y="813054"/>
                </a:lnTo>
                <a:lnTo>
                  <a:pt x="101346" y="558546"/>
                </a:lnTo>
                <a:lnTo>
                  <a:pt x="109305" y="519082"/>
                </a:lnTo>
                <a:lnTo>
                  <a:pt x="131016" y="486870"/>
                </a:lnTo>
                <a:lnTo>
                  <a:pt x="163228" y="465159"/>
                </a:lnTo>
                <a:lnTo>
                  <a:pt x="202692" y="457200"/>
                </a:lnTo>
                <a:lnTo>
                  <a:pt x="163228" y="449240"/>
                </a:lnTo>
                <a:lnTo>
                  <a:pt x="131016" y="427529"/>
                </a:lnTo>
                <a:lnTo>
                  <a:pt x="109305" y="395317"/>
                </a:lnTo>
                <a:lnTo>
                  <a:pt x="101346" y="355854"/>
                </a:lnTo>
                <a:lnTo>
                  <a:pt x="101346" y="101346"/>
                </a:lnTo>
                <a:lnTo>
                  <a:pt x="93386" y="61882"/>
                </a:lnTo>
                <a:lnTo>
                  <a:pt x="71675" y="29670"/>
                </a:lnTo>
                <a:lnTo>
                  <a:pt x="39463" y="7959"/>
                </a:lnTo>
                <a:lnTo>
                  <a:pt x="0" y="0"/>
                </a:lnTo>
              </a:path>
            </a:pathLst>
          </a:custGeom>
          <a:ln w="18288">
            <a:solidFill>
              <a:srgbClr val="FF0000"/>
            </a:solidFill>
          </a:ln>
        </p:spPr>
        <p:txBody>
          <a:bodyPr wrap="square" lIns="0" tIns="0" rIns="0" bIns="0" rtlCol="0"/>
          <a:lstStyle/>
          <a:p/>
        </p:txBody>
      </p:sp>
      <p:sp>
        <p:nvSpPr>
          <p:cNvPr id="18" name="object 18"/>
          <p:cNvSpPr/>
          <p:nvPr/>
        </p:nvSpPr>
        <p:spPr>
          <a:xfrm>
            <a:off x="8775192" y="2819450"/>
            <a:ext cx="1138237" cy="745058"/>
          </a:xfrm>
          <a:prstGeom prst="rect">
            <a:avLst/>
          </a:prstGeom>
          <a:blipFill>
            <a:blip r:embed="rId2" cstate="print"/>
            <a:stretch>
              <a:fillRect/>
            </a:stretch>
          </a:blipFill>
        </p:spPr>
        <p:txBody>
          <a:bodyPr wrap="square" lIns="0" tIns="0" rIns="0" bIns="0" rtlCol="0"/>
          <a:lstStyle/>
          <a:p/>
        </p:txBody>
      </p:sp>
      <p:sp>
        <p:nvSpPr>
          <p:cNvPr id="19" name="object 19"/>
          <p:cNvSpPr txBox="1"/>
          <p:nvPr/>
        </p:nvSpPr>
        <p:spPr>
          <a:xfrm>
            <a:off x="8978010" y="2875610"/>
            <a:ext cx="739140" cy="452120"/>
          </a:xfrm>
          <a:prstGeom prst="rect">
            <a:avLst/>
          </a:prstGeom>
        </p:spPr>
        <p:txBody>
          <a:bodyPr vert="horz" wrap="square" lIns="0" tIns="12065" rIns="0" bIns="0" rtlCol="0">
            <a:spAutoFit/>
          </a:bodyPr>
          <a:lstStyle/>
          <a:p>
            <a:pPr marL="12700">
              <a:lnSpc>
                <a:spcPct val="100000"/>
              </a:lnSpc>
              <a:spcBef>
                <a:spcPts val="95"/>
              </a:spcBef>
            </a:pPr>
            <a:r>
              <a:rPr sz="2800" b="1" dirty="0">
                <a:latin typeface="微软雅黑" panose="020B0503020204020204" charset="-122"/>
                <a:cs typeface="微软雅黑" panose="020B0503020204020204" charset="-122"/>
              </a:rPr>
              <a:t>统一</a:t>
            </a:r>
            <a:endParaRPr sz="2800">
              <a:latin typeface="微软雅黑" panose="020B0503020204020204" charset="-122"/>
              <a:cs typeface="微软雅黑" panose="020B0503020204020204" charset="-122"/>
            </a:endParaRPr>
          </a:p>
        </p:txBody>
      </p:sp>
      <p:sp>
        <p:nvSpPr>
          <p:cNvPr id="22" name="object 22"/>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3" name="object 23"/>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20" name="object 20"/>
          <p:cNvSpPr txBox="1"/>
          <p:nvPr/>
        </p:nvSpPr>
        <p:spPr>
          <a:xfrm>
            <a:off x="1134262" y="1006602"/>
            <a:ext cx="6562725" cy="113665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2．资本主义再生产和资本积累</a:t>
            </a:r>
            <a:endParaRPr sz="2800">
              <a:latin typeface="微软雅黑" panose="020B0503020204020204" charset="-122"/>
              <a:cs typeface="微软雅黑" panose="020B0503020204020204" charset="-122"/>
            </a:endParaRPr>
          </a:p>
          <a:p>
            <a:pPr marL="156210">
              <a:lnSpc>
                <a:spcPct val="100000"/>
              </a:lnSpc>
              <a:spcBef>
                <a:spcPts val="2030"/>
              </a:spcBef>
            </a:pPr>
            <a:r>
              <a:rPr sz="2800" spc="-10" dirty="0">
                <a:latin typeface="微软雅黑" panose="020B0503020204020204" charset="-122"/>
                <a:cs typeface="微软雅黑" panose="020B0503020204020204" charset="-122"/>
              </a:rPr>
              <a:t>不断更新和不断重复的生产就是再</a:t>
            </a:r>
            <a:r>
              <a:rPr sz="2800" dirty="0">
                <a:latin typeface="微软雅黑" panose="020B0503020204020204" charset="-122"/>
                <a:cs typeface="微软雅黑" panose="020B0503020204020204" charset="-122"/>
              </a:rPr>
              <a:t>生</a:t>
            </a:r>
            <a:r>
              <a:rPr sz="2800" spc="-10" dirty="0">
                <a:latin typeface="微软雅黑" panose="020B0503020204020204" charset="-122"/>
                <a:cs typeface="微软雅黑" panose="020B0503020204020204" charset="-122"/>
              </a:rPr>
              <a:t>产。</a:t>
            </a:r>
            <a:endParaRPr sz="2800">
              <a:latin typeface="微软雅黑" panose="020B0503020204020204" charset="-122"/>
              <a:cs typeface="微软雅黑" panose="020B0503020204020204" charset="-122"/>
            </a:endParaRPr>
          </a:p>
        </p:txBody>
      </p:sp>
      <p:sp>
        <p:nvSpPr>
          <p:cNvPr id="21" name="object 21"/>
          <p:cNvSpPr txBox="1">
            <a:spLocks noGrp="1"/>
          </p:cNvSpPr>
          <p:nvPr>
            <p:ph type="title"/>
          </p:nvPr>
        </p:nvSpPr>
        <p:spPr>
          <a:xfrm>
            <a:off x="614680" y="62865"/>
            <a:ext cx="922274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4680" y="62865"/>
            <a:ext cx="916051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422272" y="1154048"/>
            <a:ext cx="9191625" cy="4415790"/>
          </a:xfrm>
          <a:prstGeom prst="rect">
            <a:avLst/>
          </a:prstGeom>
        </p:spPr>
        <p:txBody>
          <a:bodyPr vert="horz" wrap="square" lIns="0" tIns="12700" rIns="0" bIns="0" rtlCol="0">
            <a:spAutoFit/>
          </a:bodyPr>
          <a:lstStyle/>
          <a:p>
            <a:pPr marL="12700" marR="310515" indent="631190">
              <a:lnSpc>
                <a:spcPct val="150000"/>
              </a:lnSpc>
              <a:spcBef>
                <a:spcPts val="100"/>
              </a:spcBef>
            </a:pPr>
            <a:r>
              <a:rPr sz="2400" dirty="0">
                <a:latin typeface="微软雅黑" panose="020B0503020204020204" charset="-122"/>
                <a:cs typeface="微软雅黑" panose="020B0503020204020204" charset="-122"/>
              </a:rPr>
              <a:t>资本主义</a:t>
            </a:r>
            <a:r>
              <a:rPr sz="2400" b="1" dirty="0">
                <a:latin typeface="微软雅黑" panose="020B0503020204020204" charset="-122"/>
                <a:cs typeface="微软雅黑" panose="020B0503020204020204" charset="-122"/>
              </a:rPr>
              <a:t>简单再生产</a:t>
            </a:r>
            <a:r>
              <a:rPr sz="2400" dirty="0">
                <a:latin typeface="微软雅黑" panose="020B0503020204020204" charset="-122"/>
                <a:cs typeface="微软雅黑" panose="020B0503020204020204" charset="-122"/>
              </a:rPr>
              <a:t>，是指资本家把剥削来的剩余价值全部用 于个人消费，生产在原有规模上重复进行。</a:t>
            </a:r>
            <a:endParaRPr sz="2400">
              <a:latin typeface="微软雅黑" panose="020B0503020204020204" charset="-122"/>
              <a:cs typeface="微软雅黑" panose="020B0503020204020204" charset="-122"/>
            </a:endParaRPr>
          </a:p>
          <a:p>
            <a:pPr marL="643890">
              <a:lnSpc>
                <a:spcPct val="100000"/>
              </a:lnSpc>
              <a:spcBef>
                <a:spcPts val="1440"/>
              </a:spcBef>
            </a:pPr>
            <a:r>
              <a:rPr sz="2400" spc="-5" dirty="0">
                <a:latin typeface="微软雅黑" panose="020B0503020204020204" charset="-122"/>
                <a:cs typeface="微软雅黑" panose="020B0503020204020204" charset="-122"/>
              </a:rPr>
              <a:t>资本主义</a:t>
            </a:r>
            <a:r>
              <a:rPr sz="2400" b="1" spc="-5" dirty="0">
                <a:latin typeface="微软雅黑" panose="020B0503020204020204" charset="-122"/>
                <a:cs typeface="微软雅黑" panose="020B0503020204020204" charset="-122"/>
              </a:rPr>
              <a:t>扩大再生产</a:t>
            </a:r>
            <a:r>
              <a:rPr sz="2400" spc="-5" dirty="0">
                <a:latin typeface="微软雅黑" panose="020B0503020204020204" charset="-122"/>
                <a:cs typeface="微软雅黑" panose="020B0503020204020204" charset="-122"/>
              </a:rPr>
              <a:t>，是指资本家不是把剩余价值全部用于个</a:t>
            </a:r>
            <a:endParaRPr sz="2400">
              <a:latin typeface="微软雅黑" panose="020B0503020204020204" charset="-122"/>
              <a:cs typeface="微软雅黑" panose="020B0503020204020204" charset="-122"/>
            </a:endParaRPr>
          </a:p>
          <a:p>
            <a:pPr marL="12700" marR="17780">
              <a:lnSpc>
                <a:spcPct val="150000"/>
              </a:lnSpc>
            </a:pPr>
            <a:r>
              <a:rPr sz="2400" dirty="0">
                <a:latin typeface="微软雅黑" panose="020B0503020204020204" charset="-122"/>
                <a:cs typeface="微软雅黑" panose="020B0503020204020204" charset="-122"/>
              </a:rPr>
              <a:t>人消费，而是把其中一部分转化为新的资本，用来购买追加的生产资 料和劳动力，使生产在原有的规模上扩大进行。</a:t>
            </a:r>
            <a:endParaRPr sz="2400">
              <a:latin typeface="微软雅黑" panose="020B0503020204020204" charset="-122"/>
              <a:cs typeface="微软雅黑" panose="020B0503020204020204" charset="-122"/>
            </a:endParaRPr>
          </a:p>
          <a:p>
            <a:pPr marL="12700" marR="5080" indent="631190" algn="just">
              <a:lnSpc>
                <a:spcPct val="150000"/>
              </a:lnSpc>
              <a:spcBef>
                <a:spcPts val="5"/>
              </a:spcBef>
            </a:pPr>
            <a:r>
              <a:rPr sz="2400" dirty="0">
                <a:latin typeface="微软雅黑" panose="020B0503020204020204" charset="-122"/>
                <a:cs typeface="微软雅黑" panose="020B0503020204020204" charset="-122"/>
              </a:rPr>
              <a:t>资本主义扩大再生产的</a:t>
            </a:r>
            <a:r>
              <a:rPr sz="2400" b="1" dirty="0">
                <a:latin typeface="微软雅黑" panose="020B0503020204020204" charset="-122"/>
                <a:cs typeface="微软雅黑" panose="020B0503020204020204" charset="-122"/>
              </a:rPr>
              <a:t>实质</a:t>
            </a:r>
            <a:r>
              <a:rPr sz="2400" dirty="0">
                <a:latin typeface="微软雅黑" panose="020B0503020204020204" charset="-122"/>
                <a:cs typeface="微软雅黑" panose="020B0503020204020204" charset="-122"/>
              </a:rPr>
              <a:t>：资本家用追加资本来购买劳动力， 实际上是用无偿占有的工人创造的剩余价值的一部分，来换取更大量 的工人活劳动，以便榨取更多剩余价值。</a:t>
            </a:r>
            <a:endParaRPr sz="2400">
              <a:latin typeface="微软雅黑" panose="020B0503020204020204" charset="-122"/>
              <a:cs typeface="微软雅黑" panose="020B0503020204020204"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2214245" y="1481455"/>
            <a:ext cx="4884420" cy="566420"/>
          </a:xfrm>
          <a:prstGeom prst="rect">
            <a:avLst/>
          </a:prstGeom>
        </p:spPr>
        <p:txBody>
          <a:bodyPr vert="horz" wrap="square" lIns="0" tIns="12700" rIns="0" bIns="0" rtlCol="0">
            <a:spAutoFit/>
          </a:bodyPr>
          <a:lstStyle/>
          <a:p>
            <a:pPr marL="12700">
              <a:lnSpc>
                <a:spcPct val="100000"/>
              </a:lnSpc>
              <a:spcBef>
                <a:spcPts val="100"/>
              </a:spcBef>
            </a:pPr>
            <a:r>
              <a:rPr spc="10" dirty="0"/>
              <a:t>影响资</a:t>
            </a:r>
            <a:r>
              <a:rPr dirty="0"/>
              <a:t>本积累的</a:t>
            </a:r>
            <a:r>
              <a:rPr spc="5" dirty="0"/>
              <a:t>因</a:t>
            </a:r>
            <a:r>
              <a:rPr dirty="0"/>
              <a:t>素</a:t>
            </a:r>
            <a:endParaRPr dirty="0"/>
          </a:p>
        </p:txBody>
      </p:sp>
      <p:sp>
        <p:nvSpPr>
          <p:cNvPr id="8" name="object 8"/>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9" name="object 9"/>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2358644" y="2353644"/>
            <a:ext cx="7345045" cy="2978785"/>
          </a:xfrm>
          <a:prstGeom prst="rect">
            <a:avLst/>
          </a:prstGeom>
        </p:spPr>
        <p:txBody>
          <a:bodyPr vert="horz" wrap="square" lIns="0" tIns="12065" rIns="0" bIns="0" rtlCol="0">
            <a:spAutoFit/>
          </a:bodyPr>
          <a:lstStyle/>
          <a:p>
            <a:pPr marL="12700" marR="2442845">
              <a:lnSpc>
                <a:spcPct val="150000"/>
              </a:lnSpc>
              <a:spcBef>
                <a:spcPts val="95"/>
              </a:spcBef>
            </a:pPr>
            <a:r>
              <a:rPr sz="3200" dirty="0">
                <a:latin typeface="微软雅黑" panose="020B0503020204020204" charset="-122"/>
                <a:cs typeface="微软雅黑" panose="020B0503020204020204" charset="-122"/>
              </a:rPr>
              <a:t>第一，对工人的剥削程</a:t>
            </a:r>
            <a:r>
              <a:rPr sz="3200" spc="-15" dirty="0">
                <a:latin typeface="微软雅黑" panose="020B0503020204020204" charset="-122"/>
                <a:cs typeface="微软雅黑" panose="020B0503020204020204" charset="-122"/>
              </a:rPr>
              <a:t>度</a:t>
            </a:r>
            <a:r>
              <a:rPr sz="3200" dirty="0">
                <a:latin typeface="微软雅黑" panose="020B0503020204020204" charset="-122"/>
                <a:cs typeface="微软雅黑" panose="020B0503020204020204" charset="-122"/>
              </a:rPr>
              <a:t>。 </a:t>
            </a:r>
            <a:endParaRPr sz="3200" dirty="0">
              <a:latin typeface="微软雅黑" panose="020B0503020204020204" charset="-122"/>
              <a:cs typeface="微软雅黑" panose="020B0503020204020204" charset="-122"/>
            </a:endParaRPr>
          </a:p>
          <a:p>
            <a:pPr marL="12700" marR="2442845">
              <a:lnSpc>
                <a:spcPct val="150000"/>
              </a:lnSpc>
              <a:spcBef>
                <a:spcPts val="95"/>
              </a:spcBef>
            </a:pPr>
            <a:r>
              <a:rPr sz="3200" dirty="0">
                <a:latin typeface="微软雅黑" panose="020B0503020204020204" charset="-122"/>
                <a:cs typeface="微软雅黑" panose="020B0503020204020204" charset="-122"/>
              </a:rPr>
              <a:t>第二，劳动生产率的高</a:t>
            </a:r>
            <a:r>
              <a:rPr sz="3200" spc="-15" dirty="0">
                <a:latin typeface="微软雅黑" panose="020B0503020204020204" charset="-122"/>
                <a:cs typeface="微软雅黑" panose="020B0503020204020204" charset="-122"/>
              </a:rPr>
              <a:t>低</a:t>
            </a:r>
            <a:r>
              <a:rPr sz="3200" spc="5" dirty="0">
                <a:latin typeface="微软雅黑" panose="020B0503020204020204" charset="-122"/>
                <a:cs typeface="微软雅黑" panose="020B0503020204020204" charset="-122"/>
              </a:rPr>
              <a:t>。</a:t>
            </a:r>
            <a:endParaRPr sz="3200">
              <a:latin typeface="微软雅黑" panose="020B0503020204020204" charset="-122"/>
              <a:cs typeface="微软雅黑" panose="020B0503020204020204" charset="-122"/>
            </a:endParaRPr>
          </a:p>
          <a:p>
            <a:pPr marL="12700" marR="5080">
              <a:lnSpc>
                <a:spcPct val="150000"/>
              </a:lnSpc>
            </a:pPr>
            <a:r>
              <a:rPr sz="3200" dirty="0">
                <a:latin typeface="微软雅黑" panose="020B0503020204020204" charset="-122"/>
                <a:cs typeface="微软雅黑" panose="020B0503020204020204" charset="-122"/>
              </a:rPr>
              <a:t>第三，所用资本和所费</a:t>
            </a:r>
            <a:r>
              <a:rPr sz="3200" spc="-15" dirty="0">
                <a:latin typeface="微软雅黑" panose="020B0503020204020204" charset="-122"/>
                <a:cs typeface="微软雅黑" panose="020B0503020204020204" charset="-122"/>
              </a:rPr>
              <a:t>资</a:t>
            </a:r>
            <a:r>
              <a:rPr sz="3200" dirty="0">
                <a:latin typeface="微软雅黑" panose="020B0503020204020204" charset="-122"/>
                <a:cs typeface="微软雅黑" panose="020B0503020204020204" charset="-122"/>
              </a:rPr>
              <a:t>本之</a:t>
            </a:r>
            <a:r>
              <a:rPr sz="3200" spc="-15" dirty="0">
                <a:latin typeface="微软雅黑" panose="020B0503020204020204" charset="-122"/>
                <a:cs typeface="微软雅黑" panose="020B0503020204020204" charset="-122"/>
              </a:rPr>
              <a:t>间</a:t>
            </a:r>
            <a:r>
              <a:rPr sz="3200" dirty="0">
                <a:latin typeface="微软雅黑" panose="020B0503020204020204" charset="-122"/>
                <a:cs typeface="微软雅黑" panose="020B0503020204020204" charset="-122"/>
              </a:rPr>
              <a:t>的差</a:t>
            </a:r>
            <a:r>
              <a:rPr sz="3200" spc="-15" dirty="0">
                <a:latin typeface="微软雅黑" panose="020B0503020204020204" charset="-122"/>
                <a:cs typeface="微软雅黑" panose="020B0503020204020204" charset="-122"/>
              </a:rPr>
              <a:t>额</a:t>
            </a:r>
            <a:r>
              <a:rPr sz="3200" dirty="0">
                <a:latin typeface="微软雅黑" panose="020B0503020204020204" charset="-122"/>
                <a:cs typeface="微软雅黑" panose="020B0503020204020204" charset="-122"/>
              </a:rPr>
              <a:t>。 第四，资本家垫付资本</a:t>
            </a:r>
            <a:r>
              <a:rPr sz="3200" spc="-15" dirty="0">
                <a:latin typeface="微软雅黑" panose="020B0503020204020204" charset="-122"/>
                <a:cs typeface="微软雅黑" panose="020B0503020204020204" charset="-122"/>
              </a:rPr>
              <a:t>的</a:t>
            </a:r>
            <a:r>
              <a:rPr sz="3200" dirty="0">
                <a:latin typeface="微软雅黑" panose="020B0503020204020204" charset="-122"/>
                <a:cs typeface="微软雅黑" panose="020B0503020204020204" charset="-122"/>
              </a:rPr>
              <a:t>大小。</a:t>
            </a:r>
            <a:endParaRPr sz="3200">
              <a:latin typeface="微软雅黑" panose="020B0503020204020204" charset="-122"/>
              <a:cs typeface="微软雅黑" panose="020B0503020204020204" charset="-122"/>
            </a:endParaRPr>
          </a:p>
        </p:txBody>
      </p:sp>
      <p:sp>
        <p:nvSpPr>
          <p:cNvPr id="7" name="object 7"/>
          <p:cNvSpPr txBox="1"/>
          <p:nvPr/>
        </p:nvSpPr>
        <p:spPr>
          <a:xfrm>
            <a:off x="614680" y="62865"/>
            <a:ext cx="930402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四、生产剩余价值是资</a:t>
            </a:r>
            <a:r>
              <a:rPr sz="3200" b="1" spc="-15" dirty="0">
                <a:solidFill>
                  <a:srgbClr val="FFFFFF"/>
                </a:solidFill>
                <a:latin typeface="Microsoft JhengHei" panose="020B0604030504040204" charset="-120"/>
                <a:cs typeface="Microsoft JhengHei" panose="020B0604030504040204" charset="-120"/>
              </a:rPr>
              <a:t>本</a:t>
            </a:r>
            <a:r>
              <a:rPr sz="3200" b="1" dirty="0">
                <a:solidFill>
                  <a:srgbClr val="FFFFFF"/>
                </a:solidFill>
                <a:latin typeface="Microsoft JhengHei" panose="020B0604030504040204" charset="-120"/>
                <a:cs typeface="Microsoft JhengHei" panose="020B0604030504040204" charset="-120"/>
              </a:rPr>
              <a:t>主义</a:t>
            </a:r>
            <a:r>
              <a:rPr sz="3200" b="1" spc="-15" dirty="0">
                <a:solidFill>
                  <a:srgbClr val="FFFFFF"/>
                </a:solidFill>
                <a:latin typeface="Microsoft JhengHei" panose="020B0604030504040204" charset="-120"/>
                <a:cs typeface="Microsoft JhengHei" panose="020B0604030504040204" charset="-120"/>
              </a:rPr>
              <a:t>生</a:t>
            </a:r>
            <a:r>
              <a:rPr sz="3200" b="1" dirty="0">
                <a:solidFill>
                  <a:srgbClr val="FFFFFF"/>
                </a:solidFill>
                <a:latin typeface="Microsoft JhengHei" panose="020B0604030504040204" charset="-120"/>
                <a:cs typeface="Microsoft JhengHei" panose="020B0604030504040204" charset="-120"/>
              </a:rPr>
              <a:t>产方</a:t>
            </a:r>
            <a:r>
              <a:rPr sz="3200" b="1" spc="-15" dirty="0">
                <a:solidFill>
                  <a:srgbClr val="FFFFFF"/>
                </a:solidFill>
                <a:latin typeface="Microsoft JhengHei" panose="020B0604030504040204" charset="-120"/>
                <a:cs typeface="Microsoft JhengHei" panose="020B0604030504040204" charset="-120"/>
              </a:rPr>
              <a:t>式</a:t>
            </a:r>
            <a:r>
              <a:rPr sz="3200" b="1" dirty="0">
                <a:solidFill>
                  <a:srgbClr val="FFFFFF"/>
                </a:solidFill>
                <a:latin typeface="Microsoft JhengHei" panose="020B0604030504040204" charset="-120"/>
                <a:cs typeface="Microsoft JhengHei" panose="020B0604030504040204" charset="-120"/>
              </a:rPr>
              <a:t>的绝</a:t>
            </a:r>
            <a:r>
              <a:rPr sz="3200" b="1" spc="-15" dirty="0">
                <a:solidFill>
                  <a:srgbClr val="FFFFFF"/>
                </a:solidFill>
                <a:latin typeface="Microsoft JhengHei" panose="020B0604030504040204" charset="-120"/>
                <a:cs typeface="Microsoft JhengHei" panose="020B0604030504040204" charset="-120"/>
              </a:rPr>
              <a:t>对</a:t>
            </a:r>
            <a:r>
              <a:rPr sz="3200" b="1" dirty="0">
                <a:solidFill>
                  <a:srgbClr val="FFFFFF"/>
                </a:solidFill>
                <a:latin typeface="Microsoft JhengHei" panose="020B0604030504040204" charset="-120"/>
                <a:cs typeface="Microsoft JhengHei" panose="020B0604030504040204" charset="-120"/>
              </a:rPr>
              <a:t>规律</a:t>
            </a:r>
            <a:endParaRPr sz="3200">
              <a:latin typeface="Microsoft JhengHei" panose="020B0604030504040204" charset="-120"/>
              <a:cs typeface="Microsoft JhengHei" panose="020B0604030504040204" charset="-12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00658"/>
            <a:ext cx="12191999" cy="6147814"/>
          </a:xfrm>
          <a:prstGeom prst="rect">
            <a:avLst/>
          </a:prstGeom>
          <a:blipFill>
            <a:blip r:embed="rId1" cstate="print"/>
            <a:stretch>
              <a:fillRect/>
            </a:stretch>
          </a:blipFill>
        </p:spPr>
        <p:txBody>
          <a:bodyPr wrap="square" lIns="0" tIns="0" rIns="0" bIns="0" rtlCol="0"/>
          <a:lstStyle/>
          <a:p/>
        </p:txBody>
      </p:sp>
      <p:sp>
        <p:nvSpPr>
          <p:cNvPr id="70658" name="Rectangle 3"/>
          <p:cNvSpPr>
            <a:spLocks noGrp="1"/>
          </p:cNvSpPr>
          <p:nvPr>
            <p:ph idx="1"/>
          </p:nvPr>
        </p:nvSpPr>
        <p:spPr>
          <a:xfrm>
            <a:off x="1992313" y="2133600"/>
            <a:ext cx="8362950" cy="3107690"/>
          </a:xfrm>
        </p:spPr>
        <p:txBody>
          <a:bodyPr vert="horz" wrap="square" lIns="91440" tIns="45720" rIns="91440" bIns="45720" anchor="t"/>
          <a:lstStyle/>
          <a:p>
            <a:pPr>
              <a:buNone/>
            </a:pPr>
            <a:r>
              <a:rPr lang="zh-CN" altLang="en-US" sz="2800" dirty="0"/>
              <a:t>资本积聚：</a:t>
            </a:r>
            <a:endParaRPr lang="zh-CN" altLang="en-US" sz="2800" dirty="0"/>
          </a:p>
          <a:p>
            <a:pPr>
              <a:buNone/>
            </a:pPr>
            <a:r>
              <a:rPr lang="zh-CN" altLang="en-US" sz="2800" dirty="0"/>
              <a:t>      单个资本通过剩余价值转化为资本，使自身规模扩大。</a:t>
            </a:r>
            <a:endParaRPr lang="zh-CN" altLang="en-US" sz="2800" dirty="0"/>
          </a:p>
          <a:p>
            <a:pPr>
              <a:buNone/>
            </a:pPr>
            <a:r>
              <a:rPr lang="zh-CN" altLang="en-US" sz="2800" dirty="0"/>
              <a:t>资本集中：</a:t>
            </a:r>
            <a:endParaRPr lang="zh-CN" altLang="en-US" sz="2800" dirty="0"/>
          </a:p>
          <a:p>
            <a:pPr>
              <a:buNone/>
            </a:pPr>
            <a:r>
              <a:rPr lang="zh-CN" altLang="en-US" sz="2800" dirty="0"/>
              <a:t>       若干个已经存在的资本合并为一个较大的资本。</a:t>
            </a:r>
            <a:endParaRPr lang="zh-CN" altLang="en-US" sz="2800" dirty="0"/>
          </a:p>
          <a:p>
            <a:pPr>
              <a:buNone/>
            </a:pPr>
            <a:r>
              <a:rPr lang="zh-CN" altLang="en-US" sz="2800" dirty="0"/>
              <a:t>资本集中的两种方式：兼并与联合。</a:t>
            </a:r>
            <a:endParaRPr lang="zh-CN" altLang="en-US" sz="2800" dirty="0"/>
          </a:p>
          <a:p>
            <a:pPr>
              <a:buNone/>
            </a:pPr>
            <a:r>
              <a:rPr lang="zh-CN" altLang="en-US" sz="2800" dirty="0"/>
              <a:t>加速资本集中的两个有力杠杆：竞争与信用。</a:t>
            </a:r>
            <a:endParaRPr lang="en-US" altLang="zh-CN" sz="2800" dirty="0"/>
          </a:p>
        </p:txBody>
      </p:sp>
      <p:sp>
        <p:nvSpPr>
          <p:cNvPr id="70659" name="Rectangle 4"/>
          <p:cNvSpPr>
            <a:spLocks noGrp="1"/>
          </p:cNvSpPr>
          <p:nvPr>
            <p:ph type="title"/>
          </p:nvPr>
        </p:nvSpPr>
        <p:spPr>
          <a:xfrm>
            <a:off x="2080578" y="946150"/>
            <a:ext cx="6624637" cy="1076325"/>
          </a:xfrm>
        </p:spPr>
        <p:txBody>
          <a:bodyPr vert="horz" wrap="square" lIns="91440" tIns="45720" rIns="91440" bIns="45720" anchor="t"/>
          <a:lstStyle/>
          <a:p>
            <a:r>
              <a:rPr lang="zh-CN" altLang="en-US" sz="3200" dirty="0"/>
              <a:t>单个资本规模扩大的两个途径</a:t>
            </a:r>
            <a:r>
              <a:rPr lang="en-US" altLang="zh-CN" sz="3200" dirty="0"/>
              <a:t>——</a:t>
            </a:r>
            <a:br>
              <a:rPr lang="en-US" altLang="zh-CN" sz="3200" dirty="0"/>
            </a:br>
            <a:r>
              <a:rPr lang="zh-CN" altLang="en-US" sz="3200" dirty="0"/>
              <a:t>资本积聚与集中</a:t>
            </a:r>
            <a:endParaRPr lang="zh-CN" altLang="en-US" sz="32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3"/>
          <p:cNvSpPr>
            <a:spLocks noGrp="1"/>
          </p:cNvSpPr>
          <p:nvPr>
            <p:ph idx="1"/>
          </p:nvPr>
        </p:nvSpPr>
        <p:spPr/>
        <p:txBody>
          <a:bodyPr vert="horz" wrap="square" lIns="91440" tIns="45720" rIns="91440" bIns="45720" anchor="t"/>
          <a:lstStyle/>
          <a:p>
            <a:pPr>
              <a:lnSpc>
                <a:spcPct val="90000"/>
              </a:lnSpc>
            </a:pPr>
            <a:r>
              <a:rPr lang="zh-CN" altLang="en-US" sz="3600" dirty="0">
                <a:solidFill>
                  <a:srgbClr val="FF0000"/>
                </a:solidFill>
              </a:rPr>
              <a:t>资本集中的经济意义</a:t>
            </a:r>
            <a:r>
              <a:rPr lang="zh-CN" altLang="en-US" sz="3600" dirty="0"/>
              <a:t>：</a:t>
            </a:r>
            <a:endParaRPr lang="zh-CN" altLang="en-US" sz="3600" dirty="0"/>
          </a:p>
          <a:p>
            <a:pPr>
              <a:lnSpc>
                <a:spcPct val="90000"/>
              </a:lnSpc>
              <a:buNone/>
            </a:pPr>
            <a:r>
              <a:rPr lang="zh-CN" altLang="en-US" sz="3600" dirty="0"/>
              <a:t>       资本集中通过合并社会上已经存在的资本，使更大规模的潜在生产力变为现实的生产力。因而，进一步提高了生产力水平和生产的社会化程度。</a:t>
            </a:r>
            <a:endParaRPr lang="zh-CN" altLang="en-US" dirty="0"/>
          </a:p>
          <a:p>
            <a:pPr>
              <a:lnSpc>
                <a:spcPct val="90000"/>
              </a:lnSpc>
              <a:buNone/>
            </a:pPr>
            <a:r>
              <a:rPr lang="zh-CN" altLang="en-US" dirty="0"/>
              <a:t>          </a:t>
            </a:r>
            <a:r>
              <a:rPr lang="zh-CN" altLang="en-US" sz="3200" dirty="0">
                <a:solidFill>
                  <a:srgbClr val="0070C0"/>
                </a:solidFill>
              </a:rPr>
              <a:t>“假如必须等待积累去使某些单个资本增长到能够修建铁路的程度，那末恐怕直到今天世界上还没有铁路。但是，集中通过股份公司转瞬之间就把这件事完成了。”</a:t>
            </a:r>
            <a:endParaRPr lang="zh-CN" altLang="en-US" dirty="0">
              <a:solidFill>
                <a:srgbClr val="0070C0"/>
              </a:solidFill>
            </a:endParaRPr>
          </a:p>
          <a:p>
            <a:pPr>
              <a:lnSpc>
                <a:spcPct val="90000"/>
              </a:lnSpc>
              <a:buNone/>
            </a:pPr>
            <a:r>
              <a:rPr lang="zh-CN" altLang="en-US" dirty="0">
                <a:solidFill>
                  <a:schemeClr val="accent2"/>
                </a:solidFill>
              </a:rPr>
              <a:t>       </a:t>
            </a:r>
            <a:r>
              <a:rPr lang="zh-CN" altLang="en-US" dirty="0" smtClean="0">
                <a:solidFill>
                  <a:schemeClr val="accent2"/>
                </a:solidFill>
              </a:rPr>
              <a:t>                                                </a:t>
            </a:r>
            <a:r>
              <a:rPr lang="zh-CN" altLang="en-US" sz="2000" dirty="0"/>
              <a:t>马克思：</a:t>
            </a:r>
            <a:r>
              <a:rPr lang="en-US" altLang="zh-CN" sz="2000" dirty="0"/>
              <a:t>《</a:t>
            </a:r>
            <a:r>
              <a:rPr lang="zh-CN" altLang="en-US" sz="2000" dirty="0"/>
              <a:t>资本论</a:t>
            </a:r>
            <a:r>
              <a:rPr lang="en-US" altLang="zh-CN" sz="2000" dirty="0"/>
              <a:t>》</a:t>
            </a:r>
            <a:r>
              <a:rPr lang="zh-CN" altLang="en-US" sz="2000" dirty="0"/>
              <a:t>第一卷 第</a:t>
            </a:r>
            <a:r>
              <a:rPr lang="en-US" altLang="zh-CN" sz="2000" dirty="0"/>
              <a:t>688</a:t>
            </a:r>
            <a:r>
              <a:rPr lang="zh-CN" altLang="en-US" sz="2000" dirty="0"/>
              <a:t>页</a:t>
            </a:r>
            <a:endParaRPr lang="zh-CN" altLang="en-US" sz="200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p:cNvSpPr txBox="1"/>
          <p:nvPr/>
        </p:nvSpPr>
        <p:spPr>
          <a:xfrm>
            <a:off x="614883" y="62864"/>
            <a:ext cx="10158730" cy="3032760"/>
          </a:xfrm>
          <a:prstGeom prst="rect">
            <a:avLst/>
          </a:prstGeom>
        </p:spPr>
        <p:txBody>
          <a:bodyPr vert="horz" wrap="square" lIns="0" tIns="12700" rIns="0" bIns="0" rtlCol="0">
            <a:spAutoFit/>
          </a:bodyPr>
          <a:lstStyle/>
          <a:p>
            <a:pPr marL="12700">
              <a:spcBef>
                <a:spcPts val="100"/>
              </a:spcBef>
            </a:pPr>
            <a:r>
              <a:rPr sz="3200" b="1" dirty="0">
                <a:solidFill>
                  <a:srgbClr val="FFFFFF"/>
                </a:solidFill>
                <a:latin typeface="Microsoft JhengHei" panose="020B0604030504040204" charset="-120"/>
                <a:cs typeface="Microsoft JhengHei" panose="020B0604030504040204" charset="-120"/>
              </a:rPr>
              <a:t>四、生产剩余价值是资</a:t>
            </a:r>
            <a:r>
              <a:rPr sz="3200" b="1" spc="-15" dirty="0">
                <a:solidFill>
                  <a:srgbClr val="FFFFFF"/>
                </a:solidFill>
                <a:latin typeface="Microsoft JhengHei" panose="020B0604030504040204" charset="-120"/>
                <a:cs typeface="Microsoft JhengHei" panose="020B0604030504040204" charset="-120"/>
              </a:rPr>
              <a:t>本</a:t>
            </a:r>
            <a:r>
              <a:rPr sz="3200" b="1" dirty="0">
                <a:solidFill>
                  <a:srgbClr val="FFFFFF"/>
                </a:solidFill>
                <a:latin typeface="Microsoft JhengHei" panose="020B0604030504040204" charset="-120"/>
                <a:cs typeface="Microsoft JhengHei" panose="020B0604030504040204" charset="-120"/>
              </a:rPr>
              <a:t>主义</a:t>
            </a:r>
            <a:r>
              <a:rPr sz="3200" b="1" spc="-15" dirty="0">
                <a:solidFill>
                  <a:srgbClr val="FFFFFF"/>
                </a:solidFill>
                <a:latin typeface="Microsoft JhengHei" panose="020B0604030504040204" charset="-120"/>
                <a:cs typeface="Microsoft JhengHei" panose="020B0604030504040204" charset="-120"/>
              </a:rPr>
              <a:t>生</a:t>
            </a:r>
            <a:r>
              <a:rPr sz="3200" b="1" dirty="0">
                <a:solidFill>
                  <a:srgbClr val="FFFFFF"/>
                </a:solidFill>
                <a:latin typeface="Microsoft JhengHei" panose="020B0604030504040204" charset="-120"/>
                <a:cs typeface="Microsoft JhengHei" panose="020B0604030504040204" charset="-120"/>
              </a:rPr>
              <a:t>产方</a:t>
            </a:r>
            <a:r>
              <a:rPr sz="3200" b="1" spc="-15" dirty="0">
                <a:solidFill>
                  <a:srgbClr val="FFFFFF"/>
                </a:solidFill>
                <a:latin typeface="Microsoft JhengHei" panose="020B0604030504040204" charset="-120"/>
                <a:cs typeface="Microsoft JhengHei" panose="020B0604030504040204" charset="-120"/>
              </a:rPr>
              <a:t>式</a:t>
            </a:r>
            <a:r>
              <a:rPr sz="3200" b="1" dirty="0">
                <a:solidFill>
                  <a:srgbClr val="FFFFFF"/>
                </a:solidFill>
                <a:latin typeface="Microsoft JhengHei" panose="020B0604030504040204" charset="-120"/>
                <a:cs typeface="Microsoft JhengHei" panose="020B0604030504040204" charset="-120"/>
              </a:rPr>
              <a:t>的绝</a:t>
            </a:r>
            <a:r>
              <a:rPr sz="3200" b="1" spc="-15" dirty="0">
                <a:solidFill>
                  <a:srgbClr val="FFFFFF"/>
                </a:solidFill>
                <a:latin typeface="Microsoft JhengHei" panose="020B0604030504040204" charset="-120"/>
                <a:cs typeface="Microsoft JhengHei" panose="020B0604030504040204" charset="-120"/>
              </a:rPr>
              <a:t>对</a:t>
            </a:r>
            <a:r>
              <a:rPr sz="3200" b="1" dirty="0">
                <a:solidFill>
                  <a:srgbClr val="FFFFFF"/>
                </a:solidFill>
                <a:latin typeface="Microsoft JhengHei" panose="020B0604030504040204" charset="-120"/>
                <a:cs typeface="Microsoft JhengHei" panose="020B0604030504040204" charset="-120"/>
              </a:rPr>
              <a:t>规律</a:t>
            </a:r>
            <a:endParaRPr sz="3200" dirty="0">
              <a:solidFill>
                <a:prstClr val="black"/>
              </a:solidFill>
              <a:latin typeface="Microsoft JhengHei" panose="020B0604030504040204" charset="-120"/>
              <a:cs typeface="Microsoft JhengHei" panose="020B0604030504040204" charset="-120"/>
            </a:endParaRPr>
          </a:p>
          <a:p>
            <a:pPr>
              <a:spcBef>
                <a:spcPts val="30"/>
              </a:spcBef>
            </a:pPr>
            <a:endParaRPr sz="3500" dirty="0">
              <a:solidFill>
                <a:prstClr val="black"/>
              </a:solidFill>
              <a:latin typeface="Times New Roman" panose="02020603050405020304"/>
              <a:cs typeface="Times New Roman" panose="02020603050405020304"/>
            </a:endParaRPr>
          </a:p>
          <a:p>
            <a:pPr marL="675640"/>
            <a:r>
              <a:rPr sz="2800" b="1" dirty="0">
                <a:solidFill>
                  <a:srgbClr val="AA454A"/>
                </a:solidFill>
                <a:latin typeface="微软雅黑" panose="020B0503020204020204" charset="-122"/>
                <a:cs typeface="微软雅黑" panose="020B0503020204020204" charset="-122"/>
              </a:rPr>
              <a:t>3.</a:t>
            </a:r>
            <a:r>
              <a:rPr sz="2800" b="1" spc="-5" dirty="0">
                <a:solidFill>
                  <a:srgbClr val="AA454A"/>
                </a:solidFill>
                <a:latin typeface="微软雅黑" panose="020B0503020204020204" charset="-122"/>
                <a:cs typeface="微软雅黑" panose="020B0503020204020204" charset="-122"/>
              </a:rPr>
              <a:t>资本有机构成和相对人口过剩</a:t>
            </a:r>
            <a:endParaRPr sz="2800" dirty="0">
              <a:solidFill>
                <a:prstClr val="black"/>
              </a:solidFill>
              <a:latin typeface="微软雅黑" panose="020B0503020204020204" charset="-122"/>
              <a:cs typeface="微软雅黑" panose="020B0503020204020204" charset="-122"/>
            </a:endParaRPr>
          </a:p>
          <a:p>
            <a:pPr marL="1163320" marR="5080" indent="735965">
              <a:lnSpc>
                <a:spcPct val="150000"/>
              </a:lnSpc>
              <a:spcBef>
                <a:spcPts val="2335"/>
              </a:spcBef>
            </a:pPr>
            <a:r>
              <a:rPr sz="2800" spc="-10" dirty="0">
                <a:solidFill>
                  <a:prstClr val="black"/>
                </a:solidFill>
                <a:latin typeface="微软雅黑" panose="020B0503020204020204" charset="-122"/>
                <a:cs typeface="微软雅黑" panose="020B0503020204020204" charset="-122"/>
              </a:rPr>
              <a:t>由资本的技术构成所决定、并反映</a:t>
            </a:r>
            <a:r>
              <a:rPr sz="2800" dirty="0">
                <a:solidFill>
                  <a:prstClr val="black"/>
                </a:solidFill>
                <a:latin typeface="微软雅黑" panose="020B0503020204020204" charset="-122"/>
                <a:cs typeface="微软雅黑" panose="020B0503020204020204" charset="-122"/>
              </a:rPr>
              <a:t>技</a:t>
            </a:r>
            <a:r>
              <a:rPr sz="2800" spc="-10" dirty="0">
                <a:solidFill>
                  <a:prstClr val="black"/>
                </a:solidFill>
                <a:latin typeface="微软雅黑" panose="020B0503020204020204" charset="-122"/>
                <a:cs typeface="微软雅黑" panose="020B0503020204020204" charset="-122"/>
              </a:rPr>
              <a:t>术构</a:t>
            </a:r>
            <a:r>
              <a:rPr sz="2800" dirty="0">
                <a:solidFill>
                  <a:prstClr val="black"/>
                </a:solidFill>
                <a:latin typeface="微软雅黑" panose="020B0503020204020204" charset="-122"/>
                <a:cs typeface="微软雅黑" panose="020B0503020204020204" charset="-122"/>
              </a:rPr>
              <a:t>成</a:t>
            </a:r>
            <a:r>
              <a:rPr sz="2800" spc="-10" dirty="0">
                <a:solidFill>
                  <a:prstClr val="black"/>
                </a:solidFill>
                <a:latin typeface="微软雅黑" panose="020B0503020204020204" charset="-122"/>
                <a:cs typeface="微软雅黑" panose="020B0503020204020204" charset="-122"/>
              </a:rPr>
              <a:t>变化的 </a:t>
            </a:r>
            <a:r>
              <a:rPr sz="2800" spc="-5" dirty="0">
                <a:solidFill>
                  <a:prstClr val="black"/>
                </a:solidFill>
                <a:latin typeface="微软雅黑" panose="020B0503020204020204" charset="-122"/>
                <a:cs typeface="微软雅黑" panose="020B0503020204020204" charset="-122"/>
              </a:rPr>
              <a:t>资本价</a:t>
            </a:r>
            <a:r>
              <a:rPr sz="2800" dirty="0">
                <a:solidFill>
                  <a:prstClr val="black"/>
                </a:solidFill>
                <a:latin typeface="微软雅黑" panose="020B0503020204020204" charset="-122"/>
                <a:cs typeface="微软雅黑" panose="020B0503020204020204" charset="-122"/>
              </a:rPr>
              <a:t>值</a:t>
            </a:r>
            <a:r>
              <a:rPr sz="2800" spc="-5" dirty="0">
                <a:solidFill>
                  <a:prstClr val="black"/>
                </a:solidFill>
                <a:latin typeface="微软雅黑" panose="020B0503020204020204" charset="-122"/>
                <a:cs typeface="微软雅黑" panose="020B0503020204020204" charset="-122"/>
              </a:rPr>
              <a:t>构成，</a:t>
            </a:r>
            <a:r>
              <a:rPr sz="2800" dirty="0">
                <a:solidFill>
                  <a:prstClr val="black"/>
                </a:solidFill>
                <a:latin typeface="微软雅黑" panose="020B0503020204020204" charset="-122"/>
                <a:cs typeface="微软雅黑" panose="020B0503020204020204" charset="-122"/>
              </a:rPr>
              <a:t>叫</a:t>
            </a:r>
            <a:r>
              <a:rPr sz="2800" spc="-5" dirty="0">
                <a:solidFill>
                  <a:prstClr val="black"/>
                </a:solidFill>
                <a:latin typeface="微软雅黑" panose="020B0503020204020204" charset="-122"/>
                <a:cs typeface="微软雅黑" panose="020B0503020204020204" charset="-122"/>
              </a:rPr>
              <a:t>做资本</a:t>
            </a:r>
            <a:r>
              <a:rPr sz="2800" dirty="0">
                <a:solidFill>
                  <a:prstClr val="black"/>
                </a:solidFill>
                <a:latin typeface="微软雅黑" panose="020B0503020204020204" charset="-122"/>
                <a:cs typeface="微软雅黑" panose="020B0503020204020204" charset="-122"/>
              </a:rPr>
              <a:t>的</a:t>
            </a:r>
            <a:r>
              <a:rPr sz="2800" spc="-5" dirty="0">
                <a:solidFill>
                  <a:prstClr val="black"/>
                </a:solidFill>
                <a:latin typeface="微软雅黑" panose="020B0503020204020204" charset="-122"/>
                <a:cs typeface="微软雅黑" panose="020B0503020204020204" charset="-122"/>
              </a:rPr>
              <a:t>有机构</a:t>
            </a:r>
            <a:r>
              <a:rPr sz="2800" dirty="0">
                <a:solidFill>
                  <a:prstClr val="black"/>
                </a:solidFill>
                <a:latin typeface="微软雅黑" panose="020B0503020204020204" charset="-122"/>
                <a:cs typeface="微软雅黑" panose="020B0503020204020204" charset="-122"/>
              </a:rPr>
              <a:t>成</a:t>
            </a:r>
            <a:r>
              <a:rPr sz="2800" spc="-5" dirty="0">
                <a:solidFill>
                  <a:prstClr val="black"/>
                </a:solidFill>
                <a:latin typeface="微软雅黑" panose="020B0503020204020204" charset="-122"/>
                <a:cs typeface="微软雅黑" panose="020B0503020204020204" charset="-122"/>
              </a:rPr>
              <a:t>。通常</a:t>
            </a:r>
            <a:r>
              <a:rPr sz="2800" spc="25" dirty="0">
                <a:solidFill>
                  <a:prstClr val="black"/>
                </a:solidFill>
                <a:latin typeface="微软雅黑" panose="020B0503020204020204" charset="-122"/>
                <a:cs typeface="微软雅黑" panose="020B0503020204020204" charset="-122"/>
              </a:rPr>
              <a:t>用</a:t>
            </a:r>
            <a:r>
              <a:rPr sz="2800" spc="-10" dirty="0">
                <a:solidFill>
                  <a:prstClr val="black"/>
                </a:solidFill>
                <a:latin typeface="微软雅黑" panose="020B0503020204020204" charset="-122"/>
                <a:cs typeface="微软雅黑" panose="020B0503020204020204" charset="-122"/>
              </a:rPr>
              <a:t>c:v</a:t>
            </a:r>
            <a:r>
              <a:rPr sz="2800" spc="-5" dirty="0">
                <a:solidFill>
                  <a:prstClr val="black"/>
                </a:solidFill>
                <a:latin typeface="微软雅黑" panose="020B0503020204020204" charset="-122"/>
                <a:cs typeface="微软雅黑" panose="020B0503020204020204" charset="-122"/>
              </a:rPr>
              <a:t>来</a:t>
            </a:r>
            <a:r>
              <a:rPr sz="2800" dirty="0">
                <a:solidFill>
                  <a:prstClr val="black"/>
                </a:solidFill>
                <a:latin typeface="微软雅黑" panose="020B0503020204020204" charset="-122"/>
                <a:cs typeface="微软雅黑" panose="020B0503020204020204" charset="-122"/>
              </a:rPr>
              <a:t>表示</a:t>
            </a:r>
            <a:r>
              <a:rPr sz="2800" spc="-5" dirty="0">
                <a:solidFill>
                  <a:prstClr val="black"/>
                </a:solidFill>
                <a:latin typeface="微软雅黑" panose="020B0503020204020204" charset="-122"/>
                <a:cs typeface="微软雅黑" panose="020B0503020204020204" charset="-122"/>
              </a:rPr>
              <a:t>。</a:t>
            </a:r>
            <a:endParaRPr sz="2800" dirty="0">
              <a:solidFill>
                <a:prstClr val="black"/>
              </a:solidFill>
              <a:latin typeface="微软雅黑" panose="020B0503020204020204" charset="-122"/>
              <a:cs typeface="微软雅黑" panose="020B0503020204020204" charset="-122"/>
            </a:endParaRPr>
          </a:p>
        </p:txBody>
      </p:sp>
      <p:sp>
        <p:nvSpPr>
          <p:cNvPr id="5" name="object 3"/>
          <p:cNvSpPr txBox="1"/>
          <p:nvPr/>
        </p:nvSpPr>
        <p:spPr>
          <a:xfrm>
            <a:off x="2423922" y="3573017"/>
            <a:ext cx="3990340" cy="685800"/>
          </a:xfrm>
          <a:prstGeom prst="rect">
            <a:avLst/>
          </a:prstGeom>
          <a:ln w="16764">
            <a:solidFill>
              <a:srgbClr val="FF0000"/>
            </a:solidFill>
          </a:ln>
        </p:spPr>
        <p:txBody>
          <a:bodyPr vert="horz" wrap="square" lIns="0" tIns="33020" rIns="0" bIns="0" rtlCol="0">
            <a:spAutoFit/>
          </a:bodyPr>
          <a:lstStyle/>
          <a:p>
            <a:pPr algn="ctr">
              <a:spcBef>
                <a:spcPts val="260"/>
              </a:spcBef>
            </a:pPr>
            <a:r>
              <a:rPr sz="3600" b="1" spc="5" dirty="0">
                <a:solidFill>
                  <a:prstClr val="black"/>
                </a:solidFill>
                <a:latin typeface="微软雅黑" panose="020B0503020204020204" charset="-122"/>
                <a:cs typeface="微软雅黑" panose="020B0503020204020204" charset="-122"/>
              </a:rPr>
              <a:t>生产力</a:t>
            </a:r>
            <a:r>
              <a:rPr sz="3600" b="1" dirty="0">
                <a:solidFill>
                  <a:prstClr val="black"/>
                </a:solidFill>
                <a:latin typeface="微软雅黑" panose="020B0503020204020204" charset="-122"/>
                <a:cs typeface="微软雅黑" panose="020B0503020204020204" charset="-122"/>
              </a:rPr>
              <a:t>的发展</a:t>
            </a:r>
            <a:endParaRPr sz="3600" dirty="0">
              <a:solidFill>
                <a:prstClr val="black"/>
              </a:solidFill>
              <a:latin typeface="微软雅黑" panose="020B0503020204020204" charset="-122"/>
              <a:cs typeface="微软雅黑" panose="020B0503020204020204" charset="-122"/>
            </a:endParaRPr>
          </a:p>
        </p:txBody>
      </p:sp>
      <p:sp>
        <p:nvSpPr>
          <p:cNvPr id="6" name="object 4"/>
          <p:cNvSpPr txBox="1"/>
          <p:nvPr/>
        </p:nvSpPr>
        <p:spPr>
          <a:xfrm>
            <a:off x="2423922" y="4638294"/>
            <a:ext cx="3990340" cy="719455"/>
          </a:xfrm>
          <a:prstGeom prst="rect">
            <a:avLst/>
          </a:prstGeom>
          <a:ln w="16764">
            <a:solidFill>
              <a:srgbClr val="FF0000"/>
            </a:solidFill>
          </a:ln>
        </p:spPr>
        <p:txBody>
          <a:bodyPr vert="horz" wrap="square" lIns="0" tIns="48895" rIns="0" bIns="0" rtlCol="0">
            <a:spAutoFit/>
          </a:bodyPr>
          <a:lstStyle/>
          <a:p>
            <a:pPr marL="163195">
              <a:spcBef>
                <a:spcPts val="385"/>
              </a:spcBef>
            </a:pPr>
            <a:r>
              <a:rPr sz="3600" b="1" spc="10" dirty="0">
                <a:solidFill>
                  <a:prstClr val="black"/>
                </a:solidFill>
                <a:latin typeface="微软雅黑" panose="020B0503020204020204" charset="-122"/>
                <a:cs typeface="微软雅黑" panose="020B0503020204020204" charset="-122"/>
              </a:rPr>
              <a:t>追逐</a:t>
            </a:r>
            <a:r>
              <a:rPr sz="3600" b="1" spc="5" dirty="0">
                <a:solidFill>
                  <a:prstClr val="black"/>
                </a:solidFill>
                <a:latin typeface="微软雅黑" panose="020B0503020204020204" charset="-122"/>
                <a:cs typeface="微软雅黑" panose="020B0503020204020204" charset="-122"/>
              </a:rPr>
              <a:t>超</a:t>
            </a:r>
            <a:r>
              <a:rPr sz="3600" b="1" dirty="0">
                <a:solidFill>
                  <a:prstClr val="black"/>
                </a:solidFill>
                <a:latin typeface="微软雅黑" panose="020B0503020204020204" charset="-122"/>
                <a:cs typeface="微软雅黑" panose="020B0503020204020204" charset="-122"/>
              </a:rPr>
              <a:t>额剩余价值</a:t>
            </a:r>
            <a:endParaRPr sz="3600">
              <a:solidFill>
                <a:prstClr val="black"/>
              </a:solidFill>
              <a:latin typeface="微软雅黑" panose="020B0503020204020204" charset="-122"/>
              <a:cs typeface="微软雅黑" panose="020B0503020204020204" charset="-122"/>
            </a:endParaRPr>
          </a:p>
        </p:txBody>
      </p:sp>
      <p:sp>
        <p:nvSpPr>
          <p:cNvPr id="7" name="object 5"/>
          <p:cNvSpPr/>
          <p:nvPr/>
        </p:nvSpPr>
        <p:spPr>
          <a:xfrm>
            <a:off x="6433565" y="3950970"/>
            <a:ext cx="108585" cy="990600"/>
          </a:xfrm>
          <a:custGeom>
            <a:avLst/>
            <a:gdLst/>
            <a:ahLst/>
            <a:cxnLst/>
            <a:rect l="l" t="t" r="r" b="b"/>
            <a:pathLst>
              <a:path w="108584" h="990600">
                <a:moveTo>
                  <a:pt x="0" y="0"/>
                </a:moveTo>
                <a:lnTo>
                  <a:pt x="42142" y="9207"/>
                </a:lnTo>
                <a:lnTo>
                  <a:pt x="76533" y="34321"/>
                </a:lnTo>
                <a:lnTo>
                  <a:pt x="99708" y="71580"/>
                </a:lnTo>
                <a:lnTo>
                  <a:pt x="108204" y="117220"/>
                </a:lnTo>
                <a:lnTo>
                  <a:pt x="108204" y="873378"/>
                </a:lnTo>
                <a:lnTo>
                  <a:pt x="99708" y="919019"/>
                </a:lnTo>
                <a:lnTo>
                  <a:pt x="76533" y="956278"/>
                </a:lnTo>
                <a:lnTo>
                  <a:pt x="42142" y="981392"/>
                </a:lnTo>
                <a:lnTo>
                  <a:pt x="0" y="990599"/>
                </a:lnTo>
              </a:path>
            </a:pathLst>
          </a:custGeom>
          <a:ln w="16764">
            <a:solidFill>
              <a:srgbClr val="FF0000"/>
            </a:solidFill>
          </a:ln>
        </p:spPr>
        <p:txBody>
          <a:bodyPr wrap="square" lIns="0" tIns="0" rIns="0" bIns="0" rtlCol="0"/>
          <a:lstStyle/>
          <a:p>
            <a:endParaRPr>
              <a:solidFill>
                <a:prstClr val="black"/>
              </a:solidFill>
              <a:latin typeface="Calibri" panose="020F0502020204030204"/>
            </a:endParaRPr>
          </a:p>
        </p:txBody>
      </p:sp>
      <p:sp>
        <p:nvSpPr>
          <p:cNvPr id="8" name="object 6"/>
          <p:cNvSpPr/>
          <p:nvPr/>
        </p:nvSpPr>
        <p:spPr>
          <a:xfrm>
            <a:off x="6541007" y="4178808"/>
            <a:ext cx="862965" cy="609600"/>
          </a:xfrm>
          <a:custGeom>
            <a:avLst/>
            <a:gdLst/>
            <a:ahLst/>
            <a:cxnLst/>
            <a:rect l="l" t="t" r="r" b="b"/>
            <a:pathLst>
              <a:path w="862965" h="609600">
                <a:moveTo>
                  <a:pt x="710184" y="0"/>
                </a:moveTo>
                <a:lnTo>
                  <a:pt x="710184" y="152400"/>
                </a:lnTo>
                <a:lnTo>
                  <a:pt x="0" y="152400"/>
                </a:lnTo>
                <a:lnTo>
                  <a:pt x="0" y="457200"/>
                </a:lnTo>
                <a:lnTo>
                  <a:pt x="710184" y="457200"/>
                </a:lnTo>
                <a:lnTo>
                  <a:pt x="710184" y="609600"/>
                </a:lnTo>
                <a:lnTo>
                  <a:pt x="862584" y="304800"/>
                </a:lnTo>
                <a:lnTo>
                  <a:pt x="710184" y="0"/>
                </a:lnTo>
                <a:close/>
              </a:path>
            </a:pathLst>
          </a:custGeom>
          <a:solidFill>
            <a:srgbClr val="0000FF"/>
          </a:solidFill>
        </p:spPr>
        <p:txBody>
          <a:bodyPr wrap="square" lIns="0" tIns="0" rIns="0" bIns="0" rtlCol="0"/>
          <a:lstStyle/>
          <a:p>
            <a:endParaRPr>
              <a:solidFill>
                <a:prstClr val="black"/>
              </a:solidFill>
              <a:latin typeface="Calibri" panose="020F0502020204030204"/>
            </a:endParaRPr>
          </a:p>
        </p:txBody>
      </p:sp>
      <p:sp>
        <p:nvSpPr>
          <p:cNvPr id="9" name="object 7"/>
          <p:cNvSpPr txBox="1"/>
          <p:nvPr/>
        </p:nvSpPr>
        <p:spPr>
          <a:xfrm>
            <a:off x="7430261" y="3342894"/>
            <a:ext cx="1510665" cy="2214880"/>
          </a:xfrm>
          <a:prstGeom prst="rect">
            <a:avLst/>
          </a:prstGeom>
          <a:ln w="16763">
            <a:solidFill>
              <a:srgbClr val="FF0000"/>
            </a:solidFill>
          </a:ln>
        </p:spPr>
        <p:txBody>
          <a:bodyPr vert="horz" wrap="square" lIns="0" tIns="0" rIns="0" bIns="0" rtlCol="0">
            <a:spAutoFit/>
          </a:bodyPr>
          <a:lstStyle/>
          <a:p>
            <a:pPr marL="296545">
              <a:lnSpc>
                <a:spcPts val="4110"/>
              </a:lnSpc>
            </a:pPr>
            <a:r>
              <a:rPr sz="3600" b="1" spc="10" dirty="0">
                <a:solidFill>
                  <a:prstClr val="black"/>
                </a:solidFill>
                <a:latin typeface="微软雅黑" panose="020B0503020204020204" charset="-122"/>
                <a:cs typeface="微软雅黑" panose="020B0503020204020204" charset="-122"/>
              </a:rPr>
              <a:t>资本</a:t>
            </a:r>
            <a:endParaRPr sz="3600">
              <a:solidFill>
                <a:prstClr val="black"/>
              </a:solidFill>
              <a:latin typeface="微软雅黑" panose="020B0503020204020204" charset="-122"/>
              <a:cs typeface="微软雅黑" panose="020B0503020204020204" charset="-122"/>
            </a:endParaRPr>
          </a:p>
          <a:p>
            <a:pPr marL="296545" marR="288290"/>
            <a:r>
              <a:rPr sz="3600" b="1" spc="5" dirty="0">
                <a:solidFill>
                  <a:prstClr val="black"/>
                </a:solidFill>
                <a:latin typeface="微软雅黑" panose="020B0503020204020204" charset="-122"/>
                <a:cs typeface="微软雅黑" panose="020B0503020204020204" charset="-122"/>
              </a:rPr>
              <a:t>有机 </a:t>
            </a:r>
            <a:r>
              <a:rPr sz="3600" b="1" spc="10" dirty="0">
                <a:solidFill>
                  <a:prstClr val="black"/>
                </a:solidFill>
                <a:latin typeface="微软雅黑" panose="020B0503020204020204" charset="-122"/>
                <a:cs typeface="微软雅黑" panose="020B0503020204020204" charset="-122"/>
              </a:rPr>
              <a:t>构成 提高</a:t>
            </a:r>
            <a:endParaRPr sz="3600">
              <a:solidFill>
                <a:prstClr val="black"/>
              </a:solidFill>
              <a:latin typeface="微软雅黑" panose="020B0503020204020204" charset="-122"/>
              <a:cs typeface="微软雅黑" panose="020B0503020204020204"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206500" y="977646"/>
            <a:ext cx="9495790" cy="2782813"/>
          </a:xfrm>
          <a:prstGeom prst="rect">
            <a:avLst/>
          </a:prstGeom>
        </p:spPr>
        <p:txBody>
          <a:bodyPr vert="horz" wrap="square" lIns="0" tIns="12700" rIns="0" bIns="0" rtlCol="0">
            <a:spAutoFit/>
          </a:bodyPr>
          <a:lstStyle/>
          <a:p>
            <a:pPr marL="84455">
              <a:lnSpc>
                <a:spcPct val="100000"/>
              </a:lnSpc>
              <a:spcBef>
                <a:spcPts val="100"/>
              </a:spcBef>
            </a:pPr>
            <a:r>
              <a:rPr sz="3600" b="1" spc="5" dirty="0">
                <a:latin typeface="Microsoft JhengHei" panose="020B0604030504040204" charset="-120"/>
                <a:cs typeface="Microsoft JhengHei" panose="020B0604030504040204" charset="-120"/>
              </a:rPr>
              <a:t>相对过</a:t>
            </a:r>
            <a:r>
              <a:rPr sz="3600" b="1" dirty="0">
                <a:latin typeface="Microsoft JhengHei" panose="020B0604030504040204" charset="-120"/>
                <a:cs typeface="Microsoft JhengHei" panose="020B0604030504040204" charset="-120"/>
              </a:rPr>
              <a:t>剩人口的产生</a:t>
            </a:r>
            <a:endParaRPr sz="3600" dirty="0">
              <a:latin typeface="Microsoft JhengHei" panose="020B0604030504040204" charset="-120"/>
              <a:cs typeface="Microsoft JhengHei" panose="020B0604030504040204" charset="-120"/>
            </a:endParaRPr>
          </a:p>
          <a:p>
            <a:pPr marL="12700" marR="5080" indent="630555" algn="just">
              <a:lnSpc>
                <a:spcPct val="150000"/>
              </a:lnSpc>
            </a:pPr>
            <a:r>
              <a:rPr sz="2400" dirty="0" err="1" smtClean="0">
                <a:latin typeface="微软雅黑" panose="020B0503020204020204" charset="-122"/>
                <a:cs typeface="微软雅黑" panose="020B0503020204020204" charset="-122"/>
              </a:rPr>
              <a:t>所谓相对过剩人口</a:t>
            </a:r>
            <a:r>
              <a:rPr sz="2400" dirty="0" err="1">
                <a:latin typeface="微软雅黑" panose="020B0503020204020204" charset="-122"/>
                <a:cs typeface="微软雅黑" panose="020B0503020204020204" charset="-122"/>
              </a:rPr>
              <a:t>，</a:t>
            </a:r>
            <a:r>
              <a:rPr sz="2400" dirty="0" err="1">
                <a:solidFill>
                  <a:srgbClr val="FF0000"/>
                </a:solidFill>
                <a:latin typeface="微软雅黑" panose="020B0503020204020204" charset="-122"/>
                <a:cs typeface="微软雅黑" panose="020B0503020204020204" charset="-122"/>
              </a:rPr>
              <a:t>就是劳动力供给超过了资本对它的需要。</a:t>
            </a:r>
            <a:r>
              <a:rPr sz="2400" dirty="0" err="1">
                <a:latin typeface="微软雅黑" panose="020B0503020204020204" charset="-122"/>
                <a:cs typeface="微软雅黑" panose="020B0503020204020204" charset="-122"/>
              </a:rPr>
              <a:t>这种</a:t>
            </a:r>
            <a:r>
              <a:rPr sz="2400" dirty="0">
                <a:latin typeface="微软雅黑" panose="020B0503020204020204" charset="-122"/>
                <a:cs typeface="微软雅黑" panose="020B0503020204020204" charset="-122"/>
              </a:rPr>
              <a:t> 过剩人口之所以是相对的，是因为它并不是社会生产发展所绝对不需要 </a:t>
            </a:r>
            <a:r>
              <a:rPr sz="2400" spc="-5" dirty="0">
                <a:latin typeface="微软雅黑" panose="020B0503020204020204" charset="-122"/>
                <a:cs typeface="微软雅黑" panose="020B0503020204020204" charset="-122"/>
              </a:rPr>
              <a:t>的，而是由于他们不为资本价值增殖所需要，使他们成为“过剩”的或 </a:t>
            </a:r>
            <a:r>
              <a:rPr sz="2400" dirty="0">
                <a:latin typeface="微软雅黑" panose="020B0503020204020204" charset="-122"/>
                <a:cs typeface="微软雅黑" panose="020B0503020204020204" charset="-122"/>
              </a:rPr>
              <a:t>“多余”的人了。</a:t>
            </a:r>
            <a:endParaRPr sz="2400" dirty="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35799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p:nvPr/>
        </p:nvSpPr>
        <p:spPr>
          <a:xfrm>
            <a:off x="6376415" y="1857755"/>
            <a:ext cx="4363212" cy="4018788"/>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1380744" y="3785615"/>
            <a:ext cx="4322445" cy="710565"/>
          </a:xfrm>
          <a:custGeom>
            <a:avLst/>
            <a:gdLst/>
            <a:ahLst/>
            <a:cxnLst/>
            <a:rect l="l" t="t" r="r" b="b"/>
            <a:pathLst>
              <a:path w="4322445" h="710564">
                <a:moveTo>
                  <a:pt x="0" y="0"/>
                </a:moveTo>
                <a:lnTo>
                  <a:pt x="4322064" y="0"/>
                </a:lnTo>
                <a:lnTo>
                  <a:pt x="4322064" y="576833"/>
                </a:lnTo>
                <a:lnTo>
                  <a:pt x="4250032" y="576916"/>
                </a:lnTo>
                <a:lnTo>
                  <a:pt x="4179601" y="577160"/>
                </a:lnTo>
                <a:lnTo>
                  <a:pt x="4110733" y="577561"/>
                </a:lnTo>
                <a:lnTo>
                  <a:pt x="4043392" y="578114"/>
                </a:lnTo>
                <a:lnTo>
                  <a:pt x="3977540" y="578815"/>
                </a:lnTo>
                <a:lnTo>
                  <a:pt x="3913141" y="579658"/>
                </a:lnTo>
                <a:lnTo>
                  <a:pt x="3850159" y="580639"/>
                </a:lnTo>
                <a:lnTo>
                  <a:pt x="3788556" y="581752"/>
                </a:lnTo>
                <a:lnTo>
                  <a:pt x="3728296" y="582994"/>
                </a:lnTo>
                <a:lnTo>
                  <a:pt x="3669342" y="584359"/>
                </a:lnTo>
                <a:lnTo>
                  <a:pt x="3611657" y="585842"/>
                </a:lnTo>
                <a:lnTo>
                  <a:pt x="3555204" y="587439"/>
                </a:lnTo>
                <a:lnTo>
                  <a:pt x="3499946" y="589145"/>
                </a:lnTo>
                <a:lnTo>
                  <a:pt x="3445848" y="590955"/>
                </a:lnTo>
                <a:lnTo>
                  <a:pt x="3392871" y="592865"/>
                </a:lnTo>
                <a:lnTo>
                  <a:pt x="3340979" y="594868"/>
                </a:lnTo>
                <a:lnTo>
                  <a:pt x="3290136" y="596962"/>
                </a:lnTo>
                <a:lnTo>
                  <a:pt x="3240304" y="599140"/>
                </a:lnTo>
                <a:lnTo>
                  <a:pt x="3191448" y="601398"/>
                </a:lnTo>
                <a:lnTo>
                  <a:pt x="3143529" y="603732"/>
                </a:lnTo>
                <a:lnTo>
                  <a:pt x="3096511" y="606136"/>
                </a:lnTo>
                <a:lnTo>
                  <a:pt x="3050358" y="608605"/>
                </a:lnTo>
                <a:lnTo>
                  <a:pt x="3005033" y="611136"/>
                </a:lnTo>
                <a:lnTo>
                  <a:pt x="2960498" y="613722"/>
                </a:lnTo>
                <a:lnTo>
                  <a:pt x="2916718" y="616360"/>
                </a:lnTo>
                <a:lnTo>
                  <a:pt x="2873655" y="619044"/>
                </a:lnTo>
                <a:lnTo>
                  <a:pt x="2831272" y="621769"/>
                </a:lnTo>
                <a:lnTo>
                  <a:pt x="2789533" y="624532"/>
                </a:lnTo>
                <a:lnTo>
                  <a:pt x="2748401" y="627326"/>
                </a:lnTo>
                <a:lnTo>
                  <a:pt x="2707840" y="630148"/>
                </a:lnTo>
                <a:lnTo>
                  <a:pt x="2667811" y="632992"/>
                </a:lnTo>
                <a:lnTo>
                  <a:pt x="2628279" y="635853"/>
                </a:lnTo>
                <a:lnTo>
                  <a:pt x="2589207" y="638728"/>
                </a:lnTo>
                <a:lnTo>
                  <a:pt x="2550559" y="641610"/>
                </a:lnTo>
                <a:lnTo>
                  <a:pt x="2512296" y="644495"/>
                </a:lnTo>
                <a:lnTo>
                  <a:pt x="2436782" y="650257"/>
                </a:lnTo>
                <a:lnTo>
                  <a:pt x="2362372" y="655973"/>
                </a:lnTo>
                <a:lnTo>
                  <a:pt x="2325489" y="658802"/>
                </a:lnTo>
                <a:lnTo>
                  <a:pt x="2252182" y="664379"/>
                </a:lnTo>
                <a:lnTo>
                  <a:pt x="2179243" y="669815"/>
                </a:lnTo>
                <a:lnTo>
                  <a:pt x="2106378" y="675071"/>
                </a:lnTo>
                <a:lnTo>
                  <a:pt x="2033292" y="680109"/>
                </a:lnTo>
                <a:lnTo>
                  <a:pt x="1959691" y="684890"/>
                </a:lnTo>
                <a:lnTo>
                  <a:pt x="1885281" y="689377"/>
                </a:lnTo>
                <a:lnTo>
                  <a:pt x="1809767" y="693531"/>
                </a:lnTo>
                <a:lnTo>
                  <a:pt x="1771504" y="695471"/>
                </a:lnTo>
                <a:lnTo>
                  <a:pt x="1732856" y="697313"/>
                </a:lnTo>
                <a:lnTo>
                  <a:pt x="1693784" y="699053"/>
                </a:lnTo>
                <a:lnTo>
                  <a:pt x="1654252" y="700685"/>
                </a:lnTo>
                <a:lnTo>
                  <a:pt x="1614223" y="702205"/>
                </a:lnTo>
                <a:lnTo>
                  <a:pt x="1573662" y="703608"/>
                </a:lnTo>
                <a:lnTo>
                  <a:pt x="1532530" y="704889"/>
                </a:lnTo>
                <a:lnTo>
                  <a:pt x="1490791" y="706044"/>
                </a:lnTo>
                <a:lnTo>
                  <a:pt x="1448408" y="707068"/>
                </a:lnTo>
                <a:lnTo>
                  <a:pt x="1405345" y="707955"/>
                </a:lnTo>
                <a:lnTo>
                  <a:pt x="1361565" y="708701"/>
                </a:lnTo>
                <a:lnTo>
                  <a:pt x="1317030" y="709302"/>
                </a:lnTo>
                <a:lnTo>
                  <a:pt x="1271705" y="709752"/>
                </a:lnTo>
                <a:lnTo>
                  <a:pt x="1225552" y="710046"/>
                </a:lnTo>
                <a:lnTo>
                  <a:pt x="1178534" y="710181"/>
                </a:lnTo>
                <a:lnTo>
                  <a:pt x="1130615" y="710150"/>
                </a:lnTo>
                <a:lnTo>
                  <a:pt x="1081759" y="709950"/>
                </a:lnTo>
                <a:lnTo>
                  <a:pt x="1031927" y="709575"/>
                </a:lnTo>
                <a:lnTo>
                  <a:pt x="981084" y="709020"/>
                </a:lnTo>
                <a:lnTo>
                  <a:pt x="929192" y="708282"/>
                </a:lnTo>
                <a:lnTo>
                  <a:pt x="876215" y="707354"/>
                </a:lnTo>
                <a:lnTo>
                  <a:pt x="822117" y="706233"/>
                </a:lnTo>
                <a:lnTo>
                  <a:pt x="766859" y="704912"/>
                </a:lnTo>
                <a:lnTo>
                  <a:pt x="710406" y="703389"/>
                </a:lnTo>
                <a:lnTo>
                  <a:pt x="652721" y="701657"/>
                </a:lnTo>
                <a:lnTo>
                  <a:pt x="593767" y="699712"/>
                </a:lnTo>
                <a:lnTo>
                  <a:pt x="533507" y="697550"/>
                </a:lnTo>
                <a:lnTo>
                  <a:pt x="471904" y="695164"/>
                </a:lnTo>
                <a:lnTo>
                  <a:pt x="408922" y="692552"/>
                </a:lnTo>
                <a:lnTo>
                  <a:pt x="344523" y="689707"/>
                </a:lnTo>
                <a:lnTo>
                  <a:pt x="278671" y="686625"/>
                </a:lnTo>
                <a:lnTo>
                  <a:pt x="211330" y="683301"/>
                </a:lnTo>
                <a:lnTo>
                  <a:pt x="142462" y="679730"/>
                </a:lnTo>
                <a:lnTo>
                  <a:pt x="72031" y="675908"/>
                </a:lnTo>
                <a:lnTo>
                  <a:pt x="0" y="671829"/>
                </a:lnTo>
                <a:lnTo>
                  <a:pt x="0" y="0"/>
                </a:lnTo>
                <a:close/>
              </a:path>
            </a:pathLst>
          </a:custGeom>
          <a:ln w="9143">
            <a:solidFill>
              <a:srgbClr val="3366CC"/>
            </a:solidFill>
          </a:ln>
        </p:spPr>
        <p:txBody>
          <a:bodyPr wrap="square" lIns="0" tIns="0" rIns="0" bIns="0" rtlCol="0"/>
          <a:lstStyle/>
          <a:p/>
        </p:txBody>
      </p:sp>
      <p:sp>
        <p:nvSpPr>
          <p:cNvPr id="7" name="object 7"/>
          <p:cNvSpPr/>
          <p:nvPr/>
        </p:nvSpPr>
        <p:spPr>
          <a:xfrm>
            <a:off x="1391411" y="1915667"/>
            <a:ext cx="4319270" cy="782955"/>
          </a:xfrm>
          <a:custGeom>
            <a:avLst/>
            <a:gdLst/>
            <a:ahLst/>
            <a:cxnLst/>
            <a:rect l="l" t="t" r="r" b="b"/>
            <a:pathLst>
              <a:path w="4319270" h="782955">
                <a:moveTo>
                  <a:pt x="0" y="0"/>
                </a:moveTo>
                <a:lnTo>
                  <a:pt x="4319016" y="0"/>
                </a:lnTo>
                <a:lnTo>
                  <a:pt x="4319016" y="635508"/>
                </a:lnTo>
                <a:lnTo>
                  <a:pt x="4247826" y="635596"/>
                </a:lnTo>
                <a:lnTo>
                  <a:pt x="4178200" y="635859"/>
                </a:lnTo>
                <a:lnTo>
                  <a:pt x="4110103" y="636292"/>
                </a:lnTo>
                <a:lnTo>
                  <a:pt x="4043499" y="636888"/>
                </a:lnTo>
                <a:lnTo>
                  <a:pt x="3978352" y="637643"/>
                </a:lnTo>
                <a:lnTo>
                  <a:pt x="3914628" y="638552"/>
                </a:lnTo>
                <a:lnTo>
                  <a:pt x="3852289" y="639610"/>
                </a:lnTo>
                <a:lnTo>
                  <a:pt x="3791302" y="640811"/>
                </a:lnTo>
                <a:lnTo>
                  <a:pt x="3731629" y="642151"/>
                </a:lnTo>
                <a:lnTo>
                  <a:pt x="3673237" y="643624"/>
                </a:lnTo>
                <a:lnTo>
                  <a:pt x="3616088" y="645225"/>
                </a:lnTo>
                <a:lnTo>
                  <a:pt x="3560148" y="646950"/>
                </a:lnTo>
                <a:lnTo>
                  <a:pt x="3505382" y="648792"/>
                </a:lnTo>
                <a:lnTo>
                  <a:pt x="3451752" y="650747"/>
                </a:lnTo>
                <a:lnTo>
                  <a:pt x="3399225" y="652810"/>
                </a:lnTo>
                <a:lnTo>
                  <a:pt x="3347764" y="654976"/>
                </a:lnTo>
                <a:lnTo>
                  <a:pt x="3297334" y="657238"/>
                </a:lnTo>
                <a:lnTo>
                  <a:pt x="3247900" y="659594"/>
                </a:lnTo>
                <a:lnTo>
                  <a:pt x="3199425" y="662036"/>
                </a:lnTo>
                <a:lnTo>
                  <a:pt x="3151874" y="664561"/>
                </a:lnTo>
                <a:lnTo>
                  <a:pt x="3105212" y="667163"/>
                </a:lnTo>
                <a:lnTo>
                  <a:pt x="3059403" y="669836"/>
                </a:lnTo>
                <a:lnTo>
                  <a:pt x="3014412" y="672577"/>
                </a:lnTo>
                <a:lnTo>
                  <a:pt x="2970203" y="675379"/>
                </a:lnTo>
                <a:lnTo>
                  <a:pt x="2926740" y="678237"/>
                </a:lnTo>
                <a:lnTo>
                  <a:pt x="2883988" y="681147"/>
                </a:lnTo>
                <a:lnTo>
                  <a:pt x="2841912" y="684103"/>
                </a:lnTo>
                <a:lnTo>
                  <a:pt x="2800476" y="687101"/>
                </a:lnTo>
                <a:lnTo>
                  <a:pt x="2759643" y="690134"/>
                </a:lnTo>
                <a:lnTo>
                  <a:pt x="2719380" y="693198"/>
                </a:lnTo>
                <a:lnTo>
                  <a:pt x="2679650" y="696289"/>
                </a:lnTo>
                <a:lnTo>
                  <a:pt x="2640417" y="699399"/>
                </a:lnTo>
                <a:lnTo>
                  <a:pt x="2601647" y="702526"/>
                </a:lnTo>
                <a:lnTo>
                  <a:pt x="2563303" y="705663"/>
                </a:lnTo>
                <a:lnTo>
                  <a:pt x="2487753" y="711947"/>
                </a:lnTo>
                <a:lnTo>
                  <a:pt x="2413482" y="718212"/>
                </a:lnTo>
                <a:lnTo>
                  <a:pt x="2376738" y="721325"/>
                </a:lnTo>
                <a:lnTo>
                  <a:pt x="2340207" y="724417"/>
                </a:lnTo>
                <a:lnTo>
                  <a:pt x="2267643" y="730519"/>
                </a:lnTo>
                <a:lnTo>
                  <a:pt x="2195505" y="736480"/>
                </a:lnTo>
                <a:lnTo>
                  <a:pt x="2123510" y="742256"/>
                </a:lnTo>
                <a:lnTo>
                  <a:pt x="2051372" y="747809"/>
                </a:lnTo>
                <a:lnTo>
                  <a:pt x="1978808" y="753096"/>
                </a:lnTo>
                <a:lnTo>
                  <a:pt x="1905533" y="758076"/>
                </a:lnTo>
                <a:lnTo>
                  <a:pt x="1831262" y="762710"/>
                </a:lnTo>
                <a:lnTo>
                  <a:pt x="1755712" y="766955"/>
                </a:lnTo>
                <a:lnTo>
                  <a:pt x="1717368" y="768919"/>
                </a:lnTo>
                <a:lnTo>
                  <a:pt x="1678598" y="770771"/>
                </a:lnTo>
                <a:lnTo>
                  <a:pt x="1639365" y="772505"/>
                </a:lnTo>
                <a:lnTo>
                  <a:pt x="1599635" y="774116"/>
                </a:lnTo>
                <a:lnTo>
                  <a:pt x="1559372" y="775600"/>
                </a:lnTo>
                <a:lnTo>
                  <a:pt x="1518539" y="776951"/>
                </a:lnTo>
                <a:lnTo>
                  <a:pt x="1477103" y="778164"/>
                </a:lnTo>
                <a:lnTo>
                  <a:pt x="1435027" y="779233"/>
                </a:lnTo>
                <a:lnTo>
                  <a:pt x="1392275" y="780155"/>
                </a:lnTo>
                <a:lnTo>
                  <a:pt x="1348812" y="780923"/>
                </a:lnTo>
                <a:lnTo>
                  <a:pt x="1304603" y="781532"/>
                </a:lnTo>
                <a:lnTo>
                  <a:pt x="1259612" y="781978"/>
                </a:lnTo>
                <a:lnTo>
                  <a:pt x="1213803" y="782255"/>
                </a:lnTo>
                <a:lnTo>
                  <a:pt x="1167141" y="782358"/>
                </a:lnTo>
                <a:lnTo>
                  <a:pt x="1119590" y="782283"/>
                </a:lnTo>
                <a:lnTo>
                  <a:pt x="1071115" y="782023"/>
                </a:lnTo>
                <a:lnTo>
                  <a:pt x="1021681" y="781574"/>
                </a:lnTo>
                <a:lnTo>
                  <a:pt x="971251" y="780930"/>
                </a:lnTo>
                <a:lnTo>
                  <a:pt x="919790" y="780088"/>
                </a:lnTo>
                <a:lnTo>
                  <a:pt x="867263" y="779040"/>
                </a:lnTo>
                <a:lnTo>
                  <a:pt x="813633" y="777783"/>
                </a:lnTo>
                <a:lnTo>
                  <a:pt x="758867" y="776311"/>
                </a:lnTo>
                <a:lnTo>
                  <a:pt x="702927" y="774619"/>
                </a:lnTo>
                <a:lnTo>
                  <a:pt x="645778" y="772702"/>
                </a:lnTo>
                <a:lnTo>
                  <a:pt x="587386" y="770555"/>
                </a:lnTo>
                <a:lnTo>
                  <a:pt x="527713" y="768173"/>
                </a:lnTo>
                <a:lnTo>
                  <a:pt x="466726" y="765550"/>
                </a:lnTo>
                <a:lnTo>
                  <a:pt x="404387" y="762682"/>
                </a:lnTo>
                <a:lnTo>
                  <a:pt x="340663" y="759563"/>
                </a:lnTo>
                <a:lnTo>
                  <a:pt x="275516" y="756188"/>
                </a:lnTo>
                <a:lnTo>
                  <a:pt x="208912" y="752552"/>
                </a:lnTo>
                <a:lnTo>
                  <a:pt x="140815" y="748650"/>
                </a:lnTo>
                <a:lnTo>
                  <a:pt x="71189" y="744478"/>
                </a:lnTo>
                <a:lnTo>
                  <a:pt x="0" y="740029"/>
                </a:lnTo>
                <a:lnTo>
                  <a:pt x="0" y="0"/>
                </a:lnTo>
                <a:close/>
              </a:path>
            </a:pathLst>
          </a:custGeom>
          <a:ln w="9143">
            <a:solidFill>
              <a:srgbClr val="3366CC"/>
            </a:solidFill>
          </a:ln>
        </p:spPr>
        <p:txBody>
          <a:bodyPr wrap="square" lIns="0" tIns="0" rIns="0" bIns="0" rtlCol="0"/>
          <a:lstStyle/>
          <a:p/>
        </p:txBody>
      </p:sp>
      <p:sp>
        <p:nvSpPr>
          <p:cNvPr id="8" name="object 8"/>
          <p:cNvSpPr/>
          <p:nvPr/>
        </p:nvSpPr>
        <p:spPr>
          <a:xfrm>
            <a:off x="1391411" y="2851404"/>
            <a:ext cx="4319270" cy="782955"/>
          </a:xfrm>
          <a:custGeom>
            <a:avLst/>
            <a:gdLst/>
            <a:ahLst/>
            <a:cxnLst/>
            <a:rect l="l" t="t" r="r" b="b"/>
            <a:pathLst>
              <a:path w="4319270" h="782954">
                <a:moveTo>
                  <a:pt x="0" y="0"/>
                </a:moveTo>
                <a:lnTo>
                  <a:pt x="4319016" y="0"/>
                </a:lnTo>
                <a:lnTo>
                  <a:pt x="4319016" y="635508"/>
                </a:lnTo>
                <a:lnTo>
                  <a:pt x="4247826" y="635596"/>
                </a:lnTo>
                <a:lnTo>
                  <a:pt x="4178200" y="635859"/>
                </a:lnTo>
                <a:lnTo>
                  <a:pt x="4110103" y="636292"/>
                </a:lnTo>
                <a:lnTo>
                  <a:pt x="4043499" y="636888"/>
                </a:lnTo>
                <a:lnTo>
                  <a:pt x="3978352" y="637643"/>
                </a:lnTo>
                <a:lnTo>
                  <a:pt x="3914628" y="638552"/>
                </a:lnTo>
                <a:lnTo>
                  <a:pt x="3852289" y="639610"/>
                </a:lnTo>
                <a:lnTo>
                  <a:pt x="3791302" y="640811"/>
                </a:lnTo>
                <a:lnTo>
                  <a:pt x="3731629" y="642151"/>
                </a:lnTo>
                <a:lnTo>
                  <a:pt x="3673237" y="643624"/>
                </a:lnTo>
                <a:lnTo>
                  <a:pt x="3616088" y="645225"/>
                </a:lnTo>
                <a:lnTo>
                  <a:pt x="3560148" y="646950"/>
                </a:lnTo>
                <a:lnTo>
                  <a:pt x="3505382" y="648792"/>
                </a:lnTo>
                <a:lnTo>
                  <a:pt x="3451752" y="650747"/>
                </a:lnTo>
                <a:lnTo>
                  <a:pt x="3399225" y="652810"/>
                </a:lnTo>
                <a:lnTo>
                  <a:pt x="3347764" y="654976"/>
                </a:lnTo>
                <a:lnTo>
                  <a:pt x="3297334" y="657238"/>
                </a:lnTo>
                <a:lnTo>
                  <a:pt x="3247900" y="659594"/>
                </a:lnTo>
                <a:lnTo>
                  <a:pt x="3199425" y="662036"/>
                </a:lnTo>
                <a:lnTo>
                  <a:pt x="3151874" y="664561"/>
                </a:lnTo>
                <a:lnTo>
                  <a:pt x="3105212" y="667163"/>
                </a:lnTo>
                <a:lnTo>
                  <a:pt x="3059403" y="669836"/>
                </a:lnTo>
                <a:lnTo>
                  <a:pt x="3014412" y="672577"/>
                </a:lnTo>
                <a:lnTo>
                  <a:pt x="2970203" y="675379"/>
                </a:lnTo>
                <a:lnTo>
                  <a:pt x="2926740" y="678237"/>
                </a:lnTo>
                <a:lnTo>
                  <a:pt x="2883988" y="681147"/>
                </a:lnTo>
                <a:lnTo>
                  <a:pt x="2841912" y="684103"/>
                </a:lnTo>
                <a:lnTo>
                  <a:pt x="2800476" y="687101"/>
                </a:lnTo>
                <a:lnTo>
                  <a:pt x="2759643" y="690134"/>
                </a:lnTo>
                <a:lnTo>
                  <a:pt x="2719380" y="693198"/>
                </a:lnTo>
                <a:lnTo>
                  <a:pt x="2679650" y="696289"/>
                </a:lnTo>
                <a:lnTo>
                  <a:pt x="2640417" y="699399"/>
                </a:lnTo>
                <a:lnTo>
                  <a:pt x="2601647" y="702526"/>
                </a:lnTo>
                <a:lnTo>
                  <a:pt x="2563303" y="705663"/>
                </a:lnTo>
                <a:lnTo>
                  <a:pt x="2487753" y="711947"/>
                </a:lnTo>
                <a:lnTo>
                  <a:pt x="2413482" y="718212"/>
                </a:lnTo>
                <a:lnTo>
                  <a:pt x="2376738" y="721325"/>
                </a:lnTo>
                <a:lnTo>
                  <a:pt x="2340207" y="724417"/>
                </a:lnTo>
                <a:lnTo>
                  <a:pt x="2267643" y="730519"/>
                </a:lnTo>
                <a:lnTo>
                  <a:pt x="2195505" y="736480"/>
                </a:lnTo>
                <a:lnTo>
                  <a:pt x="2123510" y="742256"/>
                </a:lnTo>
                <a:lnTo>
                  <a:pt x="2051372" y="747809"/>
                </a:lnTo>
                <a:lnTo>
                  <a:pt x="1978808" y="753096"/>
                </a:lnTo>
                <a:lnTo>
                  <a:pt x="1905533" y="758076"/>
                </a:lnTo>
                <a:lnTo>
                  <a:pt x="1831262" y="762710"/>
                </a:lnTo>
                <a:lnTo>
                  <a:pt x="1755712" y="766955"/>
                </a:lnTo>
                <a:lnTo>
                  <a:pt x="1717368" y="768919"/>
                </a:lnTo>
                <a:lnTo>
                  <a:pt x="1678598" y="770771"/>
                </a:lnTo>
                <a:lnTo>
                  <a:pt x="1639365" y="772505"/>
                </a:lnTo>
                <a:lnTo>
                  <a:pt x="1599635" y="774116"/>
                </a:lnTo>
                <a:lnTo>
                  <a:pt x="1559372" y="775600"/>
                </a:lnTo>
                <a:lnTo>
                  <a:pt x="1518539" y="776951"/>
                </a:lnTo>
                <a:lnTo>
                  <a:pt x="1477103" y="778164"/>
                </a:lnTo>
                <a:lnTo>
                  <a:pt x="1435027" y="779233"/>
                </a:lnTo>
                <a:lnTo>
                  <a:pt x="1392275" y="780155"/>
                </a:lnTo>
                <a:lnTo>
                  <a:pt x="1348812" y="780923"/>
                </a:lnTo>
                <a:lnTo>
                  <a:pt x="1304603" y="781532"/>
                </a:lnTo>
                <a:lnTo>
                  <a:pt x="1259612" y="781978"/>
                </a:lnTo>
                <a:lnTo>
                  <a:pt x="1213803" y="782255"/>
                </a:lnTo>
                <a:lnTo>
                  <a:pt x="1167141" y="782358"/>
                </a:lnTo>
                <a:lnTo>
                  <a:pt x="1119590" y="782283"/>
                </a:lnTo>
                <a:lnTo>
                  <a:pt x="1071115" y="782023"/>
                </a:lnTo>
                <a:lnTo>
                  <a:pt x="1021681" y="781574"/>
                </a:lnTo>
                <a:lnTo>
                  <a:pt x="971251" y="780930"/>
                </a:lnTo>
                <a:lnTo>
                  <a:pt x="919790" y="780088"/>
                </a:lnTo>
                <a:lnTo>
                  <a:pt x="867263" y="779040"/>
                </a:lnTo>
                <a:lnTo>
                  <a:pt x="813633" y="777783"/>
                </a:lnTo>
                <a:lnTo>
                  <a:pt x="758867" y="776311"/>
                </a:lnTo>
                <a:lnTo>
                  <a:pt x="702927" y="774619"/>
                </a:lnTo>
                <a:lnTo>
                  <a:pt x="645778" y="772702"/>
                </a:lnTo>
                <a:lnTo>
                  <a:pt x="587386" y="770555"/>
                </a:lnTo>
                <a:lnTo>
                  <a:pt x="527713" y="768173"/>
                </a:lnTo>
                <a:lnTo>
                  <a:pt x="466726" y="765550"/>
                </a:lnTo>
                <a:lnTo>
                  <a:pt x="404387" y="762682"/>
                </a:lnTo>
                <a:lnTo>
                  <a:pt x="340663" y="759563"/>
                </a:lnTo>
                <a:lnTo>
                  <a:pt x="275516" y="756188"/>
                </a:lnTo>
                <a:lnTo>
                  <a:pt x="208912" y="752552"/>
                </a:lnTo>
                <a:lnTo>
                  <a:pt x="140815" y="748650"/>
                </a:lnTo>
                <a:lnTo>
                  <a:pt x="71189" y="744478"/>
                </a:lnTo>
                <a:lnTo>
                  <a:pt x="0" y="740029"/>
                </a:lnTo>
                <a:lnTo>
                  <a:pt x="0" y="0"/>
                </a:lnTo>
                <a:close/>
              </a:path>
            </a:pathLst>
          </a:custGeom>
          <a:ln w="9144">
            <a:solidFill>
              <a:srgbClr val="3366CC"/>
            </a:solidFill>
          </a:ln>
        </p:spPr>
        <p:txBody>
          <a:bodyPr wrap="square" lIns="0" tIns="0" rIns="0" bIns="0" rtlCol="0"/>
          <a:lstStyle/>
          <a:p/>
        </p:txBody>
      </p:sp>
      <p:sp>
        <p:nvSpPr>
          <p:cNvPr id="9" name="object 9"/>
          <p:cNvSpPr/>
          <p:nvPr/>
        </p:nvSpPr>
        <p:spPr>
          <a:xfrm>
            <a:off x="1201674" y="4796790"/>
            <a:ext cx="4800600" cy="1062355"/>
          </a:xfrm>
          <a:custGeom>
            <a:avLst/>
            <a:gdLst/>
            <a:ahLst/>
            <a:cxnLst/>
            <a:rect l="l" t="t" r="r" b="b"/>
            <a:pathLst>
              <a:path w="4800600" h="1062354">
                <a:moveTo>
                  <a:pt x="0" y="177037"/>
                </a:moveTo>
                <a:lnTo>
                  <a:pt x="6322" y="129969"/>
                </a:lnTo>
                <a:lnTo>
                  <a:pt x="24167" y="87677"/>
                </a:lnTo>
                <a:lnTo>
                  <a:pt x="51847" y="51847"/>
                </a:lnTo>
                <a:lnTo>
                  <a:pt x="87677" y="24167"/>
                </a:lnTo>
                <a:lnTo>
                  <a:pt x="129969" y="6322"/>
                </a:lnTo>
                <a:lnTo>
                  <a:pt x="177037" y="0"/>
                </a:lnTo>
                <a:lnTo>
                  <a:pt x="4623562" y="0"/>
                </a:lnTo>
                <a:lnTo>
                  <a:pt x="4670630" y="6322"/>
                </a:lnTo>
                <a:lnTo>
                  <a:pt x="4712922" y="24167"/>
                </a:lnTo>
                <a:lnTo>
                  <a:pt x="4748752" y="51847"/>
                </a:lnTo>
                <a:lnTo>
                  <a:pt x="4776432" y="87677"/>
                </a:lnTo>
                <a:lnTo>
                  <a:pt x="4794277" y="129969"/>
                </a:lnTo>
                <a:lnTo>
                  <a:pt x="4800600" y="177037"/>
                </a:lnTo>
                <a:lnTo>
                  <a:pt x="4800600" y="885190"/>
                </a:lnTo>
                <a:lnTo>
                  <a:pt x="4794277" y="932254"/>
                </a:lnTo>
                <a:lnTo>
                  <a:pt x="4776432" y="974545"/>
                </a:lnTo>
                <a:lnTo>
                  <a:pt x="4748752" y="1010375"/>
                </a:lnTo>
                <a:lnTo>
                  <a:pt x="4712922" y="1038057"/>
                </a:lnTo>
                <a:lnTo>
                  <a:pt x="4670630" y="1055904"/>
                </a:lnTo>
                <a:lnTo>
                  <a:pt x="4623562" y="1062228"/>
                </a:lnTo>
                <a:lnTo>
                  <a:pt x="177037" y="1062228"/>
                </a:lnTo>
                <a:lnTo>
                  <a:pt x="129969" y="1055904"/>
                </a:lnTo>
                <a:lnTo>
                  <a:pt x="87677" y="1038057"/>
                </a:lnTo>
                <a:lnTo>
                  <a:pt x="51847" y="1010375"/>
                </a:lnTo>
                <a:lnTo>
                  <a:pt x="24167" y="974545"/>
                </a:lnTo>
                <a:lnTo>
                  <a:pt x="6322" y="932254"/>
                </a:lnTo>
                <a:lnTo>
                  <a:pt x="0" y="885190"/>
                </a:lnTo>
                <a:lnTo>
                  <a:pt x="0" y="177037"/>
                </a:lnTo>
                <a:close/>
              </a:path>
            </a:pathLst>
          </a:custGeom>
          <a:ln w="28956">
            <a:solidFill>
              <a:srgbClr val="FF6699"/>
            </a:solidFill>
          </a:ln>
        </p:spPr>
        <p:txBody>
          <a:bodyPr wrap="square" lIns="0" tIns="0" rIns="0" bIns="0" rtlCol="0"/>
          <a:lstStyle/>
          <a:p/>
        </p:txBody>
      </p:sp>
      <p:sp>
        <p:nvSpPr>
          <p:cNvPr id="10" name="object 10"/>
          <p:cNvSpPr txBox="1"/>
          <p:nvPr/>
        </p:nvSpPr>
        <p:spPr>
          <a:xfrm>
            <a:off x="1422908" y="1941652"/>
            <a:ext cx="4401185" cy="3727450"/>
          </a:xfrm>
          <a:prstGeom prst="rect">
            <a:avLst/>
          </a:prstGeom>
        </p:spPr>
        <p:txBody>
          <a:bodyPr vert="horz" wrap="square" lIns="0" tIns="13335" rIns="0" bIns="0" rtlCol="0">
            <a:spAutoFit/>
          </a:bodyPr>
          <a:lstStyle/>
          <a:p>
            <a:pPr marR="114935" algn="ctr">
              <a:lnSpc>
                <a:spcPct val="100000"/>
              </a:lnSpc>
              <a:spcBef>
                <a:spcPts val="105"/>
              </a:spcBef>
            </a:pPr>
            <a:r>
              <a:rPr sz="3200" b="1" spc="5" dirty="0">
                <a:latin typeface="Microsoft JhengHei" panose="020B0604030504040204" charset="-120"/>
                <a:cs typeface="Microsoft JhengHei" panose="020B0604030504040204" charset="-120"/>
              </a:rPr>
              <a:t>流</a:t>
            </a:r>
            <a:r>
              <a:rPr sz="3200" b="1" spc="20" dirty="0">
                <a:latin typeface="Microsoft JhengHei" panose="020B0604030504040204" charset="-120"/>
                <a:cs typeface="Microsoft JhengHei" panose="020B0604030504040204" charset="-120"/>
              </a:rPr>
              <a:t>动</a:t>
            </a:r>
            <a:r>
              <a:rPr sz="3200" b="1" spc="5" dirty="0">
                <a:latin typeface="Microsoft JhengHei" panose="020B0604030504040204" charset="-120"/>
                <a:cs typeface="Microsoft JhengHei" panose="020B0604030504040204" charset="-120"/>
              </a:rPr>
              <a:t>的过</a:t>
            </a:r>
            <a:r>
              <a:rPr sz="3200" b="1" spc="15" dirty="0">
                <a:latin typeface="Microsoft JhengHei" panose="020B0604030504040204" charset="-120"/>
                <a:cs typeface="Microsoft JhengHei" panose="020B0604030504040204" charset="-120"/>
              </a:rPr>
              <a:t>剩</a:t>
            </a:r>
            <a:r>
              <a:rPr sz="3200" b="1" spc="5" dirty="0">
                <a:latin typeface="Microsoft JhengHei" panose="020B0604030504040204" charset="-120"/>
                <a:cs typeface="Microsoft JhengHei" panose="020B0604030504040204" charset="-120"/>
              </a:rPr>
              <a:t>人口</a:t>
            </a:r>
            <a:endParaRPr sz="3200">
              <a:latin typeface="Microsoft JhengHei" panose="020B0604030504040204" charset="-120"/>
              <a:cs typeface="Microsoft JhengHei" panose="020B0604030504040204" charset="-120"/>
            </a:endParaRPr>
          </a:p>
          <a:p>
            <a:pPr marL="708025" marR="827405" indent="3175" algn="ctr">
              <a:lnSpc>
                <a:spcPct val="191000"/>
              </a:lnSpc>
              <a:spcBef>
                <a:spcPts val="30"/>
              </a:spcBef>
            </a:pPr>
            <a:r>
              <a:rPr sz="3200" b="1" spc="5" dirty="0">
                <a:latin typeface="Microsoft JhengHei" panose="020B0604030504040204" charset="-120"/>
                <a:cs typeface="Microsoft JhengHei" panose="020B0604030504040204" charset="-120"/>
              </a:rPr>
              <a:t>潜伏</a:t>
            </a:r>
            <a:r>
              <a:rPr sz="3200" b="1" dirty="0">
                <a:latin typeface="Microsoft JhengHei" panose="020B0604030504040204" charset="-120"/>
                <a:cs typeface="Microsoft JhengHei" panose="020B0604030504040204" charset="-120"/>
              </a:rPr>
              <a:t>的</a:t>
            </a:r>
            <a:r>
              <a:rPr sz="3200" b="1" spc="5" dirty="0">
                <a:latin typeface="Microsoft JhengHei" panose="020B0604030504040204" charset="-120"/>
                <a:cs typeface="Microsoft JhengHei" panose="020B0604030504040204" charset="-120"/>
              </a:rPr>
              <a:t>过剩</a:t>
            </a:r>
            <a:r>
              <a:rPr sz="3200" b="1" dirty="0">
                <a:latin typeface="Microsoft JhengHei" panose="020B0604030504040204" charset="-120"/>
                <a:cs typeface="Microsoft JhengHei" panose="020B0604030504040204" charset="-120"/>
              </a:rPr>
              <a:t>人口 </a:t>
            </a:r>
            <a:endParaRPr sz="3200" b="1" dirty="0">
              <a:latin typeface="Microsoft JhengHei" panose="020B0604030504040204" charset="-120"/>
              <a:cs typeface="Microsoft JhengHei" panose="020B0604030504040204" charset="-120"/>
            </a:endParaRPr>
          </a:p>
          <a:p>
            <a:pPr marL="708025" marR="827405" indent="3175" algn="ctr">
              <a:lnSpc>
                <a:spcPct val="191000"/>
              </a:lnSpc>
              <a:spcBef>
                <a:spcPts val="30"/>
              </a:spcBef>
            </a:pPr>
            <a:r>
              <a:rPr sz="3200" b="1" spc="5" dirty="0">
                <a:latin typeface="Microsoft JhengHei" panose="020B0604030504040204" charset="-120"/>
                <a:cs typeface="Microsoft JhengHei" panose="020B0604030504040204" charset="-120"/>
              </a:rPr>
              <a:t>停滞</a:t>
            </a:r>
            <a:r>
              <a:rPr sz="3200" b="1" dirty="0">
                <a:latin typeface="Microsoft JhengHei" panose="020B0604030504040204" charset="-120"/>
                <a:cs typeface="Microsoft JhengHei" panose="020B0604030504040204" charset="-120"/>
              </a:rPr>
              <a:t>的</a:t>
            </a:r>
            <a:r>
              <a:rPr sz="3200" b="1" spc="10" dirty="0">
                <a:latin typeface="Microsoft JhengHei" panose="020B0604030504040204" charset="-120"/>
                <a:cs typeface="Microsoft JhengHei" panose="020B0604030504040204" charset="-120"/>
              </a:rPr>
              <a:t>过</a:t>
            </a:r>
            <a:r>
              <a:rPr sz="3200" b="1" spc="5" dirty="0">
                <a:latin typeface="Microsoft JhengHei" panose="020B0604030504040204" charset="-120"/>
                <a:cs typeface="Microsoft JhengHei" panose="020B0604030504040204" charset="-120"/>
              </a:rPr>
              <a:t>剩</a:t>
            </a:r>
            <a:r>
              <a:rPr sz="3200" b="1" dirty="0">
                <a:latin typeface="Microsoft JhengHei" panose="020B0604030504040204" charset="-120"/>
                <a:cs typeface="Microsoft JhengHei" panose="020B0604030504040204" charset="-120"/>
              </a:rPr>
              <a:t>人口</a:t>
            </a:r>
            <a:endParaRPr sz="3200">
              <a:latin typeface="Microsoft JhengHei" panose="020B0604030504040204" charset="-120"/>
              <a:cs typeface="Microsoft JhengHei" panose="020B0604030504040204" charset="-120"/>
            </a:endParaRPr>
          </a:p>
          <a:p>
            <a:pPr>
              <a:lnSpc>
                <a:spcPct val="100000"/>
              </a:lnSpc>
              <a:spcBef>
                <a:spcPts val="25"/>
              </a:spcBef>
            </a:pPr>
            <a:endParaRPr sz="3600">
              <a:latin typeface="Times New Roman" panose="02020603050405020304"/>
              <a:cs typeface="Times New Roman" panose="02020603050405020304"/>
            </a:endParaRPr>
          </a:p>
          <a:p>
            <a:pPr marL="12700" marR="5080" indent="446405">
              <a:lnSpc>
                <a:spcPts val="3030"/>
              </a:lnSpc>
            </a:pPr>
            <a:r>
              <a:rPr sz="2800" b="1" spc="10" dirty="0">
                <a:latin typeface="Microsoft JhengHei" panose="020B0604030504040204" charset="-120"/>
                <a:cs typeface="Microsoft JhengHei" panose="020B0604030504040204" charset="-120"/>
              </a:rPr>
              <a:t>经常性的庞大</a:t>
            </a:r>
            <a:r>
              <a:rPr sz="2800" b="1" dirty="0">
                <a:latin typeface="Microsoft JhengHei" panose="020B0604030504040204" charset="-120"/>
                <a:cs typeface="Microsoft JhengHei" panose="020B0604030504040204" charset="-120"/>
              </a:rPr>
              <a:t>失业</a:t>
            </a:r>
            <a:r>
              <a:rPr sz="2800" b="1" spc="10" dirty="0">
                <a:latin typeface="Microsoft JhengHei" panose="020B0604030504040204" charset="-120"/>
                <a:cs typeface="Microsoft JhengHei" panose="020B0604030504040204" charset="-120"/>
              </a:rPr>
              <a:t>人</a:t>
            </a:r>
            <a:r>
              <a:rPr sz="2800" b="1" dirty="0">
                <a:latin typeface="Microsoft JhengHei" panose="020B0604030504040204" charset="-120"/>
                <a:cs typeface="Microsoft JhengHei" panose="020B0604030504040204" charset="-120"/>
              </a:rPr>
              <a:t>口</a:t>
            </a:r>
            <a:r>
              <a:rPr sz="2800" b="1" spc="-5" dirty="0">
                <a:latin typeface="Microsoft JhengHei" panose="020B0604030504040204" charset="-120"/>
                <a:cs typeface="Microsoft JhengHei" panose="020B0604030504040204" charset="-120"/>
              </a:rPr>
              <a:t>的 </a:t>
            </a:r>
            <a:r>
              <a:rPr sz="2800" b="1" spc="15" dirty="0">
                <a:latin typeface="Microsoft JhengHei" panose="020B0604030504040204" charset="-120"/>
                <a:cs typeface="Microsoft JhengHei" panose="020B0604030504040204" charset="-120"/>
              </a:rPr>
              <a:t>存</a:t>
            </a:r>
            <a:r>
              <a:rPr sz="2800" b="1" dirty="0">
                <a:latin typeface="Microsoft JhengHei" panose="020B0604030504040204" charset="-120"/>
                <a:cs typeface="Microsoft JhengHei" panose="020B0604030504040204" charset="-120"/>
              </a:rPr>
              <a:t>在，是</a:t>
            </a:r>
            <a:r>
              <a:rPr sz="2800" b="1" spc="15" dirty="0">
                <a:latin typeface="Microsoft JhengHei" panose="020B0604030504040204" charset="-120"/>
                <a:cs typeface="Microsoft JhengHei" panose="020B0604030504040204" charset="-120"/>
              </a:rPr>
              <a:t>资</a:t>
            </a:r>
            <a:r>
              <a:rPr sz="2800" b="1" dirty="0">
                <a:latin typeface="Microsoft JhengHei" panose="020B0604030504040204" charset="-120"/>
                <a:cs typeface="Microsoft JhengHei" panose="020B0604030504040204" charset="-120"/>
              </a:rPr>
              <a:t>本主义</a:t>
            </a:r>
            <a:r>
              <a:rPr sz="2800" b="1" spc="45" dirty="0">
                <a:latin typeface="Microsoft JhengHei" panose="020B0604030504040204" charset="-120"/>
                <a:cs typeface="Microsoft JhengHei" panose="020B0604030504040204" charset="-120"/>
              </a:rPr>
              <a:t>的</a:t>
            </a:r>
            <a:r>
              <a:rPr sz="2800" b="1" spc="5" dirty="0">
                <a:latin typeface="Microsoft JhengHei" panose="020B0604030504040204" charset="-120"/>
                <a:cs typeface="Microsoft JhengHei" panose="020B0604030504040204" charset="-120"/>
              </a:rPr>
              <a:t>痼疾。</a:t>
            </a:r>
            <a:endParaRPr sz="2800">
              <a:latin typeface="Microsoft JhengHei" panose="020B0604030504040204" charset="-120"/>
              <a:cs typeface="Microsoft JhengHei" panose="020B0604030504040204" charset="-120"/>
            </a:endParaRPr>
          </a:p>
        </p:txBody>
      </p:sp>
      <p:sp>
        <p:nvSpPr>
          <p:cNvPr id="13" name="object 13"/>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4" name="object 14"/>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1" name="object 11"/>
          <p:cNvSpPr txBox="1">
            <a:spLocks noGrp="1"/>
          </p:cNvSpPr>
          <p:nvPr>
            <p:ph type="title"/>
          </p:nvPr>
        </p:nvSpPr>
        <p:spPr>
          <a:xfrm>
            <a:off x="1350645" y="1050925"/>
            <a:ext cx="5661660" cy="566420"/>
          </a:xfrm>
          <a:prstGeom prst="rect">
            <a:avLst/>
          </a:prstGeom>
        </p:spPr>
        <p:txBody>
          <a:bodyPr vert="horz" wrap="square" lIns="0" tIns="12700" rIns="0" bIns="0" rtlCol="0">
            <a:spAutoFit/>
          </a:bodyPr>
          <a:lstStyle/>
          <a:p>
            <a:pPr marL="12700">
              <a:lnSpc>
                <a:spcPct val="100000"/>
              </a:lnSpc>
              <a:spcBef>
                <a:spcPts val="100"/>
              </a:spcBef>
            </a:pPr>
            <a:r>
              <a:rPr spc="5" dirty="0"/>
              <a:t>相对过</a:t>
            </a:r>
            <a:r>
              <a:rPr dirty="0"/>
              <a:t>剩人口的三种形式</a:t>
            </a:r>
            <a:endParaRPr dirty="0"/>
          </a:p>
        </p:txBody>
      </p:sp>
      <p:sp>
        <p:nvSpPr>
          <p:cNvPr id="12" name="object 12"/>
          <p:cNvSpPr txBox="1"/>
          <p:nvPr/>
        </p:nvSpPr>
        <p:spPr>
          <a:xfrm>
            <a:off x="614680" y="62865"/>
            <a:ext cx="9205595"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四、生产剩余价值是资</a:t>
            </a:r>
            <a:r>
              <a:rPr sz="3200" b="1" spc="-15" dirty="0">
                <a:solidFill>
                  <a:srgbClr val="FFFFFF"/>
                </a:solidFill>
                <a:latin typeface="Microsoft JhengHei" panose="020B0604030504040204" charset="-120"/>
                <a:cs typeface="Microsoft JhengHei" panose="020B0604030504040204" charset="-120"/>
              </a:rPr>
              <a:t>本</a:t>
            </a:r>
            <a:r>
              <a:rPr sz="3200" b="1" dirty="0">
                <a:solidFill>
                  <a:srgbClr val="FFFFFF"/>
                </a:solidFill>
                <a:latin typeface="Microsoft JhengHei" panose="020B0604030504040204" charset="-120"/>
                <a:cs typeface="Microsoft JhengHei" panose="020B0604030504040204" charset="-120"/>
              </a:rPr>
              <a:t>主义</a:t>
            </a:r>
            <a:r>
              <a:rPr sz="3200" b="1" spc="-15" dirty="0">
                <a:solidFill>
                  <a:srgbClr val="FFFFFF"/>
                </a:solidFill>
                <a:latin typeface="Microsoft JhengHei" panose="020B0604030504040204" charset="-120"/>
                <a:cs typeface="Microsoft JhengHei" panose="020B0604030504040204" charset="-120"/>
              </a:rPr>
              <a:t>生</a:t>
            </a:r>
            <a:r>
              <a:rPr sz="3200" b="1" dirty="0">
                <a:solidFill>
                  <a:srgbClr val="FFFFFF"/>
                </a:solidFill>
                <a:latin typeface="Microsoft JhengHei" panose="020B0604030504040204" charset="-120"/>
                <a:cs typeface="Microsoft JhengHei" panose="020B0604030504040204" charset="-120"/>
              </a:rPr>
              <a:t>产方</a:t>
            </a:r>
            <a:r>
              <a:rPr sz="3200" b="1" spc="-15" dirty="0">
                <a:solidFill>
                  <a:srgbClr val="FFFFFF"/>
                </a:solidFill>
                <a:latin typeface="Microsoft JhengHei" panose="020B0604030504040204" charset="-120"/>
                <a:cs typeface="Microsoft JhengHei" panose="020B0604030504040204" charset="-120"/>
              </a:rPr>
              <a:t>式</a:t>
            </a:r>
            <a:r>
              <a:rPr sz="3200" b="1" dirty="0">
                <a:solidFill>
                  <a:srgbClr val="FFFFFF"/>
                </a:solidFill>
                <a:latin typeface="Microsoft JhengHei" panose="020B0604030504040204" charset="-120"/>
                <a:cs typeface="Microsoft JhengHei" panose="020B0604030504040204" charset="-120"/>
              </a:rPr>
              <a:t>的绝</a:t>
            </a:r>
            <a:r>
              <a:rPr sz="3200" b="1" spc="-15" dirty="0">
                <a:solidFill>
                  <a:srgbClr val="FFFFFF"/>
                </a:solidFill>
                <a:latin typeface="Microsoft JhengHei" panose="020B0604030504040204" charset="-120"/>
                <a:cs typeface="Microsoft JhengHei" panose="020B0604030504040204" charset="-120"/>
              </a:rPr>
              <a:t>对</a:t>
            </a:r>
            <a:r>
              <a:rPr sz="3200" b="1" dirty="0">
                <a:solidFill>
                  <a:srgbClr val="FFFFFF"/>
                </a:solidFill>
                <a:latin typeface="Microsoft JhengHei" panose="020B0604030504040204" charset="-120"/>
                <a:cs typeface="Microsoft JhengHei" panose="020B0604030504040204" charset="-120"/>
              </a:rPr>
              <a:t>规律</a:t>
            </a:r>
            <a:endParaRPr sz="3200">
              <a:latin typeface="Microsoft JhengHei" panose="020B0604030504040204" charset="-120"/>
              <a:cs typeface="Microsoft JhengHei" panose="020B060403050404020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638426" y="1504568"/>
            <a:ext cx="8553450" cy="3681095"/>
          </a:xfrm>
          <a:prstGeom prst="rect">
            <a:avLst/>
          </a:prstGeom>
        </p:spPr>
        <p:txBody>
          <a:bodyPr vert="horz" wrap="square" lIns="0" tIns="12065" rIns="0" bIns="0" rtlCol="0">
            <a:spAutoFit/>
          </a:bodyPr>
          <a:lstStyle/>
          <a:p>
            <a:pPr marL="84455">
              <a:lnSpc>
                <a:spcPct val="100000"/>
              </a:lnSpc>
              <a:spcBef>
                <a:spcPts val="95"/>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商品经济</a:t>
            </a:r>
            <a:endParaRPr sz="2800" b="1" spc="-5" dirty="0">
              <a:solidFill>
                <a:srgbClr val="AA454A"/>
              </a:solidFill>
              <a:latin typeface="微软雅黑" panose="020B0503020204020204" charset="-122"/>
              <a:cs typeface="微软雅黑" panose="020B0503020204020204" charset="-122"/>
            </a:endParaRPr>
          </a:p>
          <a:p>
            <a:pPr marL="84455">
              <a:lnSpc>
                <a:spcPct val="100000"/>
              </a:lnSpc>
              <a:spcBef>
                <a:spcPts val="95"/>
              </a:spcBef>
            </a:pPr>
            <a:endParaRPr lang="zh-CN" altLang="en-US" sz="2800" b="1" spc="-5" dirty="0">
              <a:solidFill>
                <a:srgbClr val="AA454A"/>
              </a:solidFill>
              <a:latin typeface="微软雅黑" panose="020B0503020204020204" charset="-122"/>
              <a:ea typeface="华文楷体" pitchFamily="2" charset="-122"/>
              <a:cs typeface="微软雅黑" panose="020B0503020204020204" charset="-122"/>
              <a:sym typeface="+mn-ea"/>
            </a:endParaRPr>
          </a:p>
          <a:p>
            <a:pPr marL="84455">
              <a:lnSpc>
                <a:spcPct val="100000"/>
              </a:lnSpc>
              <a:spcBef>
                <a:spcPts val="95"/>
              </a:spcBef>
            </a:pPr>
            <a:r>
              <a:rPr lang="zh-CN" altLang="en-US" sz="2800" dirty="0">
                <a:solidFill>
                  <a:srgbClr val="002060"/>
                </a:solidFill>
                <a:ea typeface="华文楷体" pitchFamily="2" charset="-122"/>
                <a:sym typeface="+mn-ea"/>
              </a:rPr>
              <a:t>以交换为目的（产品用于交换，生产要素来自于交换）特点：开放进取，经济联系密切，竞争激烈。</a:t>
            </a:r>
            <a:endParaRPr lang="zh-CN" altLang="en-US" sz="2800" dirty="0">
              <a:solidFill>
                <a:srgbClr val="002060"/>
              </a:solidFill>
              <a:ea typeface="华文楷体" pitchFamily="2" charset="-122"/>
              <a:sym typeface="+mn-ea"/>
            </a:endParaRPr>
          </a:p>
          <a:p>
            <a:pPr marL="84455">
              <a:lnSpc>
                <a:spcPct val="100000"/>
              </a:lnSpc>
              <a:spcBef>
                <a:spcPts val="95"/>
              </a:spcBef>
            </a:pPr>
            <a:endParaRPr lang="zh-CN" altLang="en-US" sz="2800" spc="-5" dirty="0">
              <a:solidFill>
                <a:srgbClr val="002060"/>
              </a:solidFill>
              <a:latin typeface="微软雅黑" panose="020B0503020204020204" charset="-122"/>
              <a:ea typeface="华文楷体" pitchFamily="2" charset="-122"/>
              <a:cs typeface="微软雅黑" panose="020B0503020204020204" charset="-122"/>
              <a:sym typeface="+mn-ea"/>
            </a:endParaRPr>
          </a:p>
          <a:p>
            <a:pPr marL="84455">
              <a:lnSpc>
                <a:spcPct val="100000"/>
              </a:lnSpc>
              <a:spcBef>
                <a:spcPts val="95"/>
              </a:spcBef>
            </a:pPr>
            <a:r>
              <a:rPr sz="2800" spc="-5" dirty="0">
                <a:latin typeface="微软雅黑" panose="020B0503020204020204" charset="-122"/>
                <a:cs typeface="微软雅黑" panose="020B0503020204020204" charset="-122"/>
              </a:rPr>
              <a:t>商品经济存在和发展必须具备两个</a:t>
            </a:r>
            <a:r>
              <a:rPr sz="2800" dirty="0">
                <a:latin typeface="微软雅黑" panose="020B0503020204020204" charset="-122"/>
                <a:cs typeface="微软雅黑" panose="020B0503020204020204" charset="-122"/>
              </a:rPr>
              <a:t>基</a:t>
            </a:r>
            <a:r>
              <a:rPr sz="2800" spc="-5" dirty="0">
                <a:latin typeface="微软雅黑" panose="020B0503020204020204" charset="-122"/>
                <a:cs typeface="微软雅黑" panose="020B0503020204020204" charset="-122"/>
              </a:rPr>
              <a:t>本条</a:t>
            </a:r>
            <a:r>
              <a:rPr sz="2800" dirty="0">
                <a:latin typeface="微软雅黑" panose="020B0503020204020204" charset="-122"/>
                <a:cs typeface="微软雅黑" panose="020B0503020204020204" charset="-122"/>
              </a:rPr>
              <a:t>件</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725805" indent="-713740">
              <a:lnSpc>
                <a:spcPct val="100000"/>
              </a:lnSpc>
              <a:spcBef>
                <a:spcPts val="675"/>
              </a:spcBef>
              <a:buFont typeface="Wingdings" panose="05000000000000000000"/>
              <a:buChar char=""/>
              <a:tabLst>
                <a:tab pos="725805" algn="l"/>
                <a:tab pos="726440" algn="l"/>
              </a:tabLst>
            </a:pPr>
            <a:r>
              <a:rPr sz="2800" spc="-5" dirty="0">
                <a:latin typeface="微软雅黑" panose="020B0503020204020204" charset="-122"/>
                <a:cs typeface="微软雅黑" panose="020B0503020204020204" charset="-122"/>
              </a:rPr>
              <a:t>一是社会生产力的发展和社会分工</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出现；</a:t>
            </a:r>
            <a:endParaRPr sz="2800">
              <a:latin typeface="微软雅黑" panose="020B0503020204020204" charset="-122"/>
              <a:cs typeface="微软雅黑" panose="020B0503020204020204" charset="-122"/>
            </a:endParaRPr>
          </a:p>
          <a:p>
            <a:pPr marL="725805" indent="-713740">
              <a:lnSpc>
                <a:spcPct val="100000"/>
              </a:lnSpc>
              <a:spcBef>
                <a:spcPts val="675"/>
              </a:spcBef>
              <a:buFont typeface="Wingdings" panose="05000000000000000000"/>
              <a:buChar char=""/>
              <a:tabLst>
                <a:tab pos="725805" algn="l"/>
                <a:tab pos="726440" algn="l"/>
              </a:tabLst>
            </a:pPr>
            <a:r>
              <a:rPr sz="2800" spc="-5" dirty="0">
                <a:latin typeface="微软雅黑" panose="020B0503020204020204" charset="-122"/>
                <a:cs typeface="微软雅黑" panose="020B0503020204020204" charset="-122"/>
              </a:rPr>
              <a:t>二是生产资料和劳动产品属于不同</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所有</a:t>
            </a:r>
            <a:r>
              <a:rPr sz="2800" dirty="0">
                <a:latin typeface="微软雅黑" panose="020B0503020204020204" charset="-122"/>
                <a:cs typeface="微软雅黑" panose="020B0503020204020204" charset="-122"/>
              </a:rPr>
              <a:t>者</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txBox="1"/>
          <p:nvPr/>
        </p:nvSpPr>
        <p:spPr>
          <a:xfrm>
            <a:off x="7656703"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8932544" y="6366702"/>
            <a:ext cx="322135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商品经济和价值规律</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564578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一、商品经济的形成和</a:t>
            </a:r>
            <a:r>
              <a:rPr sz="3200" spc="-15" dirty="0">
                <a:solidFill>
                  <a:srgbClr val="FFFFFF"/>
                </a:solidFill>
              </a:rPr>
              <a:t>发</a:t>
            </a:r>
            <a:r>
              <a:rPr sz="3200" dirty="0">
                <a:solidFill>
                  <a:srgbClr val="FFFFFF"/>
                </a:solidFill>
              </a:rPr>
              <a:t>展</a:t>
            </a:r>
            <a:endParaRPr sz="320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94536" y="1121105"/>
            <a:ext cx="8564245" cy="4110990"/>
          </a:xfrm>
          <a:prstGeom prst="rect">
            <a:avLst/>
          </a:prstGeom>
        </p:spPr>
        <p:txBody>
          <a:bodyPr vert="horz" wrap="square" lIns="0" tIns="12700" rIns="0" bIns="0" rtlCol="0">
            <a:spAutoFit/>
          </a:bodyPr>
          <a:lstStyle/>
          <a:p>
            <a:pPr marL="12700">
              <a:lnSpc>
                <a:spcPct val="100000"/>
              </a:lnSpc>
              <a:spcBef>
                <a:spcPts val="100"/>
              </a:spcBef>
            </a:pPr>
            <a:r>
              <a:rPr sz="3600" b="1" dirty="0">
                <a:latin typeface="Microsoft JhengHei" panose="020B0604030504040204" charset="-120"/>
                <a:cs typeface="Microsoft JhengHei" panose="020B0604030504040204" charset="-120"/>
              </a:rPr>
              <a:t>相</a:t>
            </a:r>
            <a:r>
              <a:rPr sz="3600" b="1" spc="10" dirty="0">
                <a:latin typeface="Microsoft JhengHei" panose="020B0604030504040204" charset="-120"/>
                <a:cs typeface="Microsoft JhengHei" panose="020B0604030504040204" charset="-120"/>
              </a:rPr>
              <a:t>对</a:t>
            </a:r>
            <a:r>
              <a:rPr sz="3600" b="1" dirty="0">
                <a:latin typeface="Microsoft JhengHei" panose="020B0604030504040204" charset="-120"/>
                <a:cs typeface="Microsoft JhengHei" panose="020B0604030504040204" charset="-120"/>
              </a:rPr>
              <a:t>过剩人口对资本主义</a:t>
            </a:r>
            <a:r>
              <a:rPr sz="3600" b="1" spc="-15" dirty="0">
                <a:latin typeface="Microsoft JhengHei" panose="020B0604030504040204" charset="-120"/>
                <a:cs typeface="Microsoft JhengHei" panose="020B0604030504040204" charset="-120"/>
              </a:rPr>
              <a:t>生</a:t>
            </a:r>
            <a:r>
              <a:rPr sz="3600" b="1" dirty="0">
                <a:latin typeface="Microsoft JhengHei" panose="020B0604030504040204" charset="-120"/>
                <a:cs typeface="Microsoft JhengHei" panose="020B0604030504040204" charset="-120"/>
              </a:rPr>
              <a:t>产方式的</a:t>
            </a:r>
            <a:r>
              <a:rPr sz="3600" b="1" spc="-15" dirty="0">
                <a:latin typeface="Microsoft JhengHei" panose="020B0604030504040204" charset="-120"/>
                <a:cs typeface="Microsoft JhengHei" panose="020B0604030504040204" charset="-120"/>
              </a:rPr>
              <a:t>影</a:t>
            </a:r>
            <a:r>
              <a:rPr sz="3600" b="1" dirty="0">
                <a:latin typeface="Microsoft JhengHei" panose="020B0604030504040204" charset="-120"/>
                <a:cs typeface="Microsoft JhengHei" panose="020B0604030504040204" charset="-120"/>
              </a:rPr>
              <a:t>响</a:t>
            </a:r>
            <a:endParaRPr sz="3600">
              <a:latin typeface="Microsoft JhengHei" panose="020B0604030504040204" charset="-120"/>
              <a:cs typeface="Microsoft JhengHei" panose="020B0604030504040204" charset="-120"/>
            </a:endParaRPr>
          </a:p>
          <a:p>
            <a:pPr marL="372110" marR="5080" indent="713105" algn="just">
              <a:lnSpc>
                <a:spcPct val="150000"/>
              </a:lnSpc>
              <a:spcBef>
                <a:spcPts val="2640"/>
              </a:spcBef>
            </a:pPr>
            <a:r>
              <a:rPr sz="2800" spc="-5" dirty="0">
                <a:latin typeface="微软雅黑" panose="020B0503020204020204" charset="-122"/>
                <a:cs typeface="微软雅黑" panose="020B0503020204020204" charset="-122"/>
              </a:rPr>
              <a:t>由于技术的进步和机器的广泛使用</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许多</a:t>
            </a:r>
            <a:r>
              <a:rPr sz="2800" dirty="0">
                <a:latin typeface="微软雅黑" panose="020B0503020204020204" charset="-122"/>
                <a:cs typeface="微软雅黑" panose="020B0503020204020204" charset="-122"/>
              </a:rPr>
              <a:t>操</a:t>
            </a:r>
            <a:r>
              <a:rPr sz="2800" spc="-5" dirty="0">
                <a:latin typeface="微软雅黑" panose="020B0503020204020204" charset="-122"/>
                <a:cs typeface="微软雅黑" panose="020B0503020204020204" charset="-122"/>
              </a:rPr>
              <a:t>作变 得简单了，导致大量的妇女和儿童</a:t>
            </a:r>
            <a:r>
              <a:rPr sz="2800" dirty="0">
                <a:latin typeface="微软雅黑" panose="020B0503020204020204" charset="-122"/>
                <a:cs typeface="微软雅黑" panose="020B0503020204020204" charset="-122"/>
              </a:rPr>
              <a:t>涌</a:t>
            </a:r>
            <a:r>
              <a:rPr sz="2800" spc="-5" dirty="0">
                <a:latin typeface="微软雅黑" panose="020B0503020204020204" charset="-122"/>
                <a:cs typeface="微软雅黑" panose="020B0503020204020204" charset="-122"/>
              </a:rPr>
              <a:t>进工</a:t>
            </a:r>
            <a:r>
              <a:rPr sz="2800" dirty="0">
                <a:latin typeface="微软雅黑" panose="020B0503020204020204" charset="-122"/>
                <a:cs typeface="微软雅黑" panose="020B0503020204020204" charset="-122"/>
              </a:rPr>
              <a:t>厂</a:t>
            </a:r>
            <a:r>
              <a:rPr sz="2800" spc="-5" dirty="0">
                <a:latin typeface="微软雅黑" panose="020B0503020204020204" charset="-122"/>
                <a:cs typeface="微软雅黑" panose="020B0503020204020204" charset="-122"/>
              </a:rPr>
              <a:t>。这</a:t>
            </a:r>
            <a:r>
              <a:rPr sz="2800" dirty="0">
                <a:latin typeface="微软雅黑" panose="020B0503020204020204" charset="-122"/>
                <a:cs typeface="微软雅黑" panose="020B0503020204020204" charset="-122"/>
              </a:rPr>
              <a:t>样</a:t>
            </a:r>
            <a:r>
              <a:rPr sz="2800" spc="-5" dirty="0">
                <a:latin typeface="微软雅黑" panose="020B0503020204020204" charset="-122"/>
                <a:cs typeface="微软雅黑" panose="020B0503020204020204" charset="-122"/>
              </a:rPr>
              <a:t>， 人口的绝对量，乃至劳动力绝对量</a:t>
            </a:r>
            <a:r>
              <a:rPr sz="2800" dirty="0">
                <a:latin typeface="微软雅黑" panose="020B0503020204020204" charset="-122"/>
                <a:cs typeface="微软雅黑" panose="020B0503020204020204" charset="-122"/>
              </a:rPr>
              <a:t>不</a:t>
            </a:r>
            <a:r>
              <a:rPr sz="2800" spc="-5" dirty="0">
                <a:latin typeface="微软雅黑" panose="020B0503020204020204" charset="-122"/>
                <a:cs typeface="微软雅黑" panose="020B0503020204020204" charset="-122"/>
              </a:rPr>
              <a:t>断增</a:t>
            </a:r>
            <a:r>
              <a:rPr sz="2800" dirty="0">
                <a:latin typeface="微软雅黑" panose="020B0503020204020204" charset="-122"/>
                <a:cs typeface="微软雅黑" panose="020B0503020204020204" charset="-122"/>
              </a:rPr>
              <a:t>加</a:t>
            </a:r>
            <a:r>
              <a:rPr sz="2800" spc="-5" dirty="0">
                <a:latin typeface="微软雅黑" panose="020B0503020204020204" charset="-122"/>
                <a:cs typeface="微软雅黑" panose="020B0503020204020204" charset="-122"/>
              </a:rPr>
              <a:t>。大</a:t>
            </a:r>
            <a:r>
              <a:rPr sz="2800" dirty="0">
                <a:latin typeface="微软雅黑" panose="020B0503020204020204" charset="-122"/>
                <a:cs typeface="微软雅黑" panose="020B0503020204020204" charset="-122"/>
              </a:rPr>
              <a:t>量</a:t>
            </a:r>
            <a:r>
              <a:rPr sz="2800" spc="-5" dirty="0">
                <a:latin typeface="微软雅黑" panose="020B0503020204020204" charset="-122"/>
                <a:cs typeface="微软雅黑" panose="020B0503020204020204" charset="-122"/>
              </a:rPr>
              <a:t>失 业人口的存在，使劳动力商品供过</a:t>
            </a:r>
            <a:r>
              <a:rPr sz="2800" dirty="0">
                <a:latin typeface="微软雅黑" panose="020B0503020204020204" charset="-122"/>
                <a:cs typeface="微软雅黑" panose="020B0503020204020204" charset="-122"/>
              </a:rPr>
              <a:t>于</a:t>
            </a:r>
            <a:r>
              <a:rPr sz="2800" spc="-5" dirty="0">
                <a:latin typeface="微软雅黑" panose="020B0503020204020204" charset="-122"/>
                <a:cs typeface="微软雅黑" panose="020B0503020204020204" charset="-122"/>
              </a:rPr>
              <a:t>求，</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本家</a:t>
            </a:r>
            <a:r>
              <a:rPr sz="2800" dirty="0">
                <a:latin typeface="微软雅黑" panose="020B0503020204020204" charset="-122"/>
                <a:cs typeface="微软雅黑" panose="020B0503020204020204" charset="-122"/>
              </a:rPr>
              <a:t>可</a:t>
            </a:r>
            <a:r>
              <a:rPr sz="2800" spc="-5" dirty="0">
                <a:latin typeface="微软雅黑" panose="020B0503020204020204" charset="-122"/>
                <a:cs typeface="微软雅黑" panose="020B0503020204020204" charset="-122"/>
              </a:rPr>
              <a:t>以 藉此加重对在业工人的剥削。</a:t>
            </a:r>
            <a:endParaRPr sz="28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52055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4122292" y="4663059"/>
            <a:ext cx="1332230" cy="421005"/>
          </a:xfrm>
          <a:custGeom>
            <a:avLst/>
            <a:gdLst/>
            <a:ahLst/>
            <a:cxnLst/>
            <a:rect l="l" t="t" r="r" b="b"/>
            <a:pathLst>
              <a:path w="1332229" h="421004">
                <a:moveTo>
                  <a:pt x="1328576" y="274066"/>
                </a:moveTo>
                <a:lnTo>
                  <a:pt x="944245" y="274066"/>
                </a:lnTo>
                <a:lnTo>
                  <a:pt x="1326896" y="420497"/>
                </a:lnTo>
                <a:lnTo>
                  <a:pt x="1328576" y="274066"/>
                </a:lnTo>
                <a:close/>
              </a:path>
              <a:path w="1332229" h="421004">
                <a:moveTo>
                  <a:pt x="1328643" y="268224"/>
                </a:moveTo>
                <a:lnTo>
                  <a:pt x="572389" y="268224"/>
                </a:lnTo>
                <a:lnTo>
                  <a:pt x="936117" y="406019"/>
                </a:lnTo>
                <a:lnTo>
                  <a:pt x="944245" y="274066"/>
                </a:lnTo>
                <a:lnTo>
                  <a:pt x="1328576" y="274066"/>
                </a:lnTo>
                <a:lnTo>
                  <a:pt x="1328643" y="268224"/>
                </a:lnTo>
                <a:close/>
              </a:path>
              <a:path w="1332229" h="421004">
                <a:moveTo>
                  <a:pt x="573913" y="52578"/>
                </a:moveTo>
                <a:lnTo>
                  <a:pt x="570992" y="143637"/>
                </a:lnTo>
                <a:lnTo>
                  <a:pt x="0" y="147447"/>
                </a:lnTo>
                <a:lnTo>
                  <a:pt x="575310" y="375412"/>
                </a:lnTo>
                <a:lnTo>
                  <a:pt x="572389" y="268224"/>
                </a:lnTo>
                <a:lnTo>
                  <a:pt x="1328643" y="268224"/>
                </a:lnTo>
                <a:lnTo>
                  <a:pt x="1330541" y="102870"/>
                </a:lnTo>
                <a:lnTo>
                  <a:pt x="946277" y="102870"/>
                </a:lnTo>
                <a:lnTo>
                  <a:pt x="573913" y="52578"/>
                </a:lnTo>
                <a:close/>
              </a:path>
              <a:path w="1332229" h="421004">
                <a:moveTo>
                  <a:pt x="1331722" y="0"/>
                </a:moveTo>
                <a:lnTo>
                  <a:pt x="941832" y="16256"/>
                </a:lnTo>
                <a:lnTo>
                  <a:pt x="946277" y="102870"/>
                </a:lnTo>
                <a:lnTo>
                  <a:pt x="1330541" y="102870"/>
                </a:lnTo>
                <a:lnTo>
                  <a:pt x="1331722" y="0"/>
                </a:lnTo>
                <a:close/>
              </a:path>
            </a:pathLst>
          </a:custGeom>
          <a:solidFill>
            <a:srgbClr val="FFFFFF"/>
          </a:solidFill>
        </p:spPr>
        <p:txBody>
          <a:bodyPr wrap="square" lIns="0" tIns="0" rIns="0" bIns="0" rtlCol="0"/>
          <a:lstStyle/>
          <a:p/>
        </p:txBody>
      </p:sp>
      <p:sp>
        <p:nvSpPr>
          <p:cNvPr id="6" name="object 6"/>
          <p:cNvSpPr/>
          <p:nvPr/>
        </p:nvSpPr>
        <p:spPr>
          <a:xfrm>
            <a:off x="4122292" y="4663059"/>
            <a:ext cx="1332230" cy="421005"/>
          </a:xfrm>
          <a:custGeom>
            <a:avLst/>
            <a:gdLst/>
            <a:ahLst/>
            <a:cxnLst/>
            <a:rect l="l" t="t" r="r" b="b"/>
            <a:pathLst>
              <a:path w="1332229" h="421004">
                <a:moveTo>
                  <a:pt x="1331722" y="0"/>
                </a:moveTo>
                <a:lnTo>
                  <a:pt x="941832" y="16256"/>
                </a:lnTo>
                <a:lnTo>
                  <a:pt x="946277" y="102870"/>
                </a:lnTo>
                <a:lnTo>
                  <a:pt x="573913" y="52578"/>
                </a:lnTo>
                <a:lnTo>
                  <a:pt x="570992" y="143637"/>
                </a:lnTo>
                <a:lnTo>
                  <a:pt x="0" y="147447"/>
                </a:lnTo>
                <a:lnTo>
                  <a:pt x="575310" y="375412"/>
                </a:lnTo>
                <a:lnTo>
                  <a:pt x="572389" y="268224"/>
                </a:lnTo>
                <a:lnTo>
                  <a:pt x="936117" y="406019"/>
                </a:lnTo>
                <a:lnTo>
                  <a:pt x="944245" y="274066"/>
                </a:lnTo>
                <a:lnTo>
                  <a:pt x="1326896" y="420497"/>
                </a:lnTo>
                <a:lnTo>
                  <a:pt x="1331722" y="0"/>
                </a:lnTo>
                <a:close/>
              </a:path>
            </a:pathLst>
          </a:custGeom>
          <a:ln w="63500">
            <a:solidFill>
              <a:srgbClr val="1F487C"/>
            </a:solidFill>
          </a:ln>
        </p:spPr>
        <p:txBody>
          <a:bodyPr wrap="square" lIns="0" tIns="0" rIns="0" bIns="0" rtlCol="0"/>
          <a:lstStyle/>
          <a:p/>
        </p:txBody>
      </p:sp>
      <p:sp>
        <p:nvSpPr>
          <p:cNvPr id="7" name="object 7"/>
          <p:cNvSpPr/>
          <p:nvPr/>
        </p:nvSpPr>
        <p:spPr>
          <a:xfrm>
            <a:off x="6706361" y="4663059"/>
            <a:ext cx="1332230" cy="421005"/>
          </a:xfrm>
          <a:custGeom>
            <a:avLst/>
            <a:gdLst/>
            <a:ahLst/>
            <a:cxnLst/>
            <a:rect l="l" t="t" r="r" b="b"/>
            <a:pathLst>
              <a:path w="1332229" h="421004">
                <a:moveTo>
                  <a:pt x="0" y="0"/>
                </a:moveTo>
                <a:lnTo>
                  <a:pt x="4699" y="420497"/>
                </a:lnTo>
                <a:lnTo>
                  <a:pt x="387350" y="274066"/>
                </a:lnTo>
                <a:lnTo>
                  <a:pt x="743785" y="274066"/>
                </a:lnTo>
                <a:lnTo>
                  <a:pt x="759206" y="268224"/>
                </a:lnTo>
                <a:lnTo>
                  <a:pt x="1026852" y="268224"/>
                </a:lnTo>
                <a:lnTo>
                  <a:pt x="1331722" y="147447"/>
                </a:lnTo>
                <a:lnTo>
                  <a:pt x="760730" y="143637"/>
                </a:lnTo>
                <a:lnTo>
                  <a:pt x="759422" y="102870"/>
                </a:lnTo>
                <a:lnTo>
                  <a:pt x="385318" y="102870"/>
                </a:lnTo>
                <a:lnTo>
                  <a:pt x="389890" y="16256"/>
                </a:lnTo>
                <a:lnTo>
                  <a:pt x="0" y="0"/>
                </a:lnTo>
                <a:close/>
              </a:path>
              <a:path w="1332229" h="421004">
                <a:moveTo>
                  <a:pt x="743785" y="274066"/>
                </a:moveTo>
                <a:lnTo>
                  <a:pt x="387350" y="274066"/>
                </a:lnTo>
                <a:lnTo>
                  <a:pt x="395478" y="406019"/>
                </a:lnTo>
                <a:lnTo>
                  <a:pt x="743785" y="274066"/>
                </a:lnTo>
                <a:close/>
              </a:path>
              <a:path w="1332229" h="421004">
                <a:moveTo>
                  <a:pt x="1026852" y="268224"/>
                </a:moveTo>
                <a:lnTo>
                  <a:pt x="759206" y="268224"/>
                </a:lnTo>
                <a:lnTo>
                  <a:pt x="756285" y="375412"/>
                </a:lnTo>
                <a:lnTo>
                  <a:pt x="1026852" y="268224"/>
                </a:lnTo>
                <a:close/>
              </a:path>
              <a:path w="1332229" h="421004">
                <a:moveTo>
                  <a:pt x="757809" y="52578"/>
                </a:moveTo>
                <a:lnTo>
                  <a:pt x="385318" y="102870"/>
                </a:lnTo>
                <a:lnTo>
                  <a:pt x="759422" y="102870"/>
                </a:lnTo>
                <a:lnTo>
                  <a:pt x="757809" y="52578"/>
                </a:lnTo>
                <a:close/>
              </a:path>
            </a:pathLst>
          </a:custGeom>
          <a:solidFill>
            <a:srgbClr val="FFFFFF"/>
          </a:solidFill>
        </p:spPr>
        <p:txBody>
          <a:bodyPr wrap="square" lIns="0" tIns="0" rIns="0" bIns="0" rtlCol="0"/>
          <a:lstStyle/>
          <a:p/>
        </p:txBody>
      </p:sp>
      <p:sp>
        <p:nvSpPr>
          <p:cNvPr id="8" name="object 8"/>
          <p:cNvSpPr/>
          <p:nvPr/>
        </p:nvSpPr>
        <p:spPr>
          <a:xfrm>
            <a:off x="6706361" y="4663059"/>
            <a:ext cx="1332230" cy="421005"/>
          </a:xfrm>
          <a:custGeom>
            <a:avLst/>
            <a:gdLst/>
            <a:ahLst/>
            <a:cxnLst/>
            <a:rect l="l" t="t" r="r" b="b"/>
            <a:pathLst>
              <a:path w="1332229" h="421004">
                <a:moveTo>
                  <a:pt x="0" y="0"/>
                </a:moveTo>
                <a:lnTo>
                  <a:pt x="389890" y="16256"/>
                </a:lnTo>
                <a:lnTo>
                  <a:pt x="385318" y="102870"/>
                </a:lnTo>
                <a:lnTo>
                  <a:pt x="757809" y="52578"/>
                </a:lnTo>
                <a:lnTo>
                  <a:pt x="760730" y="143637"/>
                </a:lnTo>
                <a:lnTo>
                  <a:pt x="1331722" y="147447"/>
                </a:lnTo>
                <a:lnTo>
                  <a:pt x="756285" y="375412"/>
                </a:lnTo>
                <a:lnTo>
                  <a:pt x="759206" y="268224"/>
                </a:lnTo>
                <a:lnTo>
                  <a:pt x="395478" y="406019"/>
                </a:lnTo>
                <a:lnTo>
                  <a:pt x="387350" y="274066"/>
                </a:lnTo>
                <a:lnTo>
                  <a:pt x="4699" y="420497"/>
                </a:lnTo>
                <a:lnTo>
                  <a:pt x="0" y="0"/>
                </a:lnTo>
                <a:close/>
              </a:path>
            </a:pathLst>
          </a:custGeom>
          <a:ln w="63500">
            <a:solidFill>
              <a:srgbClr val="1F487C"/>
            </a:solidFill>
          </a:ln>
        </p:spPr>
        <p:txBody>
          <a:bodyPr wrap="square" lIns="0" tIns="0" rIns="0" bIns="0" rtlCol="0"/>
          <a:lstStyle/>
          <a:p/>
        </p:txBody>
      </p:sp>
      <p:sp>
        <p:nvSpPr>
          <p:cNvPr id="9" name="object 9"/>
          <p:cNvSpPr/>
          <p:nvPr/>
        </p:nvSpPr>
        <p:spPr>
          <a:xfrm>
            <a:off x="4821935" y="3788664"/>
            <a:ext cx="2875915" cy="1988820"/>
          </a:xfrm>
          <a:custGeom>
            <a:avLst/>
            <a:gdLst/>
            <a:ahLst/>
            <a:cxnLst/>
            <a:rect l="l" t="t" r="r" b="b"/>
            <a:pathLst>
              <a:path w="2875915" h="1988820">
                <a:moveTo>
                  <a:pt x="1373892" y="1438910"/>
                </a:moveTo>
                <a:lnTo>
                  <a:pt x="1027176" y="1438910"/>
                </a:lnTo>
                <a:lnTo>
                  <a:pt x="1129664" y="1988820"/>
                </a:lnTo>
                <a:lnTo>
                  <a:pt x="1373892" y="1438910"/>
                </a:lnTo>
                <a:close/>
              </a:path>
              <a:path w="2875915" h="1988820">
                <a:moveTo>
                  <a:pt x="1857310" y="1375156"/>
                </a:moveTo>
                <a:lnTo>
                  <a:pt x="1402206" y="1375156"/>
                </a:lnTo>
                <a:lnTo>
                  <a:pt x="1763648" y="1817281"/>
                </a:lnTo>
                <a:lnTo>
                  <a:pt x="1857310" y="1375156"/>
                </a:lnTo>
                <a:close/>
              </a:path>
              <a:path w="2875915" h="1988820">
                <a:moveTo>
                  <a:pt x="2292849" y="1331087"/>
                </a:moveTo>
                <a:lnTo>
                  <a:pt x="1866645" y="1331087"/>
                </a:lnTo>
                <a:lnTo>
                  <a:pt x="2415793" y="1666113"/>
                </a:lnTo>
                <a:lnTo>
                  <a:pt x="2292849" y="1331087"/>
                </a:lnTo>
                <a:close/>
              </a:path>
              <a:path w="2875915" h="1988820">
                <a:moveTo>
                  <a:pt x="2275279" y="1283208"/>
                </a:moveTo>
                <a:lnTo>
                  <a:pt x="754506" y="1283208"/>
                </a:lnTo>
                <a:lnTo>
                  <a:pt x="633984" y="1622044"/>
                </a:lnTo>
                <a:lnTo>
                  <a:pt x="1027176" y="1438910"/>
                </a:lnTo>
                <a:lnTo>
                  <a:pt x="1373892" y="1438910"/>
                </a:lnTo>
                <a:lnTo>
                  <a:pt x="1402206" y="1375156"/>
                </a:lnTo>
                <a:lnTo>
                  <a:pt x="1857310" y="1375156"/>
                </a:lnTo>
                <a:lnTo>
                  <a:pt x="1866645" y="1331087"/>
                </a:lnTo>
                <a:lnTo>
                  <a:pt x="2292849" y="1331087"/>
                </a:lnTo>
                <a:lnTo>
                  <a:pt x="2275279" y="1283208"/>
                </a:lnTo>
                <a:close/>
              </a:path>
              <a:path w="2875915" h="1988820">
                <a:moveTo>
                  <a:pt x="49275" y="211328"/>
                </a:moveTo>
                <a:lnTo>
                  <a:pt x="616076" y="701294"/>
                </a:lnTo>
                <a:lnTo>
                  <a:pt x="0" y="793242"/>
                </a:lnTo>
                <a:lnTo>
                  <a:pt x="495553" y="1084199"/>
                </a:lnTo>
                <a:lnTo>
                  <a:pt x="18034" y="1343152"/>
                </a:lnTo>
                <a:lnTo>
                  <a:pt x="754506" y="1283208"/>
                </a:lnTo>
                <a:lnTo>
                  <a:pt x="2275279" y="1283208"/>
                </a:lnTo>
                <a:lnTo>
                  <a:pt x="2241677" y="1191641"/>
                </a:lnTo>
                <a:lnTo>
                  <a:pt x="2810149" y="1191641"/>
                </a:lnTo>
                <a:lnTo>
                  <a:pt x="2344166" y="964438"/>
                </a:lnTo>
                <a:lnTo>
                  <a:pt x="2808859" y="749173"/>
                </a:lnTo>
                <a:lnTo>
                  <a:pt x="2223642" y="673481"/>
                </a:lnTo>
                <a:lnTo>
                  <a:pt x="2301377" y="581913"/>
                </a:lnTo>
                <a:lnTo>
                  <a:pt x="973454" y="581913"/>
                </a:lnTo>
                <a:lnTo>
                  <a:pt x="49275" y="211328"/>
                </a:lnTo>
                <a:close/>
              </a:path>
              <a:path w="2875915" h="1988820">
                <a:moveTo>
                  <a:pt x="2810149" y="1191641"/>
                </a:moveTo>
                <a:lnTo>
                  <a:pt x="2241677" y="1191641"/>
                </a:lnTo>
                <a:lnTo>
                  <a:pt x="2875788" y="1223645"/>
                </a:lnTo>
                <a:lnTo>
                  <a:pt x="2810149" y="1191641"/>
                </a:lnTo>
                <a:close/>
              </a:path>
              <a:path w="2875915" h="1988820">
                <a:moveTo>
                  <a:pt x="1112012" y="211328"/>
                </a:moveTo>
                <a:lnTo>
                  <a:pt x="973454" y="581913"/>
                </a:lnTo>
                <a:lnTo>
                  <a:pt x="2301377" y="581913"/>
                </a:lnTo>
                <a:lnTo>
                  <a:pt x="2342024" y="534035"/>
                </a:lnTo>
                <a:lnTo>
                  <a:pt x="1437893" y="534035"/>
                </a:lnTo>
                <a:lnTo>
                  <a:pt x="1112012" y="211328"/>
                </a:lnTo>
                <a:close/>
              </a:path>
              <a:path w="2875915" h="1988820">
                <a:moveTo>
                  <a:pt x="1933447" y="0"/>
                </a:moveTo>
                <a:lnTo>
                  <a:pt x="1437893" y="534035"/>
                </a:lnTo>
                <a:lnTo>
                  <a:pt x="2342024" y="534035"/>
                </a:lnTo>
                <a:lnTo>
                  <a:pt x="2379112" y="490347"/>
                </a:lnTo>
                <a:lnTo>
                  <a:pt x="1884553" y="490347"/>
                </a:lnTo>
                <a:lnTo>
                  <a:pt x="1933447" y="0"/>
                </a:lnTo>
                <a:close/>
              </a:path>
              <a:path w="2875915" h="1988820">
                <a:moveTo>
                  <a:pt x="2447036" y="410337"/>
                </a:moveTo>
                <a:lnTo>
                  <a:pt x="1884553" y="490347"/>
                </a:lnTo>
                <a:lnTo>
                  <a:pt x="2379112" y="490347"/>
                </a:lnTo>
                <a:lnTo>
                  <a:pt x="2447036" y="410337"/>
                </a:lnTo>
                <a:close/>
              </a:path>
            </a:pathLst>
          </a:custGeom>
          <a:solidFill>
            <a:srgbClr val="FF3300"/>
          </a:solidFill>
        </p:spPr>
        <p:txBody>
          <a:bodyPr wrap="square" lIns="0" tIns="0" rIns="0" bIns="0" rtlCol="0"/>
          <a:lstStyle/>
          <a:p/>
        </p:txBody>
      </p:sp>
      <p:sp>
        <p:nvSpPr>
          <p:cNvPr id="11" name="object 11"/>
          <p:cNvSpPr txBox="1"/>
          <p:nvPr/>
        </p:nvSpPr>
        <p:spPr>
          <a:xfrm>
            <a:off x="1488186" y="4289297"/>
            <a:ext cx="2590800" cy="1080770"/>
          </a:xfrm>
          <a:prstGeom prst="rect">
            <a:avLst/>
          </a:prstGeom>
          <a:ln w="44196">
            <a:solidFill>
              <a:srgbClr val="C0C0C0"/>
            </a:solidFill>
          </a:ln>
        </p:spPr>
        <p:txBody>
          <a:bodyPr vert="horz" wrap="square" lIns="0" tIns="302260" rIns="0" bIns="0" rtlCol="0">
            <a:spAutoFit/>
          </a:bodyPr>
          <a:lstStyle/>
          <a:p>
            <a:pPr marL="401320">
              <a:lnSpc>
                <a:spcPct val="100000"/>
              </a:lnSpc>
              <a:spcBef>
                <a:spcPts val="2380"/>
              </a:spcBef>
            </a:pPr>
            <a:r>
              <a:rPr sz="2800" b="1" dirty="0">
                <a:latin typeface="Microsoft JhengHei" panose="020B0604030504040204" charset="-120"/>
                <a:cs typeface="Microsoft JhengHei" panose="020B0604030504040204" charset="-120"/>
              </a:rPr>
              <a:t>生产</a:t>
            </a:r>
            <a:r>
              <a:rPr sz="2800" b="1" spc="5" dirty="0">
                <a:latin typeface="Microsoft JhengHei" panose="020B0604030504040204" charset="-120"/>
                <a:cs typeface="Microsoft JhengHei" panose="020B0604030504040204" charset="-120"/>
              </a:rPr>
              <a:t>社</a:t>
            </a:r>
            <a:r>
              <a:rPr sz="2800" b="1" dirty="0">
                <a:latin typeface="Microsoft JhengHei" panose="020B0604030504040204" charset="-120"/>
                <a:cs typeface="Microsoft JhengHei" panose="020B0604030504040204" charset="-120"/>
              </a:rPr>
              <a:t>会化</a:t>
            </a:r>
            <a:endParaRPr sz="2800">
              <a:latin typeface="Microsoft JhengHei" panose="020B0604030504040204" charset="-120"/>
              <a:cs typeface="Microsoft JhengHei" panose="020B0604030504040204" charset="-120"/>
            </a:endParaRPr>
          </a:p>
        </p:txBody>
      </p:sp>
      <p:sp>
        <p:nvSpPr>
          <p:cNvPr id="12" name="object 12"/>
          <p:cNvSpPr txBox="1"/>
          <p:nvPr/>
        </p:nvSpPr>
        <p:spPr>
          <a:xfrm>
            <a:off x="8113014" y="4289297"/>
            <a:ext cx="2688590" cy="986790"/>
          </a:xfrm>
          <a:prstGeom prst="rect">
            <a:avLst/>
          </a:prstGeom>
          <a:ln w="44196">
            <a:solidFill>
              <a:srgbClr val="C0C0C0"/>
            </a:solidFill>
          </a:ln>
        </p:spPr>
        <p:txBody>
          <a:bodyPr vert="horz" wrap="square" lIns="0" tIns="125095" rIns="0" bIns="0" rtlCol="0">
            <a:spAutoFit/>
          </a:bodyPr>
          <a:lstStyle/>
          <a:p>
            <a:pPr marL="631825" marR="622935">
              <a:lnSpc>
                <a:spcPct val="100000"/>
              </a:lnSpc>
              <a:spcBef>
                <a:spcPts val="985"/>
              </a:spcBef>
            </a:pPr>
            <a:r>
              <a:rPr sz="2800" b="1" spc="5" dirty="0">
                <a:latin typeface="Microsoft JhengHei" panose="020B0604030504040204" charset="-120"/>
                <a:cs typeface="Microsoft JhengHei" panose="020B0604030504040204" charset="-120"/>
              </a:rPr>
              <a:t>资本主</a:t>
            </a:r>
            <a:r>
              <a:rPr sz="2800" b="1" spc="-5" dirty="0">
                <a:latin typeface="Microsoft JhengHei" panose="020B0604030504040204" charset="-120"/>
                <a:cs typeface="Microsoft JhengHei" panose="020B0604030504040204" charset="-120"/>
              </a:rPr>
              <a:t>义</a:t>
            </a:r>
            <a:r>
              <a:rPr sz="2800" b="1" dirty="0">
                <a:latin typeface="Microsoft JhengHei" panose="020B0604030504040204" charset="-120"/>
                <a:cs typeface="Microsoft JhengHei" panose="020B0604030504040204" charset="-120"/>
              </a:rPr>
              <a:t>私人占有</a:t>
            </a:r>
            <a:endParaRPr sz="2800">
              <a:latin typeface="Microsoft JhengHei" panose="020B0604030504040204" charset="-120"/>
              <a:cs typeface="Microsoft JhengHei" panose="020B0604030504040204" charset="-120"/>
            </a:endParaRPr>
          </a:p>
        </p:txBody>
      </p:sp>
      <p:sp>
        <p:nvSpPr>
          <p:cNvPr id="13" name="object 13"/>
          <p:cNvSpPr txBox="1"/>
          <p:nvPr/>
        </p:nvSpPr>
        <p:spPr>
          <a:xfrm>
            <a:off x="5311266" y="4594097"/>
            <a:ext cx="1453515" cy="452120"/>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Microsoft JhengHei" panose="020B0604030504040204" charset="-120"/>
                <a:cs typeface="Microsoft JhengHei" panose="020B0604030504040204" charset="-120"/>
              </a:rPr>
              <a:t>资本积累</a:t>
            </a:r>
            <a:endParaRPr sz="2800">
              <a:latin typeface="Microsoft JhengHei" panose="020B0604030504040204" charset="-120"/>
              <a:cs typeface="Microsoft JhengHei" panose="020B0604030504040204" charset="-120"/>
            </a:endParaRPr>
          </a:p>
        </p:txBody>
      </p:sp>
      <p:sp>
        <p:nvSpPr>
          <p:cNvPr id="14" name="object 14"/>
          <p:cNvSpPr txBox="1"/>
          <p:nvPr/>
        </p:nvSpPr>
        <p:spPr>
          <a:xfrm>
            <a:off x="1278382" y="1072387"/>
            <a:ext cx="9414510" cy="267906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4.</a:t>
            </a:r>
            <a:r>
              <a:rPr sz="2800" b="1" spc="-5" dirty="0">
                <a:solidFill>
                  <a:srgbClr val="AA454A"/>
                </a:solidFill>
                <a:latin typeface="微软雅黑" panose="020B0503020204020204" charset="-122"/>
                <a:cs typeface="微软雅黑" panose="020B0503020204020204" charset="-122"/>
              </a:rPr>
              <a:t>资本积累的历史趋势</a:t>
            </a:r>
            <a:endParaRPr sz="2800">
              <a:latin typeface="微软雅黑" panose="020B0503020204020204" charset="-122"/>
              <a:cs typeface="微软雅黑" panose="020B0503020204020204" charset="-122"/>
            </a:endParaRPr>
          </a:p>
          <a:p>
            <a:pPr marL="139065" marR="5080" indent="735965" algn="just">
              <a:lnSpc>
                <a:spcPct val="120000"/>
              </a:lnSpc>
              <a:spcBef>
                <a:spcPts val="1410"/>
              </a:spcBef>
            </a:pPr>
            <a:r>
              <a:rPr sz="2800" spc="-5" dirty="0">
                <a:latin typeface="微软雅黑" panose="020B0503020204020204" charset="-122"/>
                <a:cs typeface="微软雅黑" panose="020B0503020204020204" charset="-122"/>
              </a:rPr>
              <a:t>资本积累的历史趋势是资本主义制</a:t>
            </a:r>
            <a:r>
              <a:rPr sz="2800" dirty="0">
                <a:latin typeface="微软雅黑" panose="020B0503020204020204" charset="-122"/>
                <a:cs typeface="微软雅黑" panose="020B0503020204020204" charset="-122"/>
              </a:rPr>
              <a:t>度</a:t>
            </a:r>
            <a:r>
              <a:rPr sz="2800" spc="-5" dirty="0">
                <a:latin typeface="微软雅黑" panose="020B0503020204020204" charset="-122"/>
                <a:cs typeface="微软雅黑" panose="020B0503020204020204" charset="-122"/>
              </a:rPr>
              <a:t>的必</a:t>
            </a:r>
            <a:r>
              <a:rPr sz="2800" dirty="0">
                <a:latin typeface="微软雅黑" panose="020B0503020204020204" charset="-122"/>
                <a:cs typeface="微软雅黑" panose="020B0503020204020204" charset="-122"/>
              </a:rPr>
              <a:t>然</a:t>
            </a:r>
            <a:r>
              <a:rPr sz="2800" spc="-5" dirty="0">
                <a:latin typeface="微软雅黑" panose="020B0503020204020204" charset="-122"/>
                <a:cs typeface="微软雅黑" panose="020B0503020204020204" charset="-122"/>
              </a:rPr>
              <a:t>灭亡</a:t>
            </a:r>
            <a:r>
              <a:rPr sz="2800" dirty="0">
                <a:latin typeface="微软雅黑" panose="020B0503020204020204" charset="-122"/>
                <a:cs typeface="微软雅黑" panose="020B0503020204020204" charset="-122"/>
              </a:rPr>
              <a:t>和</a:t>
            </a:r>
            <a:r>
              <a:rPr sz="2800" spc="-5" dirty="0">
                <a:latin typeface="微软雅黑" panose="020B0503020204020204" charset="-122"/>
                <a:cs typeface="微软雅黑" panose="020B0503020204020204" charset="-122"/>
              </a:rPr>
              <a:t>社会 主义制度的必然胜</a:t>
            </a:r>
            <a:r>
              <a:rPr sz="2800" dirty="0">
                <a:latin typeface="微软雅黑" panose="020B0503020204020204" charset="-122"/>
                <a:cs typeface="微软雅黑" panose="020B0503020204020204" charset="-122"/>
              </a:rPr>
              <a:t>利</a:t>
            </a:r>
            <a:r>
              <a:rPr sz="2800" spc="-5" dirty="0">
                <a:latin typeface="微软雅黑" panose="020B0503020204020204" charset="-122"/>
                <a:cs typeface="微软雅黑" panose="020B0503020204020204" charset="-122"/>
              </a:rPr>
              <a:t>。随着资本积</a:t>
            </a:r>
            <a:r>
              <a:rPr sz="2800" dirty="0">
                <a:latin typeface="微软雅黑" panose="020B0503020204020204" charset="-122"/>
                <a:cs typeface="微软雅黑" panose="020B0503020204020204" charset="-122"/>
              </a:rPr>
              <a:t>累</a:t>
            </a:r>
            <a:r>
              <a:rPr sz="2800" spc="-5" dirty="0">
                <a:latin typeface="微软雅黑" panose="020B0503020204020204" charset="-122"/>
                <a:cs typeface="微软雅黑" panose="020B0503020204020204" charset="-122"/>
              </a:rPr>
              <a:t>的不</a:t>
            </a:r>
            <a:r>
              <a:rPr sz="2800" dirty="0">
                <a:latin typeface="微软雅黑" panose="020B0503020204020204" charset="-122"/>
                <a:cs typeface="微软雅黑" panose="020B0503020204020204" charset="-122"/>
              </a:rPr>
              <a:t>断</a:t>
            </a:r>
            <a:r>
              <a:rPr sz="2800" spc="-5" dirty="0">
                <a:latin typeface="微软雅黑" panose="020B0503020204020204" charset="-122"/>
                <a:cs typeface="微软雅黑" panose="020B0503020204020204" charset="-122"/>
              </a:rPr>
              <a:t>增长</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激化</a:t>
            </a:r>
            <a:r>
              <a:rPr sz="2800" dirty="0">
                <a:latin typeface="微软雅黑" panose="020B0503020204020204" charset="-122"/>
                <a:cs typeface="微软雅黑" panose="020B0503020204020204" charset="-122"/>
              </a:rPr>
              <a:t>了</a:t>
            </a:r>
            <a:r>
              <a:rPr sz="2800" spc="-5" dirty="0">
                <a:latin typeface="微软雅黑" panose="020B0503020204020204" charset="-122"/>
                <a:cs typeface="微软雅黑" panose="020B0503020204020204" charset="-122"/>
              </a:rPr>
              <a:t>资 </a:t>
            </a:r>
            <a:r>
              <a:rPr sz="2800" spc="-10" dirty="0">
                <a:latin typeface="微软雅黑" panose="020B0503020204020204" charset="-122"/>
                <a:cs typeface="微软雅黑" panose="020B0503020204020204" charset="-122"/>
              </a:rPr>
              <a:t>本主义的基本矛盾，这是它被新的</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更能</a:t>
            </a:r>
            <a:r>
              <a:rPr sz="2800" dirty="0">
                <a:latin typeface="微软雅黑" panose="020B0503020204020204" charset="-122"/>
                <a:cs typeface="微软雅黑" panose="020B0503020204020204" charset="-122"/>
              </a:rPr>
              <a:t>够</a:t>
            </a:r>
            <a:r>
              <a:rPr sz="2800" spc="-10" dirty="0">
                <a:latin typeface="微软雅黑" panose="020B0503020204020204" charset="-122"/>
                <a:cs typeface="微软雅黑" panose="020B0503020204020204" charset="-122"/>
              </a:rPr>
              <a:t>适应</a:t>
            </a:r>
            <a:r>
              <a:rPr sz="2800" dirty="0">
                <a:latin typeface="微软雅黑" panose="020B0503020204020204" charset="-122"/>
                <a:cs typeface="微软雅黑" panose="020B0503020204020204" charset="-122"/>
              </a:rPr>
              <a:t>社</a:t>
            </a:r>
            <a:r>
              <a:rPr sz="2800" spc="-10" dirty="0">
                <a:latin typeface="微软雅黑" panose="020B0503020204020204" charset="-122"/>
                <a:cs typeface="微软雅黑" panose="020B0503020204020204" charset="-122"/>
              </a:rPr>
              <a:t>会化</a:t>
            </a:r>
            <a:r>
              <a:rPr sz="2800" dirty="0">
                <a:latin typeface="微软雅黑" panose="020B0503020204020204" charset="-122"/>
                <a:cs typeface="微软雅黑" panose="020B0503020204020204" charset="-122"/>
              </a:rPr>
              <a:t>大</a:t>
            </a:r>
            <a:r>
              <a:rPr sz="2800" spc="-5" dirty="0">
                <a:latin typeface="微软雅黑" panose="020B0503020204020204" charset="-122"/>
                <a:cs typeface="微软雅黑" panose="020B0503020204020204" charset="-122"/>
              </a:rPr>
              <a:t>生 产要求的社会形态所取代的根本原</a:t>
            </a:r>
            <a:r>
              <a:rPr sz="2800" dirty="0">
                <a:latin typeface="微软雅黑" panose="020B0503020204020204" charset="-122"/>
                <a:cs typeface="微软雅黑" panose="020B0503020204020204" charset="-122"/>
              </a:rPr>
              <a:t>因</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15" name="object 1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93211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15" name="object 15"/>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6" name="object 16"/>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388491" y="784632"/>
            <a:ext cx="9022080" cy="2026285"/>
          </a:xfrm>
          <a:prstGeom prst="rect">
            <a:avLst/>
          </a:prstGeom>
        </p:spPr>
        <p:txBody>
          <a:bodyPr vert="horz" wrap="square" lIns="0" tIns="175260" rIns="0" bIns="0" rtlCol="0">
            <a:spAutoFit/>
          </a:bodyPr>
          <a:lstStyle/>
          <a:p>
            <a:pPr marL="12700">
              <a:lnSpc>
                <a:spcPct val="100000"/>
              </a:lnSpc>
              <a:spcBef>
                <a:spcPts val="1380"/>
              </a:spcBef>
            </a:pPr>
            <a:r>
              <a:rPr sz="3200" b="1" dirty="0">
                <a:solidFill>
                  <a:srgbClr val="AA454A"/>
                </a:solidFill>
                <a:latin typeface="微软雅黑" panose="020B0503020204020204" charset="-122"/>
                <a:cs typeface="微软雅黑" panose="020B0503020204020204" charset="-122"/>
              </a:rPr>
              <a:t>（四）资本的循环周转</a:t>
            </a:r>
            <a:r>
              <a:rPr sz="3200" b="1" spc="-15" dirty="0">
                <a:solidFill>
                  <a:srgbClr val="AA454A"/>
                </a:solidFill>
                <a:latin typeface="微软雅黑" panose="020B0503020204020204" charset="-122"/>
                <a:cs typeface="微软雅黑" panose="020B0503020204020204" charset="-122"/>
              </a:rPr>
              <a:t>与</a:t>
            </a:r>
            <a:r>
              <a:rPr sz="3200" b="1" dirty="0">
                <a:solidFill>
                  <a:srgbClr val="AA454A"/>
                </a:solidFill>
                <a:latin typeface="微软雅黑" panose="020B0503020204020204" charset="-122"/>
                <a:cs typeface="微软雅黑" panose="020B0503020204020204" charset="-122"/>
              </a:rPr>
              <a:t>再生产</a:t>
            </a:r>
            <a:endParaRPr sz="3200">
              <a:latin typeface="微软雅黑" panose="020B0503020204020204" charset="-122"/>
              <a:cs typeface="微软雅黑" panose="020B0503020204020204" charset="-122"/>
            </a:endParaRPr>
          </a:p>
          <a:p>
            <a:pPr marL="262255">
              <a:lnSpc>
                <a:spcPct val="100000"/>
              </a:lnSpc>
              <a:spcBef>
                <a:spcPts val="1110"/>
              </a:spcBef>
            </a:pPr>
            <a:r>
              <a:rPr sz="2800" b="1" dirty="0">
                <a:solidFill>
                  <a:srgbClr val="AA454A"/>
                </a:solidFill>
                <a:latin typeface="微软雅黑" panose="020B0503020204020204" charset="-122"/>
                <a:cs typeface="微软雅黑" panose="020B0503020204020204" charset="-122"/>
              </a:rPr>
              <a:t>1.</a:t>
            </a:r>
            <a:r>
              <a:rPr sz="2800" b="1" spc="-5" dirty="0">
                <a:solidFill>
                  <a:srgbClr val="AA454A"/>
                </a:solidFill>
                <a:latin typeface="微软雅黑" panose="020B0503020204020204" charset="-122"/>
                <a:cs typeface="微软雅黑" panose="020B0503020204020204" charset="-122"/>
              </a:rPr>
              <a:t>资本循环</a:t>
            </a:r>
            <a:endParaRPr sz="2800">
              <a:latin typeface="微软雅黑" panose="020B0503020204020204" charset="-122"/>
              <a:cs typeface="微软雅黑" panose="020B0503020204020204" charset="-122"/>
            </a:endParaRPr>
          </a:p>
          <a:p>
            <a:pPr marL="874395">
              <a:lnSpc>
                <a:spcPct val="100000"/>
              </a:lnSpc>
              <a:spcBef>
                <a:spcPts val="880"/>
              </a:spcBef>
            </a:pPr>
            <a:r>
              <a:rPr sz="2000" dirty="0">
                <a:latin typeface="微软雅黑" panose="020B0503020204020204" charset="-122"/>
                <a:cs typeface="微软雅黑" panose="020B0503020204020204" charset="-122"/>
              </a:rPr>
              <a:t>产业资本是投放在工业</a:t>
            </a:r>
            <a:r>
              <a:rPr sz="2000" spc="-15" dirty="0">
                <a:latin typeface="微软雅黑" panose="020B0503020204020204" charset="-122"/>
                <a:cs typeface="微软雅黑" panose="020B0503020204020204" charset="-122"/>
              </a:rPr>
              <a:t>、</a:t>
            </a:r>
            <a:r>
              <a:rPr sz="2000" dirty="0">
                <a:latin typeface="微软雅黑" panose="020B0503020204020204" charset="-122"/>
                <a:cs typeface="微软雅黑" panose="020B0503020204020204" charset="-122"/>
              </a:rPr>
              <a:t>农业</a:t>
            </a:r>
            <a:r>
              <a:rPr sz="2000" spc="-15" dirty="0">
                <a:latin typeface="微软雅黑" panose="020B0503020204020204" charset="-122"/>
                <a:cs typeface="微软雅黑" panose="020B0503020204020204" charset="-122"/>
              </a:rPr>
              <a:t>、</a:t>
            </a:r>
            <a:r>
              <a:rPr sz="2000" dirty="0">
                <a:latin typeface="微软雅黑" panose="020B0503020204020204" charset="-122"/>
                <a:cs typeface="微软雅黑" panose="020B0503020204020204" charset="-122"/>
              </a:rPr>
              <a:t>建筑</a:t>
            </a:r>
            <a:r>
              <a:rPr sz="2000" spc="-15" dirty="0">
                <a:latin typeface="微软雅黑" panose="020B0503020204020204" charset="-122"/>
                <a:cs typeface="微软雅黑" panose="020B0503020204020204" charset="-122"/>
              </a:rPr>
              <a:t>业</a:t>
            </a:r>
            <a:r>
              <a:rPr sz="2000" dirty="0">
                <a:latin typeface="微软雅黑" panose="020B0503020204020204" charset="-122"/>
                <a:cs typeface="微软雅黑" panose="020B0503020204020204" charset="-122"/>
              </a:rPr>
              <a:t>等物</a:t>
            </a:r>
            <a:r>
              <a:rPr sz="2000" spc="-15" dirty="0">
                <a:latin typeface="微软雅黑" panose="020B0503020204020204" charset="-122"/>
                <a:cs typeface="微软雅黑" panose="020B0503020204020204" charset="-122"/>
              </a:rPr>
              <a:t>质</a:t>
            </a:r>
            <a:r>
              <a:rPr sz="2000" dirty="0">
                <a:latin typeface="微软雅黑" panose="020B0503020204020204" charset="-122"/>
                <a:cs typeface="微软雅黑" panose="020B0503020204020204" charset="-122"/>
              </a:rPr>
              <a:t>资料</a:t>
            </a:r>
            <a:r>
              <a:rPr sz="2000" spc="-15" dirty="0">
                <a:latin typeface="微软雅黑" panose="020B0503020204020204" charset="-122"/>
                <a:cs typeface="微软雅黑" panose="020B0503020204020204" charset="-122"/>
              </a:rPr>
              <a:t>生</a:t>
            </a:r>
            <a:r>
              <a:rPr sz="2000" dirty="0">
                <a:latin typeface="微软雅黑" panose="020B0503020204020204" charset="-122"/>
                <a:cs typeface="微软雅黑" panose="020B0503020204020204" charset="-122"/>
              </a:rPr>
              <a:t>产部</a:t>
            </a:r>
            <a:r>
              <a:rPr sz="2000" spc="-15" dirty="0">
                <a:latin typeface="微软雅黑" panose="020B0503020204020204" charset="-122"/>
                <a:cs typeface="微软雅黑" panose="020B0503020204020204" charset="-122"/>
              </a:rPr>
              <a:t>门</a:t>
            </a:r>
            <a:r>
              <a:rPr sz="2000" dirty="0">
                <a:latin typeface="微软雅黑" panose="020B0503020204020204" charset="-122"/>
                <a:cs typeface="微软雅黑" panose="020B0503020204020204" charset="-122"/>
              </a:rPr>
              <a:t>的</a:t>
            </a:r>
            <a:r>
              <a:rPr sz="2000" spc="5" dirty="0">
                <a:latin typeface="微软雅黑" panose="020B0503020204020204" charset="-122"/>
                <a:cs typeface="微软雅黑" panose="020B0503020204020204" charset="-122"/>
              </a:rPr>
              <a:t>资</a:t>
            </a:r>
            <a:r>
              <a:rPr sz="2000" spc="-15" dirty="0">
                <a:latin typeface="微软雅黑" panose="020B0503020204020204" charset="-122"/>
                <a:cs typeface="微软雅黑" panose="020B0503020204020204" charset="-122"/>
              </a:rPr>
              <a:t>本</a:t>
            </a:r>
            <a:r>
              <a:rPr sz="2000" dirty="0">
                <a:latin typeface="微软雅黑" panose="020B0503020204020204" charset="-122"/>
                <a:cs typeface="微软雅黑" panose="020B0503020204020204" charset="-122"/>
              </a:rPr>
              <a:t>，产业</a:t>
            </a:r>
            <a:endParaRPr sz="2000">
              <a:latin typeface="微软雅黑" panose="020B0503020204020204" charset="-122"/>
              <a:cs typeface="微软雅黑" panose="020B0503020204020204" charset="-122"/>
            </a:endParaRPr>
          </a:p>
          <a:p>
            <a:pPr marL="334645">
              <a:lnSpc>
                <a:spcPct val="100000"/>
              </a:lnSpc>
              <a:spcBef>
                <a:spcPts val="480"/>
              </a:spcBef>
            </a:pPr>
            <a:r>
              <a:rPr sz="2000" dirty="0">
                <a:latin typeface="微软雅黑" panose="020B0503020204020204" charset="-122"/>
                <a:cs typeface="微软雅黑" panose="020B0503020204020204" charset="-122"/>
              </a:rPr>
              <a:t>资本循环要经历三个阶</a:t>
            </a:r>
            <a:r>
              <a:rPr sz="2000" spc="-10" dirty="0">
                <a:latin typeface="微软雅黑" panose="020B0503020204020204" charset="-122"/>
                <a:cs typeface="微软雅黑" panose="020B0503020204020204" charset="-122"/>
              </a:rPr>
              <a:t>段</a:t>
            </a:r>
            <a:r>
              <a:rPr sz="2000" dirty="0">
                <a:latin typeface="微软雅黑" panose="020B0503020204020204" charset="-122"/>
                <a:cs typeface="微软雅黑" panose="020B0503020204020204" charset="-122"/>
              </a:rPr>
              <a:t>和三</a:t>
            </a:r>
            <a:r>
              <a:rPr sz="2000" spc="-10" dirty="0">
                <a:latin typeface="微软雅黑" panose="020B0503020204020204" charset="-122"/>
                <a:cs typeface="微软雅黑" panose="020B0503020204020204" charset="-122"/>
              </a:rPr>
              <a:t>种</a:t>
            </a:r>
            <a:r>
              <a:rPr sz="2000" dirty="0">
                <a:latin typeface="微软雅黑" panose="020B0503020204020204" charset="-122"/>
                <a:cs typeface="微软雅黑" panose="020B0503020204020204" charset="-122"/>
              </a:rPr>
              <a:t>职能</a:t>
            </a:r>
            <a:r>
              <a:rPr sz="2000" spc="-10" dirty="0">
                <a:latin typeface="微软雅黑" panose="020B0503020204020204" charset="-122"/>
                <a:cs typeface="微软雅黑" panose="020B0503020204020204" charset="-122"/>
              </a:rPr>
              <a:t>形</a:t>
            </a:r>
            <a:r>
              <a:rPr sz="2000" dirty="0">
                <a:latin typeface="微软雅黑" panose="020B0503020204020204" charset="-122"/>
                <a:cs typeface="微软雅黑" panose="020B0503020204020204" charset="-122"/>
              </a:rPr>
              <a:t>式。</a:t>
            </a:r>
            <a:endParaRPr sz="2000">
              <a:latin typeface="微软雅黑" panose="020B0503020204020204" charset="-122"/>
              <a:cs typeface="微软雅黑" panose="020B0503020204020204" charset="-122"/>
            </a:endParaRPr>
          </a:p>
        </p:txBody>
      </p:sp>
      <p:sp>
        <p:nvSpPr>
          <p:cNvPr id="7" name="object 7"/>
          <p:cNvSpPr txBox="1"/>
          <p:nvPr/>
        </p:nvSpPr>
        <p:spPr>
          <a:xfrm>
            <a:off x="1998345" y="4618355"/>
            <a:ext cx="2138680" cy="38163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②</a:t>
            </a:r>
            <a:r>
              <a:rPr sz="2400" b="1" spc="5" dirty="0">
                <a:latin typeface="微软雅黑" panose="020B0503020204020204" charset="-122"/>
                <a:cs typeface="微软雅黑" panose="020B0503020204020204" charset="-122"/>
              </a:rPr>
              <a:t>生产</a:t>
            </a:r>
            <a:r>
              <a:rPr sz="2400" b="1" dirty="0">
                <a:latin typeface="微软雅黑" panose="020B0503020204020204" charset="-122"/>
                <a:cs typeface="微软雅黑" panose="020B0503020204020204" charset="-122"/>
              </a:rPr>
              <a:t>阶段</a:t>
            </a:r>
            <a:endParaRPr sz="2400">
              <a:latin typeface="微软雅黑" panose="020B0503020204020204" charset="-122"/>
              <a:cs typeface="微软雅黑" panose="020B0503020204020204" charset="-122"/>
            </a:endParaRPr>
          </a:p>
        </p:txBody>
      </p:sp>
      <p:sp>
        <p:nvSpPr>
          <p:cNvPr id="8" name="object 8"/>
          <p:cNvSpPr txBox="1"/>
          <p:nvPr/>
        </p:nvSpPr>
        <p:spPr>
          <a:xfrm>
            <a:off x="1998345" y="5519420"/>
            <a:ext cx="1851025" cy="381635"/>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③</a:t>
            </a:r>
            <a:r>
              <a:rPr sz="2400" b="1" spc="5" dirty="0">
                <a:latin typeface="微软雅黑" panose="020B0503020204020204" charset="-122"/>
                <a:cs typeface="微软雅黑" panose="020B0503020204020204" charset="-122"/>
              </a:rPr>
              <a:t>售卖</a:t>
            </a:r>
            <a:r>
              <a:rPr sz="2400" b="1" dirty="0">
                <a:latin typeface="微软雅黑" panose="020B0503020204020204" charset="-122"/>
                <a:cs typeface="微软雅黑" panose="020B0503020204020204" charset="-122"/>
              </a:rPr>
              <a:t>阶段</a:t>
            </a:r>
            <a:endParaRPr sz="2400">
              <a:latin typeface="微软雅黑" panose="020B0503020204020204" charset="-122"/>
              <a:cs typeface="微软雅黑" panose="020B0503020204020204" charset="-122"/>
            </a:endParaRPr>
          </a:p>
        </p:txBody>
      </p:sp>
      <p:sp>
        <p:nvSpPr>
          <p:cNvPr id="9" name="object 9"/>
          <p:cNvSpPr txBox="1"/>
          <p:nvPr/>
        </p:nvSpPr>
        <p:spPr>
          <a:xfrm>
            <a:off x="5513959" y="4619625"/>
            <a:ext cx="125222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生产资本</a:t>
            </a:r>
            <a:endParaRPr sz="2400">
              <a:latin typeface="微软雅黑" panose="020B0503020204020204" charset="-122"/>
              <a:cs typeface="微软雅黑" panose="020B0503020204020204" charset="-122"/>
            </a:endParaRPr>
          </a:p>
        </p:txBody>
      </p:sp>
      <p:sp>
        <p:nvSpPr>
          <p:cNvPr id="10" name="object 10"/>
          <p:cNvSpPr txBox="1"/>
          <p:nvPr/>
        </p:nvSpPr>
        <p:spPr>
          <a:xfrm>
            <a:off x="5546216" y="5519724"/>
            <a:ext cx="125095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商品资本</a:t>
            </a:r>
            <a:endParaRPr sz="2400">
              <a:latin typeface="微软雅黑" panose="020B0503020204020204" charset="-122"/>
              <a:cs typeface="微软雅黑" panose="020B0503020204020204" charset="-122"/>
            </a:endParaRPr>
          </a:p>
        </p:txBody>
      </p:sp>
      <p:sp>
        <p:nvSpPr>
          <p:cNvPr id="11" name="object 11"/>
          <p:cNvSpPr txBox="1"/>
          <p:nvPr/>
        </p:nvSpPr>
        <p:spPr>
          <a:xfrm>
            <a:off x="8076945" y="5541670"/>
            <a:ext cx="185928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微软雅黑" panose="020B0503020204020204" charset="-122"/>
                <a:cs typeface="微软雅黑" panose="020B0503020204020204" charset="-122"/>
              </a:rPr>
              <a:t>实现剩</a:t>
            </a:r>
            <a:r>
              <a:rPr sz="2400" b="1" dirty="0">
                <a:latin typeface="微软雅黑" panose="020B0503020204020204" charset="-122"/>
                <a:cs typeface="微软雅黑" panose="020B0503020204020204" charset="-122"/>
              </a:rPr>
              <a:t>余价值</a:t>
            </a:r>
            <a:endParaRPr sz="2400">
              <a:latin typeface="微软雅黑" panose="020B0503020204020204" charset="-122"/>
              <a:cs typeface="微软雅黑" panose="020B0503020204020204" charset="-122"/>
            </a:endParaRPr>
          </a:p>
        </p:txBody>
      </p:sp>
      <p:sp>
        <p:nvSpPr>
          <p:cNvPr id="12" name="object 12"/>
          <p:cNvSpPr txBox="1"/>
          <p:nvPr/>
        </p:nvSpPr>
        <p:spPr>
          <a:xfrm>
            <a:off x="1602740" y="2964815"/>
            <a:ext cx="1950085" cy="1097915"/>
          </a:xfrm>
          <a:prstGeom prst="rect">
            <a:avLst/>
          </a:prstGeom>
        </p:spPr>
        <p:txBody>
          <a:bodyPr vert="horz" wrap="square" lIns="0" tIns="12700" rIns="0" bIns="0" rtlCol="0">
            <a:spAutoFit/>
          </a:bodyPr>
          <a:lstStyle/>
          <a:p>
            <a:pPr marR="45720" algn="r">
              <a:lnSpc>
                <a:spcPct val="100000"/>
              </a:lnSpc>
              <a:spcBef>
                <a:spcPts val="100"/>
              </a:spcBef>
            </a:pPr>
            <a:r>
              <a:rPr sz="2400" b="1" spc="5" dirty="0">
                <a:latin typeface="微软雅黑" panose="020B0503020204020204" charset="-122"/>
                <a:cs typeface="微软雅黑" panose="020B0503020204020204" charset="-122"/>
              </a:rPr>
              <a:t>所处阶段</a:t>
            </a:r>
            <a:endParaRPr sz="2400">
              <a:latin typeface="微软雅黑" panose="020B0503020204020204" charset="-122"/>
              <a:cs typeface="微软雅黑" panose="020B0503020204020204" charset="-122"/>
            </a:endParaRPr>
          </a:p>
          <a:p>
            <a:pPr marR="5080" algn="r">
              <a:lnSpc>
                <a:spcPct val="100000"/>
              </a:lnSpc>
              <a:spcBef>
                <a:spcPts val="2705"/>
              </a:spcBef>
            </a:pPr>
            <a:r>
              <a:rPr sz="2400" b="1" spc="15" dirty="0">
                <a:latin typeface="微软雅黑" panose="020B0503020204020204" charset="-122"/>
                <a:cs typeface="微软雅黑" panose="020B0503020204020204" charset="-122"/>
              </a:rPr>
              <a:t>①</a:t>
            </a:r>
            <a:r>
              <a:rPr sz="2400" b="1" spc="5" dirty="0">
                <a:latin typeface="微软雅黑" panose="020B0503020204020204" charset="-122"/>
                <a:cs typeface="微软雅黑" panose="020B0503020204020204" charset="-122"/>
              </a:rPr>
              <a:t>购买</a:t>
            </a:r>
            <a:r>
              <a:rPr sz="2400" b="1" dirty="0">
                <a:latin typeface="微软雅黑" panose="020B0503020204020204" charset="-122"/>
                <a:cs typeface="微软雅黑" panose="020B0503020204020204" charset="-122"/>
              </a:rPr>
              <a:t>阶段</a:t>
            </a:r>
            <a:endParaRPr sz="2400">
              <a:latin typeface="微软雅黑" panose="020B0503020204020204" charset="-122"/>
              <a:cs typeface="微软雅黑" panose="020B0503020204020204" charset="-122"/>
            </a:endParaRPr>
          </a:p>
        </p:txBody>
      </p:sp>
      <p:sp>
        <p:nvSpPr>
          <p:cNvPr id="13" name="object 13"/>
          <p:cNvSpPr txBox="1"/>
          <p:nvPr/>
        </p:nvSpPr>
        <p:spPr>
          <a:xfrm>
            <a:off x="5461508" y="2964891"/>
            <a:ext cx="1289050" cy="112141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微软雅黑" panose="020B0503020204020204" charset="-122"/>
                <a:cs typeface="微软雅黑" panose="020B0503020204020204" charset="-122"/>
              </a:rPr>
              <a:t>职能形式</a:t>
            </a:r>
            <a:endParaRPr sz="2400">
              <a:latin typeface="微软雅黑" panose="020B0503020204020204" charset="-122"/>
              <a:cs typeface="微软雅黑" panose="020B0503020204020204" charset="-122"/>
            </a:endParaRPr>
          </a:p>
          <a:p>
            <a:pPr>
              <a:lnSpc>
                <a:spcPct val="100000"/>
              </a:lnSpc>
              <a:spcBef>
                <a:spcPts val="45"/>
              </a:spcBef>
            </a:pPr>
            <a:endParaRPr sz="2450">
              <a:latin typeface="Times New Roman" panose="02020603050405020304"/>
              <a:cs typeface="Times New Roman" panose="02020603050405020304"/>
            </a:endParaRPr>
          </a:p>
          <a:p>
            <a:pPr marL="50165">
              <a:lnSpc>
                <a:spcPct val="100000"/>
              </a:lnSpc>
            </a:pPr>
            <a:r>
              <a:rPr sz="2400" b="1" spc="10" dirty="0">
                <a:latin typeface="微软雅黑" panose="020B0503020204020204" charset="-122"/>
                <a:cs typeface="微软雅黑" panose="020B0503020204020204" charset="-122"/>
              </a:rPr>
              <a:t>货币资本</a:t>
            </a:r>
            <a:endParaRPr sz="2400">
              <a:latin typeface="微软雅黑" panose="020B0503020204020204" charset="-122"/>
              <a:cs typeface="微软雅黑" panose="020B0503020204020204" charset="-122"/>
            </a:endParaRPr>
          </a:p>
        </p:txBody>
      </p:sp>
      <p:sp>
        <p:nvSpPr>
          <p:cNvPr id="14" name="object 14"/>
          <p:cNvSpPr txBox="1"/>
          <p:nvPr/>
        </p:nvSpPr>
        <p:spPr>
          <a:xfrm>
            <a:off x="8076945" y="2964891"/>
            <a:ext cx="1900555" cy="2020570"/>
          </a:xfrm>
          <a:prstGeom prst="rect">
            <a:avLst/>
          </a:prstGeom>
        </p:spPr>
        <p:txBody>
          <a:bodyPr vert="horz" wrap="square" lIns="0" tIns="12700" rIns="0" bIns="0" rtlCol="0">
            <a:spAutoFit/>
          </a:bodyPr>
          <a:lstStyle/>
          <a:p>
            <a:pPr marR="92075" algn="ctr">
              <a:lnSpc>
                <a:spcPct val="100000"/>
              </a:lnSpc>
              <a:spcBef>
                <a:spcPts val="100"/>
              </a:spcBef>
            </a:pPr>
            <a:r>
              <a:rPr sz="2400" b="1" spc="10" dirty="0">
                <a:latin typeface="微软雅黑" panose="020B0503020204020204" charset="-122"/>
                <a:cs typeface="微软雅黑" panose="020B0503020204020204" charset="-122"/>
              </a:rPr>
              <a:t>所起作用</a:t>
            </a:r>
            <a:endParaRPr sz="2400">
              <a:latin typeface="微软雅黑" panose="020B0503020204020204" charset="-122"/>
              <a:cs typeface="微软雅黑" panose="020B0503020204020204" charset="-122"/>
            </a:endParaRPr>
          </a:p>
          <a:p>
            <a:pPr marL="12700" marR="47625" algn="ctr">
              <a:lnSpc>
                <a:spcPct val="100000"/>
              </a:lnSpc>
              <a:spcBef>
                <a:spcPts val="1710"/>
              </a:spcBef>
            </a:pPr>
            <a:r>
              <a:rPr sz="2400" b="1" spc="5" dirty="0">
                <a:latin typeface="微软雅黑" panose="020B0503020204020204" charset="-122"/>
                <a:cs typeface="微软雅黑" panose="020B0503020204020204" charset="-122"/>
              </a:rPr>
              <a:t>为剩余</a:t>
            </a:r>
            <a:r>
              <a:rPr sz="2400" b="1" dirty="0">
                <a:latin typeface="微软雅黑" panose="020B0503020204020204" charset="-122"/>
                <a:cs typeface="微软雅黑" panose="020B0503020204020204" charset="-122"/>
              </a:rPr>
              <a:t>价值生 </a:t>
            </a:r>
            <a:r>
              <a:rPr sz="2400" b="1" spc="10" dirty="0">
                <a:latin typeface="微软雅黑" panose="020B0503020204020204" charset="-122"/>
                <a:cs typeface="微软雅黑" panose="020B0503020204020204" charset="-122"/>
              </a:rPr>
              <a:t>产做准备</a:t>
            </a:r>
            <a:endParaRPr sz="2400">
              <a:latin typeface="微软雅黑" panose="020B0503020204020204" charset="-122"/>
              <a:cs typeface="微软雅黑" panose="020B0503020204020204" charset="-122"/>
            </a:endParaRPr>
          </a:p>
          <a:p>
            <a:pPr marL="55245">
              <a:lnSpc>
                <a:spcPct val="100000"/>
              </a:lnSpc>
              <a:spcBef>
                <a:spcPts val="2475"/>
              </a:spcBef>
            </a:pPr>
            <a:r>
              <a:rPr sz="2400" b="1" spc="5" dirty="0">
                <a:latin typeface="微软雅黑" panose="020B0503020204020204" charset="-122"/>
                <a:cs typeface="微软雅黑" panose="020B0503020204020204" charset="-122"/>
              </a:rPr>
              <a:t>生产剩</a:t>
            </a:r>
            <a:r>
              <a:rPr sz="2400" b="1" dirty="0">
                <a:latin typeface="微软雅黑" panose="020B0503020204020204" charset="-122"/>
                <a:cs typeface="微软雅黑" panose="020B0503020204020204" charset="-122"/>
              </a:rPr>
              <a:t>余价值</a:t>
            </a:r>
            <a:endParaRPr sz="2400">
              <a:latin typeface="微软雅黑" panose="020B0503020204020204" charset="-122"/>
              <a:cs typeface="微软雅黑" panose="020B0503020204020204" charset="-122"/>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909320" y="1010285"/>
            <a:ext cx="10209530" cy="4074795"/>
          </a:xfrm>
          <a:prstGeom prst="rect">
            <a:avLst/>
          </a:prstGeom>
        </p:spPr>
        <p:txBody>
          <a:bodyPr vert="horz" wrap="square" lIns="0" tIns="12065" rIns="0" bIns="0" rtlCol="0">
            <a:spAutoFit/>
          </a:bodyPr>
          <a:lstStyle/>
          <a:p>
            <a:pPr marL="12700" marR="5080" indent="630555" algn="just">
              <a:lnSpc>
                <a:spcPct val="150000"/>
              </a:lnSpc>
              <a:spcBef>
                <a:spcPts val="95"/>
              </a:spcBef>
            </a:pPr>
            <a:r>
              <a:rPr sz="2400" dirty="0">
                <a:latin typeface="微软雅黑" panose="020B0503020204020204" charset="-122"/>
                <a:cs typeface="微软雅黑" panose="020B0503020204020204" charset="-122"/>
              </a:rPr>
              <a:t>产业资本循环的三个阶段是互相承接、互相依赖的关系，保持循</a:t>
            </a:r>
            <a:r>
              <a:rPr sz="2400" spc="-5" dirty="0">
                <a:latin typeface="微软雅黑" panose="020B0503020204020204" charset="-122"/>
                <a:cs typeface="微软雅黑" panose="020B0503020204020204" charset="-122"/>
              </a:rPr>
              <a:t>环连续性的前提条件是</a:t>
            </a:r>
            <a:r>
              <a:rPr sz="2400" dirty="0">
                <a:latin typeface="微软雅黑" panose="020B0503020204020204" charset="-122"/>
                <a:cs typeface="微软雅黑" panose="020B0503020204020204" charset="-122"/>
              </a:rPr>
              <a:t>：</a:t>
            </a:r>
            <a:r>
              <a:rPr sz="2400" spc="-5" dirty="0">
                <a:latin typeface="微软雅黑" panose="020B0503020204020204" charset="-122"/>
                <a:cs typeface="微软雅黑" panose="020B0503020204020204" charset="-122"/>
              </a:rPr>
              <a:t>使产业资本的三种职能形式</a:t>
            </a:r>
            <a:r>
              <a:rPr sz="2400" b="1" spc="-5" dirty="0">
                <a:solidFill>
                  <a:srgbClr val="FF0000"/>
                </a:solidFill>
                <a:latin typeface="微软雅黑" panose="020B0503020204020204" charset="-122"/>
                <a:cs typeface="微软雅黑" panose="020B0503020204020204" charset="-122"/>
              </a:rPr>
              <a:t>在空间上并存</a:t>
            </a:r>
            <a:r>
              <a:rPr sz="2400" dirty="0">
                <a:solidFill>
                  <a:srgbClr val="FF0000"/>
                </a:solidFill>
                <a:latin typeface="微软雅黑" panose="020B0503020204020204" charset="-122"/>
                <a:cs typeface="微软雅黑" panose="020B0503020204020204" charset="-122"/>
              </a:rPr>
              <a:t>、 </a:t>
            </a:r>
            <a:r>
              <a:rPr sz="2400" b="1" dirty="0">
                <a:solidFill>
                  <a:srgbClr val="FF0000"/>
                </a:solidFill>
                <a:latin typeface="微软雅黑" panose="020B0503020204020204" charset="-122"/>
                <a:cs typeface="微软雅黑" panose="020B0503020204020204" charset="-122"/>
              </a:rPr>
              <a:t>在时间上继起</a:t>
            </a:r>
            <a:r>
              <a:rPr sz="2400" dirty="0">
                <a:latin typeface="微软雅黑" panose="020B0503020204020204" charset="-122"/>
                <a:cs typeface="微软雅黑" panose="020B0503020204020204" charset="-122"/>
              </a:rPr>
              <a:t>。并存性与继起性互为前提、互为条件。</a:t>
            </a:r>
            <a:endParaRPr sz="2400">
              <a:latin typeface="微软雅黑" panose="020B0503020204020204" charset="-122"/>
              <a:cs typeface="微软雅黑" panose="020B0503020204020204" charset="-122"/>
            </a:endParaRPr>
          </a:p>
          <a:p>
            <a:pPr marL="354965" indent="-342900">
              <a:lnSpc>
                <a:spcPct val="100000"/>
              </a:lnSpc>
              <a:spcBef>
                <a:spcPts val="1440"/>
              </a:spcBef>
              <a:buFont typeface="Wingdings" panose="05000000000000000000" charset="0"/>
              <a:buChar char="Ø"/>
              <a:tabLst>
                <a:tab pos="643255" algn="l"/>
                <a:tab pos="643890" algn="l"/>
              </a:tabLst>
            </a:pPr>
            <a:r>
              <a:rPr sz="2400" b="1" dirty="0">
                <a:latin typeface="微软雅黑" panose="020B0503020204020204" charset="-122"/>
                <a:cs typeface="微软雅黑" panose="020B0503020204020204" charset="-122"/>
              </a:rPr>
              <a:t>并存</a:t>
            </a:r>
            <a:r>
              <a:rPr sz="2400" b="1" spc="-5" dirty="0">
                <a:latin typeface="微软雅黑" panose="020B0503020204020204" charset="-122"/>
                <a:cs typeface="微软雅黑" panose="020B0503020204020204" charset="-122"/>
              </a:rPr>
              <a:t>性</a:t>
            </a:r>
            <a:r>
              <a:rPr sz="2400" dirty="0">
                <a:latin typeface="微软雅黑" panose="020B0503020204020204" charset="-122"/>
                <a:cs typeface="微软雅黑" panose="020B0503020204020204" charset="-122"/>
              </a:rPr>
              <a:t>。产业资本家的全部资本必须按照一定比例分割为三部分，分别处在货币资本、生产资本和商品资本三种形态上，使三种职能资本形式在空间上同时并存。</a:t>
            </a:r>
            <a:endParaRPr sz="2400">
              <a:latin typeface="微软雅黑" panose="020B0503020204020204" charset="-122"/>
              <a:cs typeface="微软雅黑" panose="020B0503020204020204" charset="-122"/>
            </a:endParaRPr>
          </a:p>
          <a:p>
            <a:pPr marL="12700" marR="13335" algn="just">
              <a:lnSpc>
                <a:spcPct val="150000"/>
              </a:lnSpc>
              <a:buFont typeface="Wingdings" panose="05000000000000000000"/>
              <a:buChar char=""/>
              <a:tabLst>
                <a:tab pos="643890" algn="l"/>
              </a:tabLst>
            </a:pPr>
            <a:r>
              <a:rPr sz="2400" b="1" dirty="0">
                <a:latin typeface="微软雅黑" panose="020B0503020204020204" charset="-122"/>
                <a:cs typeface="微软雅黑" panose="020B0503020204020204" charset="-122"/>
              </a:rPr>
              <a:t>继起</a:t>
            </a:r>
            <a:r>
              <a:rPr sz="2400" b="1" spc="-10" dirty="0">
                <a:latin typeface="微软雅黑" panose="020B0503020204020204" charset="-122"/>
                <a:cs typeface="微软雅黑" panose="020B0503020204020204" charset="-122"/>
              </a:rPr>
              <a:t>性</a:t>
            </a:r>
            <a:r>
              <a:rPr sz="2400" spc="-5" dirty="0">
                <a:latin typeface="微软雅黑" panose="020B0503020204020204" charset="-122"/>
                <a:cs typeface="微软雅黑" panose="020B0503020204020204" charset="-122"/>
              </a:rPr>
              <a:t>。产业资本循环的三种职能形式都必须连续不断地进行循</a:t>
            </a:r>
            <a:r>
              <a:rPr sz="2400" dirty="0">
                <a:latin typeface="微软雅黑" panose="020B0503020204020204" charset="-122"/>
                <a:cs typeface="微软雅黑" panose="020B0503020204020204" charset="-122"/>
              </a:rPr>
              <a:t>环，顺次通过三个阶段，依次改变它们的形式，经过循环回到原来的</a:t>
            </a:r>
            <a:r>
              <a:rPr sz="2400" spc="-5" dirty="0">
                <a:latin typeface="微软雅黑" panose="020B0503020204020204" charset="-122"/>
                <a:cs typeface="微软雅黑" panose="020B0503020204020204" charset="-122"/>
              </a:rPr>
              <a:t>形式上。</a:t>
            </a:r>
            <a:endParaRPr sz="2400">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4680" y="62865"/>
            <a:ext cx="927735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461770" y="1407160"/>
            <a:ext cx="9394825" cy="3699510"/>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资本周转</a:t>
            </a:r>
            <a:endParaRPr sz="2800">
              <a:latin typeface="微软雅黑" panose="020B0503020204020204" charset="-122"/>
              <a:cs typeface="微软雅黑" panose="020B0503020204020204" charset="-122"/>
            </a:endParaRPr>
          </a:p>
          <a:p>
            <a:pPr marL="283210" marR="5080" indent="644525" algn="just">
              <a:lnSpc>
                <a:spcPct val="130000"/>
              </a:lnSpc>
              <a:spcBef>
                <a:spcPts val="2230"/>
              </a:spcBef>
            </a:pPr>
            <a:r>
              <a:rPr sz="2800" spc="-5" dirty="0">
                <a:latin typeface="微软雅黑" panose="020B0503020204020204" charset="-122"/>
                <a:cs typeface="微软雅黑" panose="020B0503020204020204" charset="-122"/>
              </a:rPr>
              <a:t>周而复始、不断反复着的资本循环</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就</a:t>
            </a:r>
            <a:r>
              <a:rPr sz="2800" spc="5" dirty="0">
                <a:latin typeface="微软雅黑" panose="020B0503020204020204" charset="-122"/>
                <a:cs typeface="微软雅黑" panose="020B0503020204020204" charset="-122"/>
              </a:rPr>
              <a:t>叫</a:t>
            </a:r>
            <a:r>
              <a:rPr sz="2800" b="1" spc="-5" dirty="0">
                <a:latin typeface="微软雅黑" panose="020B0503020204020204" charset="-122"/>
                <a:cs typeface="微软雅黑" panose="020B0503020204020204" charset="-122"/>
              </a:rPr>
              <a:t>资</a:t>
            </a:r>
            <a:r>
              <a:rPr sz="2800" b="1" spc="-10" dirty="0">
                <a:latin typeface="微软雅黑" panose="020B0503020204020204" charset="-122"/>
                <a:cs typeface="微软雅黑" panose="020B0503020204020204" charset="-122"/>
              </a:rPr>
              <a:t>本周转</a:t>
            </a:r>
            <a:r>
              <a:rPr sz="2800" spc="-5"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资本周转是反复进行的资</a:t>
            </a:r>
            <a:r>
              <a:rPr sz="2800" dirty="0">
                <a:latin typeface="微软雅黑" panose="020B0503020204020204" charset="-122"/>
                <a:cs typeface="微软雅黑" panose="020B0503020204020204" charset="-122"/>
              </a:rPr>
              <a:t>本</a:t>
            </a:r>
            <a:r>
              <a:rPr sz="2800" spc="-10" dirty="0">
                <a:latin typeface="微软雅黑" panose="020B0503020204020204" charset="-122"/>
                <a:cs typeface="微软雅黑" panose="020B0503020204020204" charset="-122"/>
              </a:rPr>
              <a:t>循环</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而资</a:t>
            </a:r>
            <a:r>
              <a:rPr sz="2800" spc="-5" dirty="0">
                <a:latin typeface="微软雅黑" panose="020B0503020204020204" charset="-122"/>
                <a:cs typeface="微软雅黑" panose="020B0503020204020204" charset="-122"/>
              </a:rPr>
              <a:t>本循环则是一次的资本周</a:t>
            </a:r>
            <a:r>
              <a:rPr sz="2800" dirty="0">
                <a:latin typeface="微软雅黑" panose="020B0503020204020204" charset="-122"/>
                <a:cs typeface="微软雅黑" panose="020B0503020204020204" charset="-122"/>
              </a:rPr>
              <a:t>转</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283210" marR="5080" indent="644525" algn="just">
              <a:lnSpc>
                <a:spcPct val="130000"/>
              </a:lnSpc>
              <a:spcBef>
                <a:spcPts val="670"/>
              </a:spcBef>
            </a:pPr>
            <a:r>
              <a:rPr sz="2800" spc="-5" dirty="0">
                <a:solidFill>
                  <a:srgbClr val="FF0000"/>
                </a:solidFill>
                <a:latin typeface="微软雅黑" panose="020B0503020204020204" charset="-122"/>
                <a:cs typeface="微软雅黑" panose="020B0503020204020204" charset="-122"/>
              </a:rPr>
              <a:t>资本循环重点考察保持资本运动连</a:t>
            </a:r>
            <a:r>
              <a:rPr sz="2800" dirty="0">
                <a:solidFill>
                  <a:srgbClr val="FF0000"/>
                </a:solidFill>
                <a:latin typeface="微软雅黑" panose="020B0503020204020204" charset="-122"/>
                <a:cs typeface="微软雅黑" panose="020B0503020204020204" charset="-122"/>
              </a:rPr>
              <a:t>续</a:t>
            </a:r>
            <a:r>
              <a:rPr sz="2800" spc="-5" dirty="0">
                <a:solidFill>
                  <a:srgbClr val="FF0000"/>
                </a:solidFill>
                <a:latin typeface="微软雅黑" panose="020B0503020204020204" charset="-122"/>
                <a:cs typeface="微软雅黑" panose="020B0503020204020204" charset="-122"/>
              </a:rPr>
              <a:t>性的条件</a:t>
            </a:r>
            <a:r>
              <a:rPr lang="zh-CN" sz="2800" spc="-5" dirty="0">
                <a:solidFill>
                  <a:srgbClr val="FF0000"/>
                </a:solidFill>
                <a:latin typeface="微软雅黑" panose="020B0503020204020204" charset="-122"/>
                <a:cs typeface="微软雅黑" panose="020B0503020204020204" charset="-122"/>
              </a:rPr>
              <a:t>，</a:t>
            </a:r>
            <a:endParaRPr lang="zh-CN" sz="2800" spc="-5" dirty="0">
              <a:solidFill>
                <a:srgbClr val="FF0000"/>
              </a:solidFill>
              <a:latin typeface="微软雅黑" panose="020B0503020204020204" charset="-122"/>
              <a:cs typeface="微软雅黑" panose="020B0503020204020204" charset="-122"/>
            </a:endParaRPr>
          </a:p>
          <a:p>
            <a:pPr marL="283210" marR="5080" indent="644525" algn="just">
              <a:lnSpc>
                <a:spcPct val="130000"/>
              </a:lnSpc>
              <a:spcBef>
                <a:spcPts val="670"/>
              </a:spcBef>
            </a:pPr>
            <a:r>
              <a:rPr sz="2800" spc="-5" dirty="0">
                <a:solidFill>
                  <a:srgbClr val="FF0000"/>
                </a:solidFill>
                <a:latin typeface="微软雅黑" panose="020B0503020204020204" charset="-122"/>
                <a:cs typeface="微软雅黑" panose="020B0503020204020204" charset="-122"/>
              </a:rPr>
              <a:t>资本周转重点考察影响资本</a:t>
            </a:r>
            <a:r>
              <a:rPr sz="2800" dirty="0">
                <a:solidFill>
                  <a:srgbClr val="FF0000"/>
                </a:solidFill>
                <a:latin typeface="微软雅黑" panose="020B0503020204020204" charset="-122"/>
                <a:cs typeface="微软雅黑" panose="020B0503020204020204" charset="-122"/>
              </a:rPr>
              <a:t>运</a:t>
            </a:r>
            <a:r>
              <a:rPr sz="2800" spc="-5" dirty="0">
                <a:solidFill>
                  <a:srgbClr val="FF0000"/>
                </a:solidFill>
                <a:latin typeface="微软雅黑" panose="020B0503020204020204" charset="-122"/>
                <a:cs typeface="微软雅黑" panose="020B0503020204020204" charset="-122"/>
              </a:rPr>
              <a:t>动速</a:t>
            </a:r>
            <a:r>
              <a:rPr sz="2800" dirty="0">
                <a:solidFill>
                  <a:srgbClr val="FF0000"/>
                </a:solidFill>
                <a:latin typeface="微软雅黑" panose="020B0503020204020204" charset="-122"/>
                <a:cs typeface="微软雅黑" panose="020B0503020204020204" charset="-122"/>
              </a:rPr>
              <a:t>度</a:t>
            </a:r>
            <a:r>
              <a:rPr sz="2800" spc="-5" dirty="0">
                <a:solidFill>
                  <a:srgbClr val="FF0000"/>
                </a:solidFill>
                <a:latin typeface="微软雅黑" panose="020B0503020204020204" charset="-122"/>
                <a:cs typeface="微软雅黑" panose="020B0503020204020204" charset="-122"/>
              </a:rPr>
              <a:t>的因素。</a:t>
            </a:r>
            <a:endParaRPr sz="2800" spc="-5" dirty="0">
              <a:solidFill>
                <a:srgbClr val="FF0000"/>
              </a:solidFill>
              <a:latin typeface="微软雅黑" panose="020B0503020204020204" charset="-122"/>
              <a:cs typeface="微软雅黑" panose="020B0503020204020204" charset="-122"/>
            </a:endParaRPr>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a:spLocks noGrp="1"/>
          </p:cNvSpPr>
          <p:nvPr>
            <p:ph type="title"/>
          </p:nvPr>
        </p:nvSpPr>
        <p:spPr>
          <a:xfrm>
            <a:off x="615315" y="63500"/>
            <a:ext cx="934974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9331960"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710689" y="1749701"/>
            <a:ext cx="8555990" cy="3114040"/>
          </a:xfrm>
          <a:prstGeom prst="rect">
            <a:avLst/>
          </a:prstGeom>
        </p:spPr>
        <p:txBody>
          <a:bodyPr vert="horz" wrap="square" lIns="0" tIns="12065" rIns="0" bIns="0" rtlCol="0">
            <a:spAutoFit/>
          </a:bodyPr>
          <a:lstStyle/>
          <a:p>
            <a:pPr marL="12700" marR="363220" algn="just">
              <a:lnSpc>
                <a:spcPct val="120000"/>
              </a:lnSpc>
              <a:spcBef>
                <a:spcPts val="95"/>
              </a:spcBef>
              <a:buFont typeface="Wingdings" panose="05000000000000000000"/>
              <a:buChar char=""/>
              <a:tabLst>
                <a:tab pos="726440" algn="l"/>
              </a:tabLst>
            </a:pPr>
            <a:r>
              <a:rPr sz="2800" spc="-5" dirty="0">
                <a:latin typeface="微软雅黑" panose="020B0503020204020204" charset="-122"/>
                <a:cs typeface="微软雅黑" panose="020B0503020204020204" charset="-122"/>
              </a:rPr>
              <a:t>资本周转速度：资本周转一次所用</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时间</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或在 </a:t>
            </a:r>
            <a:r>
              <a:rPr sz="2800" spc="-10" dirty="0">
                <a:latin typeface="微软雅黑" panose="020B0503020204020204" charset="-122"/>
                <a:cs typeface="微软雅黑" panose="020B0503020204020204" charset="-122"/>
              </a:rPr>
              <a:t>一定时间内资本可以周转多少次数</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周转</a:t>
            </a:r>
            <a:r>
              <a:rPr sz="2800" dirty="0">
                <a:latin typeface="微软雅黑" panose="020B0503020204020204" charset="-122"/>
                <a:cs typeface="微软雅黑" panose="020B0503020204020204" charset="-122"/>
              </a:rPr>
              <a:t>时</a:t>
            </a:r>
            <a:r>
              <a:rPr sz="2800" spc="-10" dirty="0">
                <a:latin typeface="微软雅黑" panose="020B0503020204020204" charset="-122"/>
                <a:cs typeface="微软雅黑" panose="020B0503020204020204" charset="-122"/>
              </a:rPr>
              <a:t>间和</a:t>
            </a:r>
            <a:r>
              <a:rPr sz="2800" dirty="0">
                <a:latin typeface="微软雅黑" panose="020B0503020204020204" charset="-122"/>
                <a:cs typeface="微软雅黑" panose="020B0503020204020204" charset="-122"/>
              </a:rPr>
              <a:t>周</a:t>
            </a:r>
            <a:r>
              <a:rPr sz="2800" spc="-5" dirty="0">
                <a:latin typeface="微软雅黑" panose="020B0503020204020204" charset="-122"/>
                <a:cs typeface="微软雅黑" panose="020B0503020204020204" charset="-122"/>
              </a:rPr>
              <a:t>转 次数是周转速度的两种表述方法。</a:t>
            </a:r>
            <a:endParaRPr sz="2800">
              <a:latin typeface="微软雅黑" panose="020B0503020204020204" charset="-122"/>
              <a:cs typeface="微软雅黑" panose="020B0503020204020204" charset="-122"/>
            </a:endParaRPr>
          </a:p>
          <a:p>
            <a:pPr marL="12700" marR="5080" algn="just">
              <a:lnSpc>
                <a:spcPts val="4030"/>
              </a:lnSpc>
              <a:spcBef>
                <a:spcPts val="250"/>
              </a:spcBef>
              <a:buFont typeface="Wingdings" panose="05000000000000000000"/>
              <a:buChar char=""/>
              <a:tabLst>
                <a:tab pos="726440" algn="l"/>
              </a:tabLst>
            </a:pPr>
            <a:r>
              <a:rPr sz="2800" spc="-5" dirty="0">
                <a:latin typeface="微软雅黑" panose="020B0503020204020204" charset="-122"/>
                <a:cs typeface="微软雅黑" panose="020B0503020204020204" charset="-122"/>
              </a:rPr>
              <a:t>资本周</a:t>
            </a:r>
            <a:r>
              <a:rPr sz="2800" dirty="0">
                <a:latin typeface="微软雅黑" panose="020B0503020204020204" charset="-122"/>
                <a:cs typeface="微软雅黑" panose="020B0503020204020204" charset="-122"/>
              </a:rPr>
              <a:t>转</a:t>
            </a:r>
            <a:r>
              <a:rPr sz="2800" spc="-5" dirty="0">
                <a:latin typeface="微软雅黑" panose="020B0503020204020204" charset="-122"/>
                <a:cs typeface="微软雅黑" panose="020B0503020204020204" charset="-122"/>
              </a:rPr>
              <a:t>时间：</a:t>
            </a:r>
            <a:r>
              <a:rPr sz="2800" dirty="0">
                <a:latin typeface="微软雅黑" panose="020B0503020204020204" charset="-122"/>
                <a:cs typeface="微软雅黑" panose="020B0503020204020204" charset="-122"/>
              </a:rPr>
              <a:t>资</a:t>
            </a:r>
            <a:r>
              <a:rPr sz="2800" spc="-5" dirty="0">
                <a:latin typeface="微软雅黑" panose="020B0503020204020204" charset="-122"/>
                <a:cs typeface="微软雅黑" panose="020B0503020204020204" charset="-122"/>
              </a:rPr>
              <a:t>本循环</a:t>
            </a:r>
            <a:r>
              <a:rPr sz="2800" dirty="0">
                <a:latin typeface="微软雅黑" panose="020B0503020204020204" charset="-122"/>
                <a:cs typeface="微软雅黑" panose="020B0503020204020204" charset="-122"/>
              </a:rPr>
              <a:t>一</a:t>
            </a:r>
            <a:r>
              <a:rPr sz="2800" spc="-5" dirty="0">
                <a:latin typeface="微软雅黑" panose="020B0503020204020204" charset="-122"/>
                <a:cs typeface="微软雅黑" panose="020B0503020204020204" charset="-122"/>
              </a:rPr>
              <a:t>次所经</a:t>
            </a:r>
            <a:r>
              <a:rPr sz="2800" dirty="0">
                <a:latin typeface="微软雅黑" panose="020B0503020204020204" charset="-122"/>
                <a:cs typeface="微软雅黑" panose="020B0503020204020204" charset="-122"/>
              </a:rPr>
              <a:t>历</a:t>
            </a:r>
            <a:r>
              <a:rPr sz="2800" spc="-5" dirty="0">
                <a:latin typeface="微软雅黑" panose="020B0503020204020204" charset="-122"/>
                <a:cs typeface="微软雅黑" panose="020B0503020204020204" charset="-122"/>
              </a:rPr>
              <a:t>的全部</a:t>
            </a:r>
            <a:r>
              <a:rPr sz="2800" dirty="0">
                <a:latin typeface="微软雅黑" panose="020B0503020204020204" charset="-122"/>
                <a:cs typeface="微软雅黑" panose="020B0503020204020204" charset="-122"/>
              </a:rPr>
              <a:t>时</a:t>
            </a:r>
            <a:r>
              <a:rPr sz="2800" spc="-5" dirty="0">
                <a:latin typeface="微软雅黑" panose="020B0503020204020204" charset="-122"/>
                <a:cs typeface="微软雅黑" panose="020B0503020204020204" charset="-122"/>
              </a:rPr>
              <a:t>间， 是流通时间与生产时间的总和。</a:t>
            </a:r>
            <a:endParaRPr sz="2800">
              <a:latin typeface="微软雅黑" panose="020B0503020204020204" charset="-122"/>
              <a:cs typeface="微软雅黑" panose="020B0503020204020204" charset="-122"/>
            </a:endParaRPr>
          </a:p>
          <a:p>
            <a:pPr marL="469265" indent="-457200" algn="just">
              <a:lnSpc>
                <a:spcPct val="100000"/>
              </a:lnSpc>
              <a:spcBef>
                <a:spcPts val="430"/>
              </a:spcBef>
              <a:buFont typeface="Wingdings" panose="05000000000000000000" charset="0"/>
              <a:buChar char="Ø"/>
              <a:tabLst>
                <a:tab pos="726440" algn="l"/>
              </a:tabLst>
            </a:pPr>
            <a:r>
              <a:rPr sz="2800" spc="-5" dirty="0">
                <a:latin typeface="微软雅黑" panose="020B0503020204020204" charset="-122"/>
                <a:cs typeface="微软雅黑" panose="020B0503020204020204" charset="-122"/>
              </a:rPr>
              <a:t>资本的</a:t>
            </a:r>
            <a:r>
              <a:rPr sz="2800" dirty="0">
                <a:latin typeface="微软雅黑" panose="020B0503020204020204" charset="-122"/>
                <a:cs typeface="微软雅黑" panose="020B0503020204020204" charset="-122"/>
              </a:rPr>
              <a:t>周</a:t>
            </a:r>
            <a:r>
              <a:rPr sz="2800" spc="-5" dirty="0">
                <a:latin typeface="微软雅黑" panose="020B0503020204020204" charset="-122"/>
                <a:cs typeface="微软雅黑" panose="020B0503020204020204" charset="-122"/>
              </a:rPr>
              <a:t>转次数</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预付资</a:t>
            </a:r>
            <a:r>
              <a:rPr sz="2800" dirty="0">
                <a:latin typeface="微软雅黑" panose="020B0503020204020204" charset="-122"/>
                <a:cs typeface="微软雅黑" panose="020B0503020204020204" charset="-122"/>
              </a:rPr>
              <a:t>本</a:t>
            </a:r>
            <a:r>
              <a:rPr sz="2800" spc="-5" dirty="0">
                <a:latin typeface="微软雅黑" panose="020B0503020204020204" charset="-122"/>
                <a:cs typeface="微软雅黑" panose="020B0503020204020204" charset="-122"/>
              </a:rPr>
              <a:t>在一年</a:t>
            </a:r>
            <a:r>
              <a:rPr sz="2800" dirty="0">
                <a:latin typeface="微软雅黑" panose="020B0503020204020204" charset="-122"/>
                <a:cs typeface="微软雅黑" panose="020B0503020204020204" charset="-122"/>
              </a:rPr>
              <a:t>内</a:t>
            </a:r>
            <a:r>
              <a:rPr sz="2800" spc="-5" dirty="0">
                <a:latin typeface="微软雅黑" panose="020B0503020204020204" charset="-122"/>
                <a:cs typeface="微软雅黑" panose="020B0503020204020204" charset="-122"/>
              </a:rPr>
              <a:t>的周转</a:t>
            </a:r>
            <a:r>
              <a:rPr sz="2800" dirty="0">
                <a:latin typeface="微软雅黑" panose="020B0503020204020204" charset="-122"/>
                <a:cs typeface="微软雅黑" panose="020B0503020204020204" charset="-122"/>
              </a:rPr>
              <a:t>次</a:t>
            </a:r>
            <a:r>
              <a:rPr sz="2800" spc="-5" dirty="0">
                <a:latin typeface="微软雅黑" panose="020B0503020204020204" charset="-122"/>
                <a:cs typeface="微软雅黑" panose="020B0503020204020204" charset="-122"/>
              </a:rPr>
              <a:t>数。</a:t>
            </a:r>
            <a:endParaRPr sz="2800">
              <a:latin typeface="微软雅黑" panose="020B0503020204020204" charset="-122"/>
              <a:cs typeface="微软雅黑" panose="020B0503020204020204" charset="-122"/>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926590" y="1337310"/>
            <a:ext cx="5727700" cy="566420"/>
          </a:xfrm>
          <a:prstGeom prst="rect">
            <a:avLst/>
          </a:prstGeom>
        </p:spPr>
        <p:txBody>
          <a:bodyPr vert="horz" wrap="square" lIns="0" tIns="12700" rIns="0" bIns="0" rtlCol="0">
            <a:spAutoFit/>
          </a:bodyPr>
          <a:lstStyle/>
          <a:p>
            <a:pPr marL="12700">
              <a:lnSpc>
                <a:spcPct val="100000"/>
              </a:lnSpc>
              <a:spcBef>
                <a:spcPts val="100"/>
              </a:spcBef>
            </a:pPr>
            <a:r>
              <a:rPr sz="3600" b="1" spc="5" dirty="0">
                <a:latin typeface="Microsoft JhengHei" panose="020B0604030504040204" charset="-120"/>
                <a:cs typeface="Microsoft JhengHei" panose="020B0604030504040204" charset="-120"/>
              </a:rPr>
              <a:t>影响资</a:t>
            </a:r>
            <a:r>
              <a:rPr sz="3600" b="1" dirty="0">
                <a:latin typeface="Microsoft JhengHei" panose="020B0604030504040204" charset="-120"/>
                <a:cs typeface="Microsoft JhengHei" panose="020B0604030504040204" charset="-120"/>
              </a:rPr>
              <a:t>本周转的关键因素</a:t>
            </a:r>
            <a:endParaRPr sz="3600">
              <a:latin typeface="Microsoft JhengHei" panose="020B0604030504040204" charset="-120"/>
              <a:cs typeface="Microsoft JhengHei" panose="020B0604030504040204" charset="-120"/>
            </a:endParaRPr>
          </a:p>
        </p:txBody>
      </p:sp>
      <p:sp>
        <p:nvSpPr>
          <p:cNvPr id="6" name="object 6"/>
          <p:cNvSpPr/>
          <p:nvPr/>
        </p:nvSpPr>
        <p:spPr>
          <a:xfrm>
            <a:off x="5284470" y="2974085"/>
            <a:ext cx="742315" cy="1464945"/>
          </a:xfrm>
          <a:custGeom>
            <a:avLst/>
            <a:gdLst/>
            <a:ahLst/>
            <a:cxnLst/>
            <a:rect l="l" t="t" r="r" b="b"/>
            <a:pathLst>
              <a:path w="742314" h="1464945">
                <a:moveTo>
                  <a:pt x="742188" y="1464564"/>
                </a:moveTo>
                <a:lnTo>
                  <a:pt x="597729" y="1464564"/>
                </a:lnTo>
                <a:lnTo>
                  <a:pt x="479774" y="1464564"/>
                </a:lnTo>
                <a:lnTo>
                  <a:pt x="400252" y="1464564"/>
                </a:lnTo>
                <a:lnTo>
                  <a:pt x="371093" y="1464564"/>
                </a:lnTo>
                <a:lnTo>
                  <a:pt x="371093" y="732282"/>
                </a:lnTo>
                <a:lnTo>
                  <a:pt x="341935" y="732282"/>
                </a:lnTo>
                <a:lnTo>
                  <a:pt x="262413" y="732282"/>
                </a:lnTo>
                <a:lnTo>
                  <a:pt x="144458" y="732282"/>
                </a:lnTo>
                <a:lnTo>
                  <a:pt x="0" y="732282"/>
                </a:lnTo>
                <a:lnTo>
                  <a:pt x="144458" y="732282"/>
                </a:lnTo>
                <a:lnTo>
                  <a:pt x="262413" y="732282"/>
                </a:lnTo>
                <a:lnTo>
                  <a:pt x="341935" y="732282"/>
                </a:lnTo>
                <a:lnTo>
                  <a:pt x="371093" y="732282"/>
                </a:lnTo>
                <a:lnTo>
                  <a:pt x="371093" y="0"/>
                </a:lnTo>
                <a:lnTo>
                  <a:pt x="400252" y="0"/>
                </a:lnTo>
                <a:lnTo>
                  <a:pt x="479774" y="0"/>
                </a:lnTo>
                <a:lnTo>
                  <a:pt x="597729" y="0"/>
                </a:lnTo>
                <a:lnTo>
                  <a:pt x="742188" y="0"/>
                </a:lnTo>
              </a:path>
            </a:pathLst>
          </a:custGeom>
          <a:ln w="16764">
            <a:solidFill>
              <a:srgbClr val="FF0000"/>
            </a:solidFill>
          </a:ln>
        </p:spPr>
        <p:txBody>
          <a:bodyPr wrap="square" lIns="0" tIns="0" rIns="0" bIns="0" rtlCol="0"/>
          <a:lstStyle/>
          <a:p/>
        </p:txBody>
      </p:sp>
      <p:sp>
        <p:nvSpPr>
          <p:cNvPr id="7" name="object 7"/>
          <p:cNvSpPr txBox="1"/>
          <p:nvPr/>
        </p:nvSpPr>
        <p:spPr>
          <a:xfrm>
            <a:off x="6044946" y="2728722"/>
            <a:ext cx="3375660" cy="502284"/>
          </a:xfrm>
          <a:prstGeom prst="rect">
            <a:avLst/>
          </a:prstGeom>
          <a:ln w="16763">
            <a:solidFill>
              <a:srgbClr val="FF0000"/>
            </a:solidFill>
          </a:ln>
        </p:spPr>
        <p:txBody>
          <a:bodyPr vert="horz" wrap="square" lIns="0" tIns="19685" rIns="0" bIns="0" rtlCol="0">
            <a:spAutoFit/>
          </a:bodyPr>
          <a:lstStyle/>
          <a:p>
            <a:pPr marL="452120">
              <a:lnSpc>
                <a:spcPct val="100000"/>
              </a:lnSpc>
              <a:spcBef>
                <a:spcPts val="155"/>
              </a:spcBef>
            </a:pPr>
            <a:r>
              <a:rPr sz="2800" b="1" dirty="0">
                <a:latin typeface="微软雅黑" panose="020B0503020204020204" charset="-122"/>
                <a:cs typeface="微软雅黑" panose="020B0503020204020204" charset="-122"/>
              </a:rPr>
              <a:t>资本周转的</a:t>
            </a:r>
            <a:r>
              <a:rPr sz="2800" b="1" spc="-5" dirty="0">
                <a:latin typeface="微软雅黑" panose="020B0503020204020204" charset="-122"/>
                <a:cs typeface="微软雅黑" panose="020B0503020204020204" charset="-122"/>
              </a:rPr>
              <a:t>时间</a:t>
            </a:r>
            <a:endParaRPr sz="2800">
              <a:latin typeface="微软雅黑" panose="020B0503020204020204" charset="-122"/>
              <a:cs typeface="微软雅黑" panose="020B0503020204020204" charset="-122"/>
            </a:endParaRPr>
          </a:p>
        </p:txBody>
      </p:sp>
      <p:sp>
        <p:nvSpPr>
          <p:cNvPr id="11" name="object 11"/>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2" name="object 12"/>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8" name="object 8"/>
          <p:cNvSpPr txBox="1"/>
          <p:nvPr/>
        </p:nvSpPr>
        <p:spPr>
          <a:xfrm>
            <a:off x="6044946" y="4158996"/>
            <a:ext cx="3375660" cy="588010"/>
          </a:xfrm>
          <a:prstGeom prst="rect">
            <a:avLst/>
          </a:prstGeom>
          <a:ln w="16763">
            <a:solidFill>
              <a:srgbClr val="FF0000"/>
            </a:solidFill>
          </a:ln>
        </p:spPr>
        <p:txBody>
          <a:bodyPr vert="horz" wrap="square" lIns="0" tIns="31115" rIns="0" bIns="0" rtlCol="0">
            <a:spAutoFit/>
          </a:bodyPr>
          <a:lstStyle/>
          <a:p>
            <a:pPr marL="428625">
              <a:lnSpc>
                <a:spcPct val="100000"/>
              </a:lnSpc>
              <a:spcBef>
                <a:spcPts val="245"/>
              </a:spcBef>
            </a:pPr>
            <a:r>
              <a:rPr sz="2800" b="1" spc="5" dirty="0">
                <a:latin typeface="微软雅黑" panose="020B0503020204020204" charset="-122"/>
                <a:cs typeface="微软雅黑" panose="020B0503020204020204" charset="-122"/>
              </a:rPr>
              <a:t>生产资本的</a:t>
            </a:r>
            <a:r>
              <a:rPr sz="2800" b="1" spc="-5" dirty="0">
                <a:latin typeface="微软雅黑" panose="020B0503020204020204" charset="-122"/>
                <a:cs typeface="微软雅黑" panose="020B0503020204020204" charset="-122"/>
              </a:rPr>
              <a:t>构成</a:t>
            </a:r>
            <a:endParaRPr sz="2800">
              <a:latin typeface="微软雅黑" panose="020B0503020204020204" charset="-122"/>
              <a:cs typeface="微软雅黑" panose="020B0503020204020204" charset="-122"/>
            </a:endParaRPr>
          </a:p>
        </p:txBody>
      </p:sp>
      <p:sp>
        <p:nvSpPr>
          <p:cNvPr id="9" name="object 9"/>
          <p:cNvSpPr txBox="1"/>
          <p:nvPr/>
        </p:nvSpPr>
        <p:spPr>
          <a:xfrm>
            <a:off x="1828800" y="3296285"/>
            <a:ext cx="3352799" cy="863057"/>
          </a:xfrm>
          <a:prstGeom prst="rect">
            <a:avLst/>
          </a:prstGeom>
          <a:ln w="16764">
            <a:solidFill>
              <a:srgbClr val="FF0000"/>
            </a:solidFill>
          </a:ln>
        </p:spPr>
        <p:txBody>
          <a:bodyPr vert="horz" wrap="square" lIns="0" tIns="1270" rIns="0" bIns="0" rtlCol="0">
            <a:spAutoFit/>
          </a:bodyPr>
          <a:lstStyle/>
          <a:p>
            <a:pPr marL="595630" marR="589280" indent="177800">
              <a:lnSpc>
                <a:spcPct val="100000"/>
              </a:lnSpc>
              <a:spcBef>
                <a:spcPts val="10"/>
              </a:spcBef>
            </a:pPr>
            <a:r>
              <a:rPr sz="2800" b="1" spc="5" dirty="0" err="1" smtClean="0">
                <a:latin typeface="微软雅黑" panose="020B0503020204020204" charset="-122"/>
                <a:cs typeface="微软雅黑" panose="020B0503020204020204" charset="-122"/>
              </a:rPr>
              <a:t>影响资本</a:t>
            </a:r>
            <a:r>
              <a:rPr sz="2800" b="1" dirty="0" err="1" smtClean="0">
                <a:latin typeface="微软雅黑" panose="020B0503020204020204" charset="-122"/>
                <a:cs typeface="微软雅黑" panose="020B0503020204020204" charset="-122"/>
              </a:rPr>
              <a:t>周转的因素</a:t>
            </a:r>
            <a:endParaRPr sz="2800" dirty="0">
              <a:latin typeface="微软雅黑" panose="020B0503020204020204" charset="-122"/>
              <a:cs typeface="微软雅黑" panose="020B0503020204020204" charset="-122"/>
            </a:endParaRPr>
          </a:p>
        </p:txBody>
      </p:sp>
      <p:sp>
        <p:nvSpPr>
          <p:cNvPr id="10" name="object 10"/>
          <p:cNvSpPr txBox="1">
            <a:spLocks noGrp="1"/>
          </p:cNvSpPr>
          <p:nvPr>
            <p:ph type="title"/>
          </p:nvPr>
        </p:nvSpPr>
        <p:spPr>
          <a:xfrm>
            <a:off x="615315" y="63500"/>
            <a:ext cx="925893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973" y="710311"/>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968245" y="2234945"/>
            <a:ext cx="768350" cy="1452880"/>
          </a:xfrm>
          <a:prstGeom prst="rect">
            <a:avLst/>
          </a:prstGeom>
          <a:ln w="16763">
            <a:solidFill>
              <a:srgbClr val="FF0000"/>
            </a:solidFill>
          </a:ln>
        </p:spPr>
        <p:txBody>
          <a:bodyPr vert="horz" wrap="square" lIns="0" tIns="28575" rIns="0" bIns="0" rtlCol="0">
            <a:spAutoFit/>
          </a:bodyPr>
          <a:lstStyle/>
          <a:p>
            <a:pPr marL="203835" marR="200660" algn="just">
              <a:lnSpc>
                <a:spcPts val="2690"/>
              </a:lnSpc>
              <a:spcBef>
                <a:spcPts val="225"/>
              </a:spcBef>
            </a:pPr>
            <a:r>
              <a:rPr sz="2800" b="1" spc="-5" dirty="0">
                <a:latin typeface="微软雅黑" panose="020B0503020204020204" charset="-122"/>
                <a:cs typeface="微软雅黑" panose="020B0503020204020204" charset="-122"/>
              </a:rPr>
              <a:t>生 产 时 间</a:t>
            </a:r>
            <a:endParaRPr sz="2800">
              <a:latin typeface="微软雅黑" panose="020B0503020204020204" charset="-122"/>
              <a:cs typeface="微软雅黑" panose="020B0503020204020204" charset="-122"/>
            </a:endParaRPr>
          </a:p>
        </p:txBody>
      </p:sp>
      <p:sp>
        <p:nvSpPr>
          <p:cNvPr id="6" name="object 6"/>
          <p:cNvSpPr/>
          <p:nvPr/>
        </p:nvSpPr>
        <p:spPr>
          <a:xfrm>
            <a:off x="1392174" y="5007102"/>
            <a:ext cx="690245" cy="213360"/>
          </a:xfrm>
          <a:custGeom>
            <a:avLst/>
            <a:gdLst/>
            <a:ahLst/>
            <a:cxnLst/>
            <a:rect l="l" t="t" r="r" b="b"/>
            <a:pathLst>
              <a:path w="690244" h="213360">
                <a:moveTo>
                  <a:pt x="0" y="0"/>
                </a:moveTo>
                <a:lnTo>
                  <a:pt x="0" y="213106"/>
                </a:lnTo>
                <a:lnTo>
                  <a:pt x="690118" y="213106"/>
                </a:lnTo>
              </a:path>
            </a:pathLst>
          </a:custGeom>
          <a:ln w="16764">
            <a:solidFill>
              <a:srgbClr val="FF0000"/>
            </a:solidFill>
          </a:ln>
        </p:spPr>
        <p:txBody>
          <a:bodyPr wrap="square" lIns="0" tIns="0" rIns="0" bIns="0" rtlCol="0"/>
          <a:lstStyle/>
          <a:p/>
        </p:txBody>
      </p:sp>
      <p:sp>
        <p:nvSpPr>
          <p:cNvPr id="7" name="object 7"/>
          <p:cNvSpPr/>
          <p:nvPr/>
        </p:nvSpPr>
        <p:spPr>
          <a:xfrm>
            <a:off x="1968245" y="4478273"/>
            <a:ext cx="768350" cy="1452880"/>
          </a:xfrm>
          <a:custGeom>
            <a:avLst/>
            <a:gdLst/>
            <a:ahLst/>
            <a:cxnLst/>
            <a:rect l="l" t="t" r="r" b="b"/>
            <a:pathLst>
              <a:path w="768350" h="1452879">
                <a:moveTo>
                  <a:pt x="0" y="1452372"/>
                </a:moveTo>
                <a:lnTo>
                  <a:pt x="768095" y="1452372"/>
                </a:lnTo>
                <a:lnTo>
                  <a:pt x="768095" y="0"/>
                </a:lnTo>
                <a:lnTo>
                  <a:pt x="0" y="0"/>
                </a:lnTo>
                <a:lnTo>
                  <a:pt x="0" y="1452372"/>
                </a:lnTo>
                <a:close/>
              </a:path>
            </a:pathLst>
          </a:custGeom>
          <a:ln w="16763">
            <a:solidFill>
              <a:srgbClr val="FF0000"/>
            </a:solidFill>
          </a:ln>
        </p:spPr>
        <p:txBody>
          <a:bodyPr wrap="square" lIns="0" tIns="0" rIns="0" bIns="0" rtlCol="0"/>
          <a:lstStyle/>
          <a:p/>
        </p:txBody>
      </p:sp>
      <p:sp>
        <p:nvSpPr>
          <p:cNvPr id="8" name="object 8"/>
          <p:cNvSpPr txBox="1"/>
          <p:nvPr/>
        </p:nvSpPr>
        <p:spPr>
          <a:xfrm>
            <a:off x="2159889" y="4413250"/>
            <a:ext cx="381000" cy="1476375"/>
          </a:xfrm>
          <a:prstGeom prst="rect">
            <a:avLst/>
          </a:prstGeom>
        </p:spPr>
        <p:txBody>
          <a:bodyPr vert="horz" wrap="square" lIns="0" tIns="97155" rIns="0" bIns="0" rtlCol="0">
            <a:spAutoFit/>
          </a:bodyPr>
          <a:lstStyle/>
          <a:p>
            <a:pPr marL="12700" marR="5080" algn="just">
              <a:lnSpc>
                <a:spcPct val="80000"/>
              </a:lnSpc>
              <a:spcBef>
                <a:spcPts val="765"/>
              </a:spcBef>
            </a:pPr>
            <a:r>
              <a:rPr sz="2800" b="1" spc="-5" dirty="0">
                <a:latin typeface="微软雅黑" panose="020B0503020204020204" charset="-122"/>
                <a:cs typeface="微软雅黑" panose="020B0503020204020204" charset="-122"/>
              </a:rPr>
              <a:t>流 通 时 间</a:t>
            </a:r>
            <a:endParaRPr sz="2800">
              <a:latin typeface="微软雅黑" panose="020B0503020204020204" charset="-122"/>
              <a:cs typeface="微软雅黑" panose="020B0503020204020204" charset="-122"/>
            </a:endParaRPr>
          </a:p>
        </p:txBody>
      </p:sp>
      <p:sp>
        <p:nvSpPr>
          <p:cNvPr id="9" name="object 9"/>
          <p:cNvSpPr/>
          <p:nvPr/>
        </p:nvSpPr>
        <p:spPr>
          <a:xfrm>
            <a:off x="2736342" y="2302001"/>
            <a:ext cx="288290" cy="593090"/>
          </a:xfrm>
          <a:custGeom>
            <a:avLst/>
            <a:gdLst/>
            <a:ahLst/>
            <a:cxnLst/>
            <a:rect l="l" t="t" r="r" b="b"/>
            <a:pathLst>
              <a:path w="288289" h="593089">
                <a:moveTo>
                  <a:pt x="0" y="592836"/>
                </a:moveTo>
                <a:lnTo>
                  <a:pt x="288035" y="0"/>
                </a:lnTo>
              </a:path>
            </a:pathLst>
          </a:custGeom>
          <a:ln w="16764">
            <a:solidFill>
              <a:srgbClr val="FF0000"/>
            </a:solidFill>
          </a:ln>
        </p:spPr>
        <p:txBody>
          <a:bodyPr wrap="square" lIns="0" tIns="0" rIns="0" bIns="0" rtlCol="0"/>
          <a:lstStyle/>
          <a:p/>
        </p:txBody>
      </p:sp>
      <p:sp>
        <p:nvSpPr>
          <p:cNvPr id="10" name="object 10"/>
          <p:cNvSpPr/>
          <p:nvPr/>
        </p:nvSpPr>
        <p:spPr>
          <a:xfrm>
            <a:off x="2736342" y="2961894"/>
            <a:ext cx="288290" cy="660400"/>
          </a:xfrm>
          <a:custGeom>
            <a:avLst/>
            <a:gdLst/>
            <a:ahLst/>
            <a:cxnLst/>
            <a:rect l="l" t="t" r="r" b="b"/>
            <a:pathLst>
              <a:path w="288289" h="660400">
                <a:moveTo>
                  <a:pt x="0" y="0"/>
                </a:moveTo>
                <a:lnTo>
                  <a:pt x="288035" y="659891"/>
                </a:lnTo>
              </a:path>
            </a:pathLst>
          </a:custGeom>
          <a:ln w="16764">
            <a:solidFill>
              <a:srgbClr val="FF0000"/>
            </a:solidFill>
          </a:ln>
        </p:spPr>
        <p:txBody>
          <a:bodyPr wrap="square" lIns="0" tIns="0" rIns="0" bIns="0" rtlCol="0"/>
          <a:lstStyle/>
          <a:p/>
        </p:txBody>
      </p:sp>
      <p:sp>
        <p:nvSpPr>
          <p:cNvPr id="11" name="object 11"/>
          <p:cNvSpPr txBox="1"/>
          <p:nvPr/>
        </p:nvSpPr>
        <p:spPr>
          <a:xfrm>
            <a:off x="3024377" y="1773173"/>
            <a:ext cx="1536700" cy="858519"/>
          </a:xfrm>
          <a:prstGeom prst="rect">
            <a:avLst/>
          </a:prstGeom>
          <a:ln w="16764">
            <a:solidFill>
              <a:srgbClr val="FF0000"/>
            </a:solidFill>
          </a:ln>
        </p:spPr>
        <p:txBody>
          <a:bodyPr vert="horz" wrap="square" lIns="0" tIns="26670" rIns="0" bIns="0" rtlCol="0">
            <a:spAutoFit/>
          </a:bodyPr>
          <a:lstStyle/>
          <a:p>
            <a:pPr marL="589280" marR="226060" indent="-356870">
              <a:lnSpc>
                <a:spcPts val="3020"/>
              </a:lnSpc>
              <a:spcBef>
                <a:spcPts val="210"/>
              </a:spcBef>
            </a:pPr>
            <a:r>
              <a:rPr sz="2800" b="1" spc="5" dirty="0">
                <a:latin typeface="微软雅黑" panose="020B0503020204020204" charset="-122"/>
                <a:cs typeface="微软雅黑" panose="020B0503020204020204" charset="-122"/>
              </a:rPr>
              <a:t>劳动时 </a:t>
            </a:r>
            <a:r>
              <a:rPr sz="2800" b="1" spc="-5" dirty="0">
                <a:latin typeface="微软雅黑" panose="020B0503020204020204" charset="-122"/>
                <a:cs typeface="微软雅黑" panose="020B0503020204020204" charset="-122"/>
              </a:rPr>
              <a:t>间</a:t>
            </a:r>
            <a:endParaRPr sz="2800">
              <a:latin typeface="微软雅黑" panose="020B0503020204020204" charset="-122"/>
              <a:cs typeface="微软雅黑" panose="020B0503020204020204" charset="-122"/>
            </a:endParaRPr>
          </a:p>
        </p:txBody>
      </p:sp>
      <p:sp>
        <p:nvSpPr>
          <p:cNvPr id="12" name="object 12"/>
          <p:cNvSpPr txBox="1"/>
          <p:nvPr/>
        </p:nvSpPr>
        <p:spPr>
          <a:xfrm>
            <a:off x="3024377" y="3291078"/>
            <a:ext cx="1824355" cy="792480"/>
          </a:xfrm>
          <a:prstGeom prst="rect">
            <a:avLst/>
          </a:prstGeom>
          <a:ln w="16764">
            <a:solidFill>
              <a:srgbClr val="FF0000"/>
            </a:solidFill>
          </a:ln>
        </p:spPr>
        <p:txBody>
          <a:bodyPr vert="horz" wrap="square" lIns="0" tIns="26034" rIns="0" bIns="0" rtlCol="0">
            <a:spAutoFit/>
          </a:bodyPr>
          <a:lstStyle/>
          <a:p>
            <a:pPr marL="733425" marR="191135" indent="-535305">
              <a:lnSpc>
                <a:spcPts val="3030"/>
              </a:lnSpc>
              <a:spcBef>
                <a:spcPts val="205"/>
              </a:spcBef>
            </a:pPr>
            <a:r>
              <a:rPr sz="2800" b="1" dirty="0">
                <a:latin typeface="微软雅黑" panose="020B0503020204020204" charset="-122"/>
                <a:cs typeface="微软雅黑" panose="020B0503020204020204" charset="-122"/>
              </a:rPr>
              <a:t>非劳动时 </a:t>
            </a:r>
            <a:r>
              <a:rPr sz="2800" b="1" spc="-5" dirty="0">
                <a:latin typeface="微软雅黑" panose="020B0503020204020204" charset="-122"/>
                <a:cs typeface="微软雅黑" panose="020B0503020204020204" charset="-122"/>
              </a:rPr>
              <a:t>间</a:t>
            </a:r>
            <a:endParaRPr sz="2800">
              <a:latin typeface="微软雅黑" panose="020B0503020204020204" charset="-122"/>
              <a:cs typeface="微软雅黑" panose="020B0503020204020204" charset="-122"/>
            </a:endParaRPr>
          </a:p>
        </p:txBody>
      </p:sp>
      <p:sp>
        <p:nvSpPr>
          <p:cNvPr id="13" name="object 13"/>
          <p:cNvSpPr txBox="1"/>
          <p:nvPr/>
        </p:nvSpPr>
        <p:spPr>
          <a:xfrm>
            <a:off x="5136641" y="3291078"/>
            <a:ext cx="2400300" cy="792480"/>
          </a:xfrm>
          <a:prstGeom prst="rect">
            <a:avLst/>
          </a:prstGeom>
          <a:ln w="16763">
            <a:solidFill>
              <a:srgbClr val="FF0000"/>
            </a:solidFill>
          </a:ln>
        </p:spPr>
        <p:txBody>
          <a:bodyPr vert="horz" wrap="square" lIns="0" tIns="27940" rIns="0" bIns="0" rtlCol="0">
            <a:spAutoFit/>
          </a:bodyPr>
          <a:lstStyle/>
          <a:p>
            <a:pPr marL="486410" marR="478790" indent="177800">
              <a:lnSpc>
                <a:spcPts val="2860"/>
              </a:lnSpc>
              <a:spcBef>
                <a:spcPts val="220"/>
              </a:spcBef>
            </a:pPr>
            <a:r>
              <a:rPr sz="2800" b="1" dirty="0">
                <a:latin typeface="微软雅黑" panose="020B0503020204020204" charset="-122"/>
                <a:cs typeface="微软雅黑" panose="020B0503020204020204" charset="-122"/>
              </a:rPr>
              <a:t>自然力 </a:t>
            </a:r>
            <a:r>
              <a:rPr sz="2800" b="1" spc="5" dirty="0">
                <a:latin typeface="微软雅黑" panose="020B0503020204020204" charset="-122"/>
                <a:cs typeface="微软雅黑" panose="020B0503020204020204" charset="-122"/>
              </a:rPr>
              <a:t>作用时间</a:t>
            </a:r>
            <a:endParaRPr sz="2800">
              <a:latin typeface="微软雅黑" panose="020B0503020204020204" charset="-122"/>
              <a:cs typeface="微软雅黑" panose="020B0503020204020204" charset="-122"/>
            </a:endParaRPr>
          </a:p>
        </p:txBody>
      </p:sp>
      <p:sp>
        <p:nvSpPr>
          <p:cNvPr id="14" name="object 14"/>
          <p:cNvSpPr txBox="1"/>
          <p:nvPr/>
        </p:nvSpPr>
        <p:spPr>
          <a:xfrm>
            <a:off x="5136641" y="4149090"/>
            <a:ext cx="2400300" cy="462280"/>
          </a:xfrm>
          <a:prstGeom prst="rect">
            <a:avLst/>
          </a:prstGeom>
          <a:ln w="16763">
            <a:solidFill>
              <a:srgbClr val="FF0000"/>
            </a:solidFill>
          </a:ln>
        </p:spPr>
        <p:txBody>
          <a:bodyPr vert="horz" wrap="square" lIns="0" tIns="17780" rIns="0" bIns="0" rtlCol="0">
            <a:spAutoFit/>
          </a:bodyPr>
          <a:lstStyle/>
          <a:p>
            <a:pPr marL="486410">
              <a:lnSpc>
                <a:spcPct val="100000"/>
              </a:lnSpc>
              <a:spcBef>
                <a:spcPts val="140"/>
              </a:spcBef>
            </a:pPr>
            <a:r>
              <a:rPr sz="2800" b="1" dirty="0">
                <a:latin typeface="微软雅黑" panose="020B0503020204020204" charset="-122"/>
                <a:cs typeface="微软雅黑" panose="020B0503020204020204" charset="-122"/>
              </a:rPr>
              <a:t>停工时间</a:t>
            </a:r>
            <a:endParaRPr sz="2800">
              <a:latin typeface="微软雅黑" panose="020B0503020204020204" charset="-122"/>
              <a:cs typeface="微软雅黑" panose="020B0503020204020204" charset="-122"/>
            </a:endParaRPr>
          </a:p>
        </p:txBody>
      </p:sp>
      <p:sp>
        <p:nvSpPr>
          <p:cNvPr id="15" name="object 15"/>
          <p:cNvSpPr/>
          <p:nvPr/>
        </p:nvSpPr>
        <p:spPr>
          <a:xfrm>
            <a:off x="4848605" y="3027426"/>
            <a:ext cx="288290" cy="594360"/>
          </a:xfrm>
          <a:custGeom>
            <a:avLst/>
            <a:gdLst/>
            <a:ahLst/>
            <a:cxnLst/>
            <a:rect l="l" t="t" r="r" b="b"/>
            <a:pathLst>
              <a:path w="288289" h="594360">
                <a:moveTo>
                  <a:pt x="0" y="594360"/>
                </a:moveTo>
                <a:lnTo>
                  <a:pt x="288036" y="0"/>
                </a:lnTo>
              </a:path>
            </a:pathLst>
          </a:custGeom>
          <a:ln w="16764">
            <a:solidFill>
              <a:srgbClr val="FF0000"/>
            </a:solidFill>
          </a:ln>
        </p:spPr>
        <p:txBody>
          <a:bodyPr wrap="square" lIns="0" tIns="0" rIns="0" bIns="0" rtlCol="0"/>
          <a:lstStyle/>
          <a:p/>
        </p:txBody>
      </p:sp>
      <p:sp>
        <p:nvSpPr>
          <p:cNvPr id="16" name="object 16"/>
          <p:cNvSpPr/>
          <p:nvPr/>
        </p:nvSpPr>
        <p:spPr>
          <a:xfrm>
            <a:off x="4848605" y="3687317"/>
            <a:ext cx="288290" cy="0"/>
          </a:xfrm>
          <a:custGeom>
            <a:avLst/>
            <a:gdLst/>
            <a:ahLst/>
            <a:cxnLst/>
            <a:rect l="l" t="t" r="r" b="b"/>
            <a:pathLst>
              <a:path w="288289">
                <a:moveTo>
                  <a:pt x="0" y="0"/>
                </a:moveTo>
                <a:lnTo>
                  <a:pt x="288036" y="0"/>
                </a:lnTo>
              </a:path>
            </a:pathLst>
          </a:custGeom>
          <a:ln w="16764">
            <a:solidFill>
              <a:srgbClr val="FF0000"/>
            </a:solidFill>
          </a:ln>
        </p:spPr>
        <p:txBody>
          <a:bodyPr wrap="square" lIns="0" tIns="0" rIns="0" bIns="0" rtlCol="0"/>
          <a:lstStyle/>
          <a:p/>
        </p:txBody>
      </p:sp>
      <p:sp>
        <p:nvSpPr>
          <p:cNvPr id="17" name="object 17"/>
          <p:cNvSpPr/>
          <p:nvPr/>
        </p:nvSpPr>
        <p:spPr>
          <a:xfrm>
            <a:off x="4848605" y="3687317"/>
            <a:ext cx="288290" cy="660400"/>
          </a:xfrm>
          <a:custGeom>
            <a:avLst/>
            <a:gdLst/>
            <a:ahLst/>
            <a:cxnLst/>
            <a:rect l="l" t="t" r="r" b="b"/>
            <a:pathLst>
              <a:path w="288289" h="660400">
                <a:moveTo>
                  <a:pt x="0" y="0"/>
                </a:moveTo>
                <a:lnTo>
                  <a:pt x="288036" y="659891"/>
                </a:lnTo>
              </a:path>
            </a:pathLst>
          </a:custGeom>
          <a:ln w="16764">
            <a:solidFill>
              <a:srgbClr val="FF0000"/>
            </a:solidFill>
          </a:ln>
        </p:spPr>
        <p:txBody>
          <a:bodyPr wrap="square" lIns="0" tIns="0" rIns="0" bIns="0" rtlCol="0"/>
          <a:lstStyle/>
          <a:p/>
        </p:txBody>
      </p:sp>
      <p:sp>
        <p:nvSpPr>
          <p:cNvPr id="18" name="object 18"/>
          <p:cNvSpPr/>
          <p:nvPr/>
        </p:nvSpPr>
        <p:spPr>
          <a:xfrm>
            <a:off x="2736342" y="4676394"/>
            <a:ext cx="288290" cy="528955"/>
          </a:xfrm>
          <a:custGeom>
            <a:avLst/>
            <a:gdLst/>
            <a:ahLst/>
            <a:cxnLst/>
            <a:rect l="l" t="t" r="r" b="b"/>
            <a:pathLst>
              <a:path w="288289" h="528954">
                <a:moveTo>
                  <a:pt x="0" y="528827"/>
                </a:moveTo>
                <a:lnTo>
                  <a:pt x="288035" y="0"/>
                </a:lnTo>
              </a:path>
            </a:pathLst>
          </a:custGeom>
          <a:ln w="16764">
            <a:solidFill>
              <a:srgbClr val="FF0000"/>
            </a:solidFill>
          </a:ln>
        </p:spPr>
        <p:txBody>
          <a:bodyPr wrap="square" lIns="0" tIns="0" rIns="0" bIns="0" rtlCol="0"/>
          <a:lstStyle/>
          <a:p/>
        </p:txBody>
      </p:sp>
      <p:sp>
        <p:nvSpPr>
          <p:cNvPr id="19" name="object 19"/>
          <p:cNvSpPr/>
          <p:nvPr/>
        </p:nvSpPr>
        <p:spPr>
          <a:xfrm>
            <a:off x="2736342" y="5205221"/>
            <a:ext cx="288290" cy="329565"/>
          </a:xfrm>
          <a:custGeom>
            <a:avLst/>
            <a:gdLst/>
            <a:ahLst/>
            <a:cxnLst/>
            <a:rect l="l" t="t" r="r" b="b"/>
            <a:pathLst>
              <a:path w="288289" h="329564">
                <a:moveTo>
                  <a:pt x="0" y="0"/>
                </a:moveTo>
                <a:lnTo>
                  <a:pt x="288035" y="329183"/>
                </a:lnTo>
              </a:path>
            </a:pathLst>
          </a:custGeom>
          <a:ln w="16763">
            <a:solidFill>
              <a:srgbClr val="FF0000"/>
            </a:solidFill>
          </a:ln>
        </p:spPr>
        <p:txBody>
          <a:bodyPr wrap="square" lIns="0" tIns="0" rIns="0" bIns="0" rtlCol="0"/>
          <a:lstStyle/>
          <a:p/>
        </p:txBody>
      </p:sp>
      <p:sp>
        <p:nvSpPr>
          <p:cNvPr id="20" name="object 20"/>
          <p:cNvSpPr/>
          <p:nvPr/>
        </p:nvSpPr>
        <p:spPr>
          <a:xfrm>
            <a:off x="3024377" y="4347209"/>
            <a:ext cx="1388745" cy="806450"/>
          </a:xfrm>
          <a:custGeom>
            <a:avLst/>
            <a:gdLst/>
            <a:ahLst/>
            <a:cxnLst/>
            <a:rect l="l" t="t" r="r" b="b"/>
            <a:pathLst>
              <a:path w="1388745" h="806450">
                <a:moveTo>
                  <a:pt x="0" y="806195"/>
                </a:moveTo>
                <a:lnTo>
                  <a:pt x="1388364" y="806195"/>
                </a:lnTo>
                <a:lnTo>
                  <a:pt x="1388364" y="0"/>
                </a:lnTo>
                <a:lnTo>
                  <a:pt x="0" y="0"/>
                </a:lnTo>
                <a:lnTo>
                  <a:pt x="0" y="806195"/>
                </a:lnTo>
                <a:close/>
              </a:path>
            </a:pathLst>
          </a:custGeom>
          <a:ln w="16764">
            <a:solidFill>
              <a:srgbClr val="FF0000"/>
            </a:solidFill>
          </a:ln>
        </p:spPr>
        <p:txBody>
          <a:bodyPr wrap="square" lIns="0" tIns="0" rIns="0" bIns="0" rtlCol="0"/>
          <a:lstStyle/>
          <a:p/>
        </p:txBody>
      </p:sp>
      <p:sp>
        <p:nvSpPr>
          <p:cNvPr id="21" name="object 21"/>
          <p:cNvSpPr txBox="1"/>
          <p:nvPr/>
        </p:nvSpPr>
        <p:spPr>
          <a:xfrm>
            <a:off x="3170682" y="4313301"/>
            <a:ext cx="1095375" cy="835660"/>
          </a:xfrm>
          <a:prstGeom prst="rect">
            <a:avLst/>
          </a:prstGeom>
        </p:spPr>
        <p:txBody>
          <a:bodyPr vert="horz" wrap="square" lIns="0" tIns="60960" rIns="0" bIns="0" rtlCol="0">
            <a:spAutoFit/>
          </a:bodyPr>
          <a:lstStyle/>
          <a:p>
            <a:pPr marL="368935" marR="5080" indent="-356870">
              <a:lnSpc>
                <a:spcPts val="3020"/>
              </a:lnSpc>
              <a:spcBef>
                <a:spcPts val="480"/>
              </a:spcBef>
            </a:pPr>
            <a:r>
              <a:rPr sz="2800" b="1" spc="5" dirty="0">
                <a:latin typeface="微软雅黑" panose="020B0503020204020204" charset="-122"/>
                <a:cs typeface="微软雅黑" panose="020B0503020204020204" charset="-122"/>
              </a:rPr>
              <a:t>购买时 </a:t>
            </a:r>
            <a:r>
              <a:rPr sz="2800" b="1" spc="-5" dirty="0">
                <a:latin typeface="微软雅黑" panose="020B0503020204020204" charset="-122"/>
                <a:cs typeface="微软雅黑" panose="020B0503020204020204" charset="-122"/>
              </a:rPr>
              <a:t>间</a:t>
            </a:r>
            <a:endParaRPr sz="2800">
              <a:latin typeface="微软雅黑" panose="020B0503020204020204" charset="-122"/>
              <a:cs typeface="微软雅黑" panose="020B0503020204020204" charset="-122"/>
            </a:endParaRPr>
          </a:p>
        </p:txBody>
      </p:sp>
      <p:sp>
        <p:nvSpPr>
          <p:cNvPr id="22" name="object 22"/>
          <p:cNvSpPr/>
          <p:nvPr/>
        </p:nvSpPr>
        <p:spPr>
          <a:xfrm>
            <a:off x="3024377" y="5205221"/>
            <a:ext cx="1412875" cy="814069"/>
          </a:xfrm>
          <a:custGeom>
            <a:avLst/>
            <a:gdLst/>
            <a:ahLst/>
            <a:cxnLst/>
            <a:rect l="l" t="t" r="r" b="b"/>
            <a:pathLst>
              <a:path w="1412875" h="814070">
                <a:moveTo>
                  <a:pt x="0" y="813815"/>
                </a:moveTo>
                <a:lnTo>
                  <a:pt x="1412748" y="813815"/>
                </a:lnTo>
                <a:lnTo>
                  <a:pt x="1412748" y="0"/>
                </a:lnTo>
                <a:lnTo>
                  <a:pt x="0" y="0"/>
                </a:lnTo>
                <a:lnTo>
                  <a:pt x="0" y="813815"/>
                </a:lnTo>
                <a:close/>
              </a:path>
            </a:pathLst>
          </a:custGeom>
          <a:ln w="16763">
            <a:solidFill>
              <a:srgbClr val="FF0000"/>
            </a:solidFill>
          </a:ln>
        </p:spPr>
        <p:txBody>
          <a:bodyPr wrap="square" lIns="0" tIns="0" rIns="0" bIns="0" rtlCol="0"/>
          <a:lstStyle/>
          <a:p/>
        </p:txBody>
      </p:sp>
      <p:sp>
        <p:nvSpPr>
          <p:cNvPr id="23" name="object 23"/>
          <p:cNvSpPr txBox="1"/>
          <p:nvPr/>
        </p:nvSpPr>
        <p:spPr>
          <a:xfrm>
            <a:off x="3182492" y="5171313"/>
            <a:ext cx="1095375" cy="835660"/>
          </a:xfrm>
          <a:prstGeom prst="rect">
            <a:avLst/>
          </a:prstGeom>
        </p:spPr>
        <p:txBody>
          <a:bodyPr vert="horz" wrap="square" lIns="0" tIns="60960" rIns="0" bIns="0" rtlCol="0">
            <a:spAutoFit/>
          </a:bodyPr>
          <a:lstStyle/>
          <a:p>
            <a:pPr marL="368935" marR="5080" indent="-356870">
              <a:lnSpc>
                <a:spcPts val="3020"/>
              </a:lnSpc>
              <a:spcBef>
                <a:spcPts val="480"/>
              </a:spcBef>
            </a:pPr>
            <a:r>
              <a:rPr sz="2800" b="1" spc="5" dirty="0">
                <a:latin typeface="微软雅黑" panose="020B0503020204020204" charset="-122"/>
                <a:cs typeface="微软雅黑" panose="020B0503020204020204" charset="-122"/>
              </a:rPr>
              <a:t>销售时 </a:t>
            </a:r>
            <a:r>
              <a:rPr sz="2800" b="1" spc="-5" dirty="0">
                <a:latin typeface="微软雅黑" panose="020B0503020204020204" charset="-122"/>
                <a:cs typeface="微软雅黑" panose="020B0503020204020204" charset="-122"/>
              </a:rPr>
              <a:t>间</a:t>
            </a:r>
            <a:endParaRPr sz="2800">
              <a:latin typeface="微软雅黑" panose="020B0503020204020204" charset="-122"/>
              <a:cs typeface="微软雅黑" panose="020B0503020204020204" charset="-122"/>
            </a:endParaRPr>
          </a:p>
        </p:txBody>
      </p:sp>
      <p:sp>
        <p:nvSpPr>
          <p:cNvPr id="24" name="object 24"/>
          <p:cNvSpPr/>
          <p:nvPr/>
        </p:nvSpPr>
        <p:spPr>
          <a:xfrm>
            <a:off x="4463796" y="4940808"/>
            <a:ext cx="768350" cy="394970"/>
          </a:xfrm>
          <a:custGeom>
            <a:avLst/>
            <a:gdLst/>
            <a:ahLst/>
            <a:cxnLst/>
            <a:rect l="l" t="t" r="r" b="b"/>
            <a:pathLst>
              <a:path w="768350" h="394970">
                <a:moveTo>
                  <a:pt x="131571" y="0"/>
                </a:moveTo>
                <a:lnTo>
                  <a:pt x="0" y="197358"/>
                </a:lnTo>
                <a:lnTo>
                  <a:pt x="131571" y="394716"/>
                </a:lnTo>
                <a:lnTo>
                  <a:pt x="131571" y="296037"/>
                </a:lnTo>
                <a:lnTo>
                  <a:pt x="768095" y="296037"/>
                </a:lnTo>
                <a:lnTo>
                  <a:pt x="768095" y="98679"/>
                </a:lnTo>
                <a:lnTo>
                  <a:pt x="131571" y="98679"/>
                </a:lnTo>
                <a:lnTo>
                  <a:pt x="131571" y="0"/>
                </a:lnTo>
                <a:close/>
              </a:path>
            </a:pathLst>
          </a:custGeom>
          <a:solidFill>
            <a:srgbClr val="0000FF"/>
          </a:solidFill>
        </p:spPr>
        <p:txBody>
          <a:bodyPr wrap="square" lIns="0" tIns="0" rIns="0" bIns="0" rtlCol="0"/>
          <a:lstStyle/>
          <a:p/>
        </p:txBody>
      </p:sp>
      <p:sp>
        <p:nvSpPr>
          <p:cNvPr id="25" name="object 25"/>
          <p:cNvSpPr txBox="1"/>
          <p:nvPr/>
        </p:nvSpPr>
        <p:spPr>
          <a:xfrm>
            <a:off x="5328665" y="4808982"/>
            <a:ext cx="5664835" cy="989330"/>
          </a:xfrm>
          <a:prstGeom prst="rect">
            <a:avLst/>
          </a:prstGeom>
          <a:ln w="16763">
            <a:solidFill>
              <a:srgbClr val="FF0000"/>
            </a:solidFill>
          </a:ln>
        </p:spPr>
        <p:txBody>
          <a:bodyPr vert="horz" wrap="square" lIns="0" tIns="18415" rIns="0" bIns="0" rtlCol="0">
            <a:spAutoFit/>
          </a:bodyPr>
          <a:lstStyle/>
          <a:p>
            <a:pPr marL="1940560" marR="158750" indent="-1777365">
              <a:lnSpc>
                <a:spcPct val="100000"/>
              </a:lnSpc>
              <a:spcBef>
                <a:spcPts val="145"/>
              </a:spcBef>
            </a:pPr>
            <a:r>
              <a:rPr sz="2800" b="1" dirty="0">
                <a:latin typeface="微软雅黑" panose="020B0503020204020204" charset="-122"/>
                <a:cs typeface="微软雅黑" panose="020B0503020204020204" charset="-122"/>
              </a:rPr>
              <a:t>市场供求状</a:t>
            </a:r>
            <a:r>
              <a:rPr sz="2800" b="1" spc="-5" dirty="0">
                <a:latin typeface="微软雅黑" panose="020B0503020204020204" charset="-122"/>
                <a:cs typeface="微软雅黑" panose="020B0503020204020204" charset="-122"/>
              </a:rPr>
              <a:t>况、</a:t>
            </a:r>
            <a:r>
              <a:rPr sz="2800" b="1" dirty="0">
                <a:latin typeface="微软雅黑" panose="020B0503020204020204" charset="-122"/>
                <a:cs typeface="微软雅黑" panose="020B0503020204020204" charset="-122"/>
              </a:rPr>
              <a:t>产</a:t>
            </a:r>
            <a:r>
              <a:rPr sz="2800" b="1" spc="-5" dirty="0">
                <a:latin typeface="微软雅黑" panose="020B0503020204020204" charset="-122"/>
                <a:cs typeface="微软雅黑" panose="020B0503020204020204" charset="-122"/>
              </a:rPr>
              <a:t>销距</a:t>
            </a:r>
            <a:r>
              <a:rPr sz="2800" b="1" dirty="0">
                <a:latin typeface="微软雅黑" panose="020B0503020204020204" charset="-122"/>
                <a:cs typeface="微软雅黑" panose="020B0503020204020204" charset="-122"/>
              </a:rPr>
              <a:t>离</a:t>
            </a:r>
            <a:r>
              <a:rPr sz="2800" b="1" spc="-5" dirty="0">
                <a:latin typeface="微软雅黑" panose="020B0503020204020204" charset="-122"/>
                <a:cs typeface="微软雅黑" panose="020B0503020204020204" charset="-122"/>
              </a:rPr>
              <a:t>、运</a:t>
            </a:r>
            <a:r>
              <a:rPr sz="2800" b="1" dirty="0">
                <a:latin typeface="微软雅黑" panose="020B0503020204020204" charset="-122"/>
                <a:cs typeface="微软雅黑" panose="020B0503020204020204" charset="-122"/>
              </a:rPr>
              <a:t>输</a:t>
            </a:r>
            <a:r>
              <a:rPr sz="2800" b="1" spc="-5" dirty="0">
                <a:latin typeface="微软雅黑" panose="020B0503020204020204" charset="-122"/>
                <a:cs typeface="微软雅黑" panose="020B0503020204020204" charset="-122"/>
              </a:rPr>
              <a:t>和 </a:t>
            </a:r>
            <a:r>
              <a:rPr sz="2800" b="1" spc="5" dirty="0">
                <a:latin typeface="微软雅黑" panose="020B0503020204020204" charset="-122"/>
                <a:cs typeface="微软雅黑" panose="020B0503020204020204" charset="-122"/>
              </a:rPr>
              <a:t>通讯条件等</a:t>
            </a:r>
            <a:endParaRPr sz="2800">
              <a:latin typeface="微软雅黑" panose="020B0503020204020204" charset="-122"/>
              <a:cs typeface="微软雅黑" panose="020B0503020204020204" charset="-122"/>
            </a:endParaRPr>
          </a:p>
        </p:txBody>
      </p:sp>
      <p:sp>
        <p:nvSpPr>
          <p:cNvPr id="26" name="object 26"/>
          <p:cNvSpPr/>
          <p:nvPr/>
        </p:nvSpPr>
        <p:spPr>
          <a:xfrm>
            <a:off x="4560570" y="2065401"/>
            <a:ext cx="1321435" cy="76200"/>
          </a:xfrm>
          <a:custGeom>
            <a:avLst/>
            <a:gdLst/>
            <a:ahLst/>
            <a:cxnLst/>
            <a:rect l="l" t="t" r="r" b="b"/>
            <a:pathLst>
              <a:path w="1321435" h="76200">
                <a:moveTo>
                  <a:pt x="76072" y="0"/>
                </a:moveTo>
                <a:lnTo>
                  <a:pt x="0" y="38481"/>
                </a:lnTo>
                <a:lnTo>
                  <a:pt x="76326" y="76200"/>
                </a:lnTo>
                <a:lnTo>
                  <a:pt x="76228" y="46609"/>
                </a:lnTo>
                <a:lnTo>
                  <a:pt x="63500" y="46609"/>
                </a:lnTo>
                <a:lnTo>
                  <a:pt x="63500" y="29845"/>
                </a:lnTo>
                <a:lnTo>
                  <a:pt x="76172" y="29786"/>
                </a:lnTo>
                <a:lnTo>
                  <a:pt x="76072" y="0"/>
                </a:lnTo>
                <a:close/>
              </a:path>
              <a:path w="1321435" h="76200">
                <a:moveTo>
                  <a:pt x="76172" y="29786"/>
                </a:moveTo>
                <a:lnTo>
                  <a:pt x="63500" y="29845"/>
                </a:lnTo>
                <a:lnTo>
                  <a:pt x="63500" y="46609"/>
                </a:lnTo>
                <a:lnTo>
                  <a:pt x="76228" y="46549"/>
                </a:lnTo>
                <a:lnTo>
                  <a:pt x="76172" y="29786"/>
                </a:lnTo>
                <a:close/>
              </a:path>
              <a:path w="1321435" h="76200">
                <a:moveTo>
                  <a:pt x="76228" y="46549"/>
                </a:moveTo>
                <a:lnTo>
                  <a:pt x="63500" y="46609"/>
                </a:lnTo>
                <a:lnTo>
                  <a:pt x="76228" y="46609"/>
                </a:lnTo>
                <a:close/>
              </a:path>
              <a:path w="1321435" h="76200">
                <a:moveTo>
                  <a:pt x="1321307" y="24002"/>
                </a:moveTo>
                <a:lnTo>
                  <a:pt x="76172" y="29786"/>
                </a:lnTo>
                <a:lnTo>
                  <a:pt x="76228" y="46549"/>
                </a:lnTo>
                <a:lnTo>
                  <a:pt x="1321307" y="40766"/>
                </a:lnTo>
                <a:lnTo>
                  <a:pt x="1321307" y="24002"/>
                </a:lnTo>
                <a:close/>
              </a:path>
            </a:pathLst>
          </a:custGeom>
          <a:solidFill>
            <a:srgbClr val="FF0000"/>
          </a:solidFill>
        </p:spPr>
        <p:txBody>
          <a:bodyPr wrap="square" lIns="0" tIns="0" rIns="0" bIns="0" rtlCol="0"/>
          <a:lstStyle/>
          <a:p/>
        </p:txBody>
      </p:sp>
      <p:sp>
        <p:nvSpPr>
          <p:cNvPr id="27" name="object 27"/>
          <p:cNvSpPr txBox="1"/>
          <p:nvPr/>
        </p:nvSpPr>
        <p:spPr>
          <a:xfrm>
            <a:off x="5904738" y="1847850"/>
            <a:ext cx="4993005" cy="462280"/>
          </a:xfrm>
          <a:prstGeom prst="rect">
            <a:avLst/>
          </a:prstGeom>
          <a:ln w="16763">
            <a:solidFill>
              <a:srgbClr val="FF0000"/>
            </a:solidFill>
          </a:ln>
        </p:spPr>
        <p:txBody>
          <a:bodyPr vert="horz" wrap="square" lIns="0" tIns="17780" rIns="0" bIns="0" rtlCol="0">
            <a:spAutoFit/>
          </a:bodyPr>
          <a:lstStyle/>
          <a:p>
            <a:pPr algn="ctr">
              <a:lnSpc>
                <a:spcPct val="100000"/>
              </a:lnSpc>
              <a:spcBef>
                <a:spcPts val="140"/>
              </a:spcBef>
            </a:pPr>
            <a:r>
              <a:rPr sz="2800" b="1" dirty="0">
                <a:latin typeface="微软雅黑" panose="020B0503020204020204" charset="-122"/>
                <a:cs typeface="微软雅黑" panose="020B0503020204020204" charset="-122"/>
              </a:rPr>
              <a:t>产品性质和</a:t>
            </a:r>
            <a:r>
              <a:rPr sz="2800" b="1" spc="-5" dirty="0">
                <a:latin typeface="微软雅黑" panose="020B0503020204020204" charset="-122"/>
                <a:cs typeface="微软雅黑" panose="020B0503020204020204" charset="-122"/>
              </a:rPr>
              <a:t>技术</a:t>
            </a:r>
            <a:r>
              <a:rPr sz="2800" b="1" dirty="0">
                <a:latin typeface="微软雅黑" panose="020B0503020204020204" charset="-122"/>
                <a:cs typeface="微软雅黑" panose="020B0503020204020204" charset="-122"/>
              </a:rPr>
              <a:t>水</a:t>
            </a:r>
            <a:r>
              <a:rPr sz="2800" b="1" spc="-5" dirty="0">
                <a:latin typeface="微软雅黑" panose="020B0503020204020204" charset="-122"/>
                <a:cs typeface="微软雅黑" panose="020B0503020204020204" charset="-122"/>
              </a:rPr>
              <a:t>平</a:t>
            </a:r>
            <a:endParaRPr sz="2800">
              <a:latin typeface="微软雅黑" panose="020B0503020204020204" charset="-122"/>
              <a:cs typeface="微软雅黑" panose="020B0503020204020204" charset="-122"/>
            </a:endParaRPr>
          </a:p>
        </p:txBody>
      </p:sp>
      <p:sp>
        <p:nvSpPr>
          <p:cNvPr id="28" name="object 28"/>
          <p:cNvSpPr/>
          <p:nvPr/>
        </p:nvSpPr>
        <p:spPr>
          <a:xfrm>
            <a:off x="7248906" y="2791205"/>
            <a:ext cx="384175" cy="76200"/>
          </a:xfrm>
          <a:custGeom>
            <a:avLst/>
            <a:gdLst/>
            <a:ahLst/>
            <a:cxnLst/>
            <a:rect l="l" t="t" r="r" b="b"/>
            <a:pathLst>
              <a:path w="384175" h="76200">
                <a:moveTo>
                  <a:pt x="76200" y="0"/>
                </a:moveTo>
                <a:lnTo>
                  <a:pt x="0" y="38100"/>
                </a:lnTo>
                <a:lnTo>
                  <a:pt x="76200" y="76200"/>
                </a:lnTo>
                <a:lnTo>
                  <a:pt x="76200" y="46482"/>
                </a:lnTo>
                <a:lnTo>
                  <a:pt x="63500" y="46482"/>
                </a:lnTo>
                <a:lnTo>
                  <a:pt x="63500" y="29718"/>
                </a:lnTo>
                <a:lnTo>
                  <a:pt x="76200" y="29718"/>
                </a:lnTo>
                <a:lnTo>
                  <a:pt x="76200" y="0"/>
                </a:lnTo>
                <a:close/>
              </a:path>
              <a:path w="384175" h="76200">
                <a:moveTo>
                  <a:pt x="76200" y="29718"/>
                </a:moveTo>
                <a:lnTo>
                  <a:pt x="63500" y="29718"/>
                </a:lnTo>
                <a:lnTo>
                  <a:pt x="63500" y="46482"/>
                </a:lnTo>
                <a:lnTo>
                  <a:pt x="76200" y="46482"/>
                </a:lnTo>
                <a:lnTo>
                  <a:pt x="76200" y="29718"/>
                </a:lnTo>
                <a:close/>
              </a:path>
              <a:path w="384175" h="76200">
                <a:moveTo>
                  <a:pt x="384048" y="29718"/>
                </a:moveTo>
                <a:lnTo>
                  <a:pt x="76200" y="29718"/>
                </a:lnTo>
                <a:lnTo>
                  <a:pt x="76200" y="46482"/>
                </a:lnTo>
                <a:lnTo>
                  <a:pt x="384048" y="46482"/>
                </a:lnTo>
                <a:lnTo>
                  <a:pt x="384048" y="29718"/>
                </a:lnTo>
                <a:close/>
              </a:path>
            </a:pathLst>
          </a:custGeom>
          <a:solidFill>
            <a:srgbClr val="FF0000"/>
          </a:solidFill>
        </p:spPr>
        <p:txBody>
          <a:bodyPr wrap="square" lIns="0" tIns="0" rIns="0" bIns="0" rtlCol="0"/>
          <a:lstStyle/>
          <a:p/>
        </p:txBody>
      </p:sp>
      <p:sp>
        <p:nvSpPr>
          <p:cNvPr id="29" name="object 29"/>
          <p:cNvSpPr txBox="1"/>
          <p:nvPr/>
        </p:nvSpPr>
        <p:spPr>
          <a:xfrm>
            <a:off x="7632954" y="2565654"/>
            <a:ext cx="3360420" cy="462280"/>
          </a:xfrm>
          <a:prstGeom prst="rect">
            <a:avLst/>
          </a:prstGeom>
          <a:ln w="16763">
            <a:solidFill>
              <a:srgbClr val="FF0000"/>
            </a:solidFill>
          </a:ln>
        </p:spPr>
        <p:txBody>
          <a:bodyPr vert="horz" wrap="square" lIns="0" tIns="17145" rIns="0" bIns="0" rtlCol="0">
            <a:spAutoFit/>
          </a:bodyPr>
          <a:lstStyle/>
          <a:p>
            <a:pPr marL="610235">
              <a:lnSpc>
                <a:spcPct val="100000"/>
              </a:lnSpc>
              <a:spcBef>
                <a:spcPts val="135"/>
              </a:spcBef>
            </a:pPr>
            <a:r>
              <a:rPr sz="2800" b="1" dirty="0">
                <a:latin typeface="微软雅黑" panose="020B0503020204020204" charset="-122"/>
                <a:cs typeface="微软雅黑" panose="020B0503020204020204" charset="-122"/>
              </a:rPr>
              <a:t>生产供应状况</a:t>
            </a:r>
            <a:endParaRPr sz="2800">
              <a:latin typeface="微软雅黑" panose="020B0503020204020204" charset="-122"/>
              <a:cs typeface="微软雅黑" panose="020B0503020204020204" charset="-122"/>
            </a:endParaRPr>
          </a:p>
        </p:txBody>
      </p:sp>
      <p:sp>
        <p:nvSpPr>
          <p:cNvPr id="30" name="object 30"/>
          <p:cNvSpPr/>
          <p:nvPr/>
        </p:nvSpPr>
        <p:spPr>
          <a:xfrm>
            <a:off x="7536942" y="3649217"/>
            <a:ext cx="384175" cy="76200"/>
          </a:xfrm>
          <a:custGeom>
            <a:avLst/>
            <a:gdLst/>
            <a:ahLst/>
            <a:cxnLst/>
            <a:rect l="l" t="t" r="r" b="b"/>
            <a:pathLst>
              <a:path w="384175" h="76200">
                <a:moveTo>
                  <a:pt x="76200" y="0"/>
                </a:moveTo>
                <a:lnTo>
                  <a:pt x="0" y="38099"/>
                </a:lnTo>
                <a:lnTo>
                  <a:pt x="76200" y="76199"/>
                </a:lnTo>
                <a:lnTo>
                  <a:pt x="76200" y="46481"/>
                </a:lnTo>
                <a:lnTo>
                  <a:pt x="63500" y="46481"/>
                </a:lnTo>
                <a:lnTo>
                  <a:pt x="63500" y="29717"/>
                </a:lnTo>
                <a:lnTo>
                  <a:pt x="76200" y="29717"/>
                </a:lnTo>
                <a:lnTo>
                  <a:pt x="76200" y="0"/>
                </a:lnTo>
                <a:close/>
              </a:path>
              <a:path w="384175" h="76200">
                <a:moveTo>
                  <a:pt x="76200" y="29717"/>
                </a:moveTo>
                <a:lnTo>
                  <a:pt x="63500" y="29717"/>
                </a:lnTo>
                <a:lnTo>
                  <a:pt x="63500" y="46481"/>
                </a:lnTo>
                <a:lnTo>
                  <a:pt x="76200" y="46481"/>
                </a:lnTo>
                <a:lnTo>
                  <a:pt x="76200" y="29717"/>
                </a:lnTo>
                <a:close/>
              </a:path>
              <a:path w="384175" h="76200">
                <a:moveTo>
                  <a:pt x="384048" y="29717"/>
                </a:moveTo>
                <a:lnTo>
                  <a:pt x="76200" y="29717"/>
                </a:lnTo>
                <a:lnTo>
                  <a:pt x="76200" y="46481"/>
                </a:lnTo>
                <a:lnTo>
                  <a:pt x="384048" y="46481"/>
                </a:lnTo>
                <a:lnTo>
                  <a:pt x="384048" y="29717"/>
                </a:lnTo>
                <a:close/>
              </a:path>
            </a:pathLst>
          </a:custGeom>
          <a:solidFill>
            <a:srgbClr val="FF0000"/>
          </a:solidFill>
        </p:spPr>
        <p:txBody>
          <a:bodyPr wrap="square" lIns="0" tIns="0" rIns="0" bIns="0" rtlCol="0"/>
          <a:lstStyle/>
          <a:p/>
        </p:txBody>
      </p:sp>
      <p:sp>
        <p:nvSpPr>
          <p:cNvPr id="31" name="object 31"/>
          <p:cNvSpPr txBox="1"/>
          <p:nvPr/>
        </p:nvSpPr>
        <p:spPr>
          <a:xfrm>
            <a:off x="7979976" y="3449162"/>
            <a:ext cx="3509010" cy="400110"/>
          </a:xfrm>
          <a:prstGeom prst="rect">
            <a:avLst/>
          </a:prstGeom>
          <a:ln w="16763">
            <a:solidFill>
              <a:srgbClr val="FF0000"/>
            </a:solidFill>
          </a:ln>
        </p:spPr>
        <p:txBody>
          <a:bodyPr vert="horz" wrap="square" lIns="0" tIns="27940" rIns="0" bIns="0" rtlCol="0">
            <a:spAutoFit/>
          </a:bodyPr>
          <a:lstStyle/>
          <a:p>
            <a:pPr marL="1358265" marR="106045" indent="-1247140">
              <a:lnSpc>
                <a:spcPts val="2860"/>
              </a:lnSpc>
              <a:spcBef>
                <a:spcPts val="220"/>
              </a:spcBef>
            </a:pPr>
            <a:r>
              <a:rPr sz="2800" b="1" dirty="0" err="1">
                <a:latin typeface="微软雅黑" panose="020B0503020204020204" charset="-122"/>
                <a:cs typeface="微软雅黑" panose="020B0503020204020204" charset="-122"/>
              </a:rPr>
              <a:t>产品特点、</a:t>
            </a:r>
            <a:r>
              <a:rPr sz="2800" b="1" spc="-5" dirty="0" err="1" smtClean="0">
                <a:latin typeface="微软雅黑" panose="020B0503020204020204" charset="-122"/>
                <a:cs typeface="微软雅黑" panose="020B0503020204020204" charset="-122"/>
              </a:rPr>
              <a:t>自然力等</a:t>
            </a:r>
            <a:endParaRPr sz="2800" dirty="0">
              <a:latin typeface="微软雅黑" panose="020B0503020204020204" charset="-122"/>
              <a:cs typeface="微软雅黑" panose="020B0503020204020204" charset="-122"/>
            </a:endParaRPr>
          </a:p>
        </p:txBody>
      </p:sp>
      <p:sp>
        <p:nvSpPr>
          <p:cNvPr id="32" name="object 32"/>
          <p:cNvSpPr/>
          <p:nvPr/>
        </p:nvSpPr>
        <p:spPr>
          <a:xfrm>
            <a:off x="7536942" y="4309109"/>
            <a:ext cx="288290" cy="76200"/>
          </a:xfrm>
          <a:custGeom>
            <a:avLst/>
            <a:gdLst/>
            <a:ahLst/>
            <a:cxnLst/>
            <a:rect l="l" t="t" r="r" b="b"/>
            <a:pathLst>
              <a:path w="288290" h="76200">
                <a:moveTo>
                  <a:pt x="76200" y="0"/>
                </a:moveTo>
                <a:lnTo>
                  <a:pt x="0" y="38100"/>
                </a:lnTo>
                <a:lnTo>
                  <a:pt x="76200" y="76200"/>
                </a:lnTo>
                <a:lnTo>
                  <a:pt x="76200" y="46481"/>
                </a:lnTo>
                <a:lnTo>
                  <a:pt x="63500" y="46481"/>
                </a:lnTo>
                <a:lnTo>
                  <a:pt x="63500" y="29717"/>
                </a:lnTo>
                <a:lnTo>
                  <a:pt x="76200" y="29717"/>
                </a:lnTo>
                <a:lnTo>
                  <a:pt x="76200" y="0"/>
                </a:lnTo>
                <a:close/>
              </a:path>
              <a:path w="288290" h="76200">
                <a:moveTo>
                  <a:pt x="76200" y="29717"/>
                </a:moveTo>
                <a:lnTo>
                  <a:pt x="63500" y="29717"/>
                </a:lnTo>
                <a:lnTo>
                  <a:pt x="63500" y="46481"/>
                </a:lnTo>
                <a:lnTo>
                  <a:pt x="76200" y="46481"/>
                </a:lnTo>
                <a:lnTo>
                  <a:pt x="76200" y="29717"/>
                </a:lnTo>
                <a:close/>
              </a:path>
              <a:path w="288290" h="76200">
                <a:moveTo>
                  <a:pt x="288035" y="29717"/>
                </a:moveTo>
                <a:lnTo>
                  <a:pt x="76200" y="29717"/>
                </a:lnTo>
                <a:lnTo>
                  <a:pt x="76200" y="46481"/>
                </a:lnTo>
                <a:lnTo>
                  <a:pt x="288035" y="46481"/>
                </a:lnTo>
                <a:lnTo>
                  <a:pt x="288035" y="29717"/>
                </a:lnTo>
                <a:close/>
              </a:path>
            </a:pathLst>
          </a:custGeom>
          <a:solidFill>
            <a:srgbClr val="FF0000"/>
          </a:solidFill>
        </p:spPr>
        <p:txBody>
          <a:bodyPr wrap="square" lIns="0" tIns="0" rIns="0" bIns="0" rtlCol="0"/>
          <a:lstStyle/>
          <a:p/>
        </p:txBody>
      </p:sp>
      <p:sp>
        <p:nvSpPr>
          <p:cNvPr id="33" name="object 33"/>
          <p:cNvSpPr txBox="1"/>
          <p:nvPr/>
        </p:nvSpPr>
        <p:spPr>
          <a:xfrm>
            <a:off x="7824978" y="4149090"/>
            <a:ext cx="3168650" cy="462280"/>
          </a:xfrm>
          <a:prstGeom prst="rect">
            <a:avLst/>
          </a:prstGeom>
          <a:ln w="16763">
            <a:solidFill>
              <a:srgbClr val="FF0000"/>
            </a:solidFill>
          </a:ln>
        </p:spPr>
        <p:txBody>
          <a:bodyPr vert="horz" wrap="square" lIns="0" tIns="17780" rIns="0" bIns="0" rtlCol="0">
            <a:spAutoFit/>
          </a:bodyPr>
          <a:lstStyle/>
          <a:p>
            <a:pPr marL="692150">
              <a:lnSpc>
                <a:spcPct val="100000"/>
              </a:lnSpc>
              <a:spcBef>
                <a:spcPts val="140"/>
              </a:spcBef>
            </a:pPr>
            <a:r>
              <a:rPr sz="2800" b="1" spc="5" dirty="0">
                <a:latin typeface="微软雅黑" panose="020B0503020204020204" charset="-122"/>
                <a:cs typeface="微软雅黑" panose="020B0503020204020204" charset="-122"/>
              </a:rPr>
              <a:t>设备维修等</a:t>
            </a:r>
            <a:endParaRPr sz="2800">
              <a:latin typeface="微软雅黑" panose="020B0503020204020204" charset="-122"/>
              <a:cs typeface="微软雅黑" panose="020B0503020204020204" charset="-122"/>
            </a:endParaRPr>
          </a:p>
        </p:txBody>
      </p:sp>
      <p:sp>
        <p:nvSpPr>
          <p:cNvPr id="34" name="object 34"/>
          <p:cNvSpPr txBox="1"/>
          <p:nvPr/>
        </p:nvSpPr>
        <p:spPr>
          <a:xfrm>
            <a:off x="5136641" y="2433066"/>
            <a:ext cx="2112645" cy="792480"/>
          </a:xfrm>
          <a:prstGeom prst="rect">
            <a:avLst/>
          </a:prstGeom>
          <a:ln w="16763">
            <a:solidFill>
              <a:srgbClr val="FF0000"/>
            </a:solidFill>
          </a:ln>
        </p:spPr>
        <p:txBody>
          <a:bodyPr vert="horz" wrap="square" lIns="0" tIns="0" rIns="0" bIns="0" rtlCol="0">
            <a:spAutoFit/>
          </a:bodyPr>
          <a:lstStyle/>
          <a:p>
            <a:pPr marL="342900">
              <a:lnSpc>
                <a:spcPts val="3070"/>
              </a:lnSpc>
            </a:pPr>
            <a:r>
              <a:rPr sz="2800" b="1" dirty="0">
                <a:latin typeface="微软雅黑" panose="020B0503020204020204" charset="-122"/>
                <a:cs typeface="微软雅黑" panose="020B0503020204020204" charset="-122"/>
              </a:rPr>
              <a:t>储存时间</a:t>
            </a:r>
            <a:endParaRPr sz="2800">
              <a:latin typeface="微软雅黑" panose="020B0503020204020204" charset="-122"/>
              <a:cs typeface="微软雅黑" panose="020B0503020204020204" charset="-122"/>
            </a:endParaRPr>
          </a:p>
        </p:txBody>
      </p:sp>
      <p:sp>
        <p:nvSpPr>
          <p:cNvPr id="35" name="object 35"/>
          <p:cNvSpPr/>
          <p:nvPr/>
        </p:nvSpPr>
        <p:spPr>
          <a:xfrm>
            <a:off x="912113" y="3160014"/>
            <a:ext cx="851916" cy="1842516"/>
          </a:xfrm>
          <a:prstGeom prst="rect">
            <a:avLst/>
          </a:prstGeom>
          <a:blipFill>
            <a:blip r:embed="rId2" cstate="print"/>
            <a:stretch>
              <a:fillRect/>
            </a:stretch>
          </a:blipFill>
        </p:spPr>
        <p:txBody>
          <a:bodyPr wrap="square" lIns="0" tIns="0" rIns="0" bIns="0" rtlCol="0"/>
          <a:lstStyle/>
          <a:p/>
        </p:txBody>
      </p:sp>
      <p:sp>
        <p:nvSpPr>
          <p:cNvPr id="36" name="object 36"/>
          <p:cNvSpPr/>
          <p:nvPr/>
        </p:nvSpPr>
        <p:spPr>
          <a:xfrm>
            <a:off x="912113" y="3160014"/>
            <a:ext cx="852169" cy="1842770"/>
          </a:xfrm>
          <a:custGeom>
            <a:avLst/>
            <a:gdLst/>
            <a:ahLst/>
            <a:cxnLst/>
            <a:rect l="l" t="t" r="r" b="b"/>
            <a:pathLst>
              <a:path w="852169" h="1842770">
                <a:moveTo>
                  <a:pt x="0" y="100075"/>
                </a:moveTo>
                <a:lnTo>
                  <a:pt x="100101" y="0"/>
                </a:lnTo>
                <a:lnTo>
                  <a:pt x="851916" y="0"/>
                </a:lnTo>
                <a:lnTo>
                  <a:pt x="851916" y="1742440"/>
                </a:lnTo>
                <a:lnTo>
                  <a:pt x="751840" y="1842516"/>
                </a:lnTo>
                <a:lnTo>
                  <a:pt x="0" y="1842516"/>
                </a:lnTo>
                <a:lnTo>
                  <a:pt x="0" y="100075"/>
                </a:lnTo>
                <a:close/>
              </a:path>
            </a:pathLst>
          </a:custGeom>
          <a:ln w="16764">
            <a:solidFill>
              <a:srgbClr val="FF0000"/>
            </a:solidFill>
          </a:ln>
        </p:spPr>
        <p:txBody>
          <a:bodyPr wrap="square" lIns="0" tIns="0" rIns="0" bIns="0" rtlCol="0"/>
          <a:lstStyle/>
          <a:p/>
        </p:txBody>
      </p:sp>
      <p:sp>
        <p:nvSpPr>
          <p:cNvPr id="37" name="object 37"/>
          <p:cNvSpPr/>
          <p:nvPr/>
        </p:nvSpPr>
        <p:spPr>
          <a:xfrm>
            <a:off x="912113" y="3160014"/>
            <a:ext cx="852169" cy="100330"/>
          </a:xfrm>
          <a:custGeom>
            <a:avLst/>
            <a:gdLst/>
            <a:ahLst/>
            <a:cxnLst/>
            <a:rect l="l" t="t" r="r" b="b"/>
            <a:pathLst>
              <a:path w="852169" h="100329">
                <a:moveTo>
                  <a:pt x="0" y="100075"/>
                </a:moveTo>
                <a:lnTo>
                  <a:pt x="751840" y="100075"/>
                </a:lnTo>
                <a:lnTo>
                  <a:pt x="851916" y="0"/>
                </a:lnTo>
              </a:path>
            </a:pathLst>
          </a:custGeom>
          <a:ln w="16764">
            <a:solidFill>
              <a:srgbClr val="FF0000"/>
            </a:solidFill>
          </a:ln>
        </p:spPr>
        <p:txBody>
          <a:bodyPr wrap="square" lIns="0" tIns="0" rIns="0" bIns="0" rtlCol="0"/>
          <a:lstStyle/>
          <a:p/>
        </p:txBody>
      </p:sp>
      <p:sp>
        <p:nvSpPr>
          <p:cNvPr id="38" name="object 38"/>
          <p:cNvSpPr/>
          <p:nvPr/>
        </p:nvSpPr>
        <p:spPr>
          <a:xfrm>
            <a:off x="1663954" y="3260090"/>
            <a:ext cx="0" cy="1742439"/>
          </a:xfrm>
          <a:custGeom>
            <a:avLst/>
            <a:gdLst/>
            <a:ahLst/>
            <a:cxnLst/>
            <a:rect l="l" t="t" r="r" b="b"/>
            <a:pathLst>
              <a:path h="1742439">
                <a:moveTo>
                  <a:pt x="0" y="0"/>
                </a:moveTo>
                <a:lnTo>
                  <a:pt x="0" y="1742440"/>
                </a:lnTo>
              </a:path>
            </a:pathLst>
          </a:custGeom>
          <a:ln w="16764">
            <a:solidFill>
              <a:srgbClr val="FF0000"/>
            </a:solidFill>
          </a:ln>
        </p:spPr>
        <p:txBody>
          <a:bodyPr wrap="square" lIns="0" tIns="0" rIns="0" bIns="0" rtlCol="0"/>
          <a:lstStyle/>
          <a:p/>
        </p:txBody>
      </p:sp>
      <p:sp>
        <p:nvSpPr>
          <p:cNvPr id="39" name="object 39"/>
          <p:cNvSpPr txBox="1"/>
          <p:nvPr/>
        </p:nvSpPr>
        <p:spPr>
          <a:xfrm>
            <a:off x="1069949" y="3214877"/>
            <a:ext cx="432434" cy="51371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00FF"/>
                </a:solidFill>
                <a:latin typeface="微软雅黑" panose="020B0503020204020204" charset="-122"/>
                <a:cs typeface="微软雅黑" panose="020B0503020204020204" charset="-122"/>
              </a:rPr>
              <a:t>周</a:t>
            </a:r>
            <a:endParaRPr sz="3200">
              <a:latin typeface="微软雅黑" panose="020B0503020204020204" charset="-122"/>
              <a:cs typeface="微软雅黑" panose="020B0503020204020204" charset="-122"/>
            </a:endParaRPr>
          </a:p>
        </p:txBody>
      </p:sp>
      <p:sp>
        <p:nvSpPr>
          <p:cNvPr id="40" name="object 40"/>
          <p:cNvSpPr txBox="1"/>
          <p:nvPr/>
        </p:nvSpPr>
        <p:spPr>
          <a:xfrm>
            <a:off x="1069949" y="3653790"/>
            <a:ext cx="433070" cy="953135"/>
          </a:xfrm>
          <a:prstGeom prst="rect">
            <a:avLst/>
          </a:prstGeom>
        </p:spPr>
        <p:txBody>
          <a:bodyPr vert="horz" wrap="square" lIns="0" tIns="67945" rIns="0" bIns="0" rtlCol="0">
            <a:spAutoFit/>
          </a:bodyPr>
          <a:lstStyle/>
          <a:p>
            <a:pPr marL="12700" marR="5080">
              <a:lnSpc>
                <a:spcPts val="3460"/>
              </a:lnSpc>
              <a:spcBef>
                <a:spcPts val="535"/>
              </a:spcBef>
            </a:pPr>
            <a:r>
              <a:rPr sz="3200" b="1" dirty="0">
                <a:solidFill>
                  <a:srgbClr val="0000FF"/>
                </a:solidFill>
                <a:latin typeface="微软雅黑" panose="020B0503020204020204" charset="-122"/>
                <a:cs typeface="微软雅黑" panose="020B0503020204020204" charset="-122"/>
              </a:rPr>
              <a:t>转 </a:t>
            </a:r>
            <a:r>
              <a:rPr sz="3200" b="1" spc="5" dirty="0">
                <a:solidFill>
                  <a:srgbClr val="0000FF"/>
                </a:solidFill>
                <a:latin typeface="微软雅黑" panose="020B0503020204020204" charset="-122"/>
                <a:cs typeface="微软雅黑" panose="020B0503020204020204" charset="-122"/>
              </a:rPr>
              <a:t>时</a:t>
            </a:r>
            <a:endParaRPr sz="3200">
              <a:latin typeface="微软雅黑" panose="020B0503020204020204" charset="-122"/>
              <a:cs typeface="微软雅黑" panose="020B0503020204020204" charset="-122"/>
            </a:endParaRPr>
          </a:p>
        </p:txBody>
      </p:sp>
      <p:sp>
        <p:nvSpPr>
          <p:cNvPr id="41" name="object 41"/>
          <p:cNvSpPr txBox="1"/>
          <p:nvPr/>
        </p:nvSpPr>
        <p:spPr>
          <a:xfrm>
            <a:off x="1069949" y="4531867"/>
            <a:ext cx="432434" cy="51371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0000FF"/>
                </a:solidFill>
                <a:latin typeface="微软雅黑" panose="020B0503020204020204" charset="-122"/>
                <a:cs typeface="微软雅黑" panose="020B0503020204020204" charset="-122"/>
              </a:rPr>
              <a:t>间</a:t>
            </a:r>
            <a:endParaRPr sz="3200">
              <a:latin typeface="微软雅黑" panose="020B0503020204020204" charset="-122"/>
              <a:cs typeface="微软雅黑" panose="020B0503020204020204" charset="-122"/>
            </a:endParaRPr>
          </a:p>
        </p:txBody>
      </p:sp>
      <p:sp>
        <p:nvSpPr>
          <p:cNvPr id="42" name="object 42"/>
          <p:cNvSpPr/>
          <p:nvPr/>
        </p:nvSpPr>
        <p:spPr>
          <a:xfrm>
            <a:off x="1373886" y="2961894"/>
            <a:ext cx="594360" cy="198120"/>
          </a:xfrm>
          <a:custGeom>
            <a:avLst/>
            <a:gdLst/>
            <a:ahLst/>
            <a:cxnLst/>
            <a:rect l="l" t="t" r="r" b="b"/>
            <a:pathLst>
              <a:path w="594360" h="198119">
                <a:moveTo>
                  <a:pt x="0" y="197992"/>
                </a:moveTo>
                <a:lnTo>
                  <a:pt x="0" y="0"/>
                </a:lnTo>
                <a:lnTo>
                  <a:pt x="594106" y="0"/>
                </a:lnTo>
              </a:path>
            </a:pathLst>
          </a:custGeom>
          <a:ln w="16764">
            <a:solidFill>
              <a:srgbClr val="FF0000"/>
            </a:solidFill>
          </a:ln>
        </p:spPr>
        <p:txBody>
          <a:bodyPr wrap="square" lIns="0" tIns="0" rIns="0" bIns="0" rtlCol="0"/>
          <a:lstStyle/>
          <a:p/>
        </p:txBody>
      </p:sp>
      <p:sp>
        <p:nvSpPr>
          <p:cNvPr id="43" name="object 43"/>
          <p:cNvSpPr txBox="1"/>
          <p:nvPr/>
        </p:nvSpPr>
        <p:spPr>
          <a:xfrm>
            <a:off x="615315" y="63500"/>
            <a:ext cx="9277350" cy="504825"/>
          </a:xfrm>
          <a:prstGeom prst="rect">
            <a:avLst/>
          </a:prstGeom>
        </p:spPr>
        <p:txBody>
          <a:bodyPr vert="horz" wrap="square" lIns="0" tIns="12700" rIns="0" bIns="0" rtlCol="0">
            <a:spAutoFit/>
          </a:bodyPr>
          <a:lstStyle/>
          <a:p>
            <a:pPr marL="12700">
              <a:lnSpc>
                <a:spcPct val="100000"/>
              </a:lnSpc>
              <a:spcBef>
                <a:spcPts val="100"/>
              </a:spcBef>
            </a:pPr>
            <a:r>
              <a:rPr sz="3200" b="1" dirty="0">
                <a:solidFill>
                  <a:srgbClr val="FFFFFF"/>
                </a:solidFill>
                <a:latin typeface="Microsoft JhengHei" panose="020B0604030504040204" charset="-120"/>
                <a:cs typeface="Microsoft JhengHei" panose="020B0604030504040204" charset="-120"/>
              </a:rPr>
              <a:t>四、生产剩余价值是资</a:t>
            </a:r>
            <a:r>
              <a:rPr sz="3200" b="1" spc="-15" dirty="0">
                <a:solidFill>
                  <a:srgbClr val="FFFFFF"/>
                </a:solidFill>
                <a:latin typeface="Microsoft JhengHei" panose="020B0604030504040204" charset="-120"/>
                <a:cs typeface="Microsoft JhengHei" panose="020B0604030504040204" charset="-120"/>
              </a:rPr>
              <a:t>本</a:t>
            </a:r>
            <a:r>
              <a:rPr sz="3200" b="1" dirty="0">
                <a:solidFill>
                  <a:srgbClr val="FFFFFF"/>
                </a:solidFill>
                <a:latin typeface="Microsoft JhengHei" panose="020B0604030504040204" charset="-120"/>
                <a:cs typeface="Microsoft JhengHei" panose="020B0604030504040204" charset="-120"/>
              </a:rPr>
              <a:t>主义</a:t>
            </a:r>
            <a:r>
              <a:rPr sz="3200" b="1" spc="-15" dirty="0">
                <a:solidFill>
                  <a:srgbClr val="FFFFFF"/>
                </a:solidFill>
                <a:latin typeface="Microsoft JhengHei" panose="020B0604030504040204" charset="-120"/>
                <a:cs typeface="Microsoft JhengHei" panose="020B0604030504040204" charset="-120"/>
              </a:rPr>
              <a:t>生</a:t>
            </a:r>
            <a:r>
              <a:rPr sz="3200" b="1" dirty="0">
                <a:solidFill>
                  <a:srgbClr val="FFFFFF"/>
                </a:solidFill>
                <a:latin typeface="Microsoft JhengHei" panose="020B0604030504040204" charset="-120"/>
                <a:cs typeface="Microsoft JhengHei" panose="020B0604030504040204" charset="-120"/>
              </a:rPr>
              <a:t>产方</a:t>
            </a:r>
            <a:r>
              <a:rPr sz="3200" b="1" spc="-15" dirty="0">
                <a:solidFill>
                  <a:srgbClr val="FFFFFF"/>
                </a:solidFill>
                <a:latin typeface="Microsoft JhengHei" panose="020B0604030504040204" charset="-120"/>
                <a:cs typeface="Microsoft JhengHei" panose="020B0604030504040204" charset="-120"/>
              </a:rPr>
              <a:t>式</a:t>
            </a:r>
            <a:r>
              <a:rPr sz="3200" b="1" dirty="0">
                <a:solidFill>
                  <a:srgbClr val="FFFFFF"/>
                </a:solidFill>
                <a:latin typeface="Microsoft JhengHei" panose="020B0604030504040204" charset="-120"/>
                <a:cs typeface="Microsoft JhengHei" panose="020B0604030504040204" charset="-120"/>
              </a:rPr>
              <a:t>的绝</a:t>
            </a:r>
            <a:r>
              <a:rPr sz="3200" b="1" spc="-15" dirty="0">
                <a:solidFill>
                  <a:srgbClr val="FFFFFF"/>
                </a:solidFill>
                <a:latin typeface="Microsoft JhengHei" panose="020B0604030504040204" charset="-120"/>
                <a:cs typeface="Microsoft JhengHei" panose="020B0604030504040204" charset="-120"/>
              </a:rPr>
              <a:t>对</a:t>
            </a:r>
            <a:r>
              <a:rPr sz="3200" b="1" dirty="0">
                <a:solidFill>
                  <a:srgbClr val="FFFFFF"/>
                </a:solidFill>
                <a:latin typeface="Microsoft JhengHei" panose="020B0604030504040204" charset="-120"/>
                <a:cs typeface="Microsoft JhengHei" panose="020B0604030504040204" charset="-120"/>
              </a:rPr>
              <a:t>规律</a:t>
            </a:r>
            <a:endParaRPr sz="3200">
              <a:latin typeface="Microsoft JhengHei" panose="020B0604030504040204" charset="-120"/>
              <a:cs typeface="Microsoft JhengHei" panose="020B0604030504040204" charset="-120"/>
            </a:endParaRPr>
          </a:p>
        </p:txBody>
      </p:sp>
      <p:sp>
        <p:nvSpPr>
          <p:cNvPr id="45" name="object 45"/>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46" name="object 46"/>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44" name="object 44"/>
          <p:cNvSpPr txBox="1">
            <a:spLocks noGrp="1"/>
          </p:cNvSpPr>
          <p:nvPr>
            <p:ph type="title"/>
          </p:nvPr>
        </p:nvSpPr>
        <p:spPr>
          <a:xfrm>
            <a:off x="1926590" y="854710"/>
            <a:ext cx="8093710" cy="566420"/>
          </a:xfrm>
          <a:prstGeom prst="rect">
            <a:avLst/>
          </a:prstGeom>
        </p:spPr>
        <p:txBody>
          <a:bodyPr vert="horz" wrap="square" lIns="0" tIns="12700" rIns="0" bIns="0" rtlCol="0">
            <a:spAutoFit/>
          </a:bodyPr>
          <a:lstStyle/>
          <a:p>
            <a:pPr marL="12700">
              <a:lnSpc>
                <a:spcPct val="100000"/>
              </a:lnSpc>
              <a:spcBef>
                <a:spcPts val="100"/>
              </a:spcBef>
            </a:pPr>
            <a:r>
              <a:rPr spc="10" dirty="0"/>
              <a:t>资</a:t>
            </a:r>
            <a:r>
              <a:rPr dirty="0"/>
              <a:t>本</a:t>
            </a:r>
            <a:r>
              <a:rPr spc="10" dirty="0"/>
              <a:t>周</a:t>
            </a:r>
            <a:r>
              <a:rPr dirty="0"/>
              <a:t>转时间对</a:t>
            </a:r>
            <a:r>
              <a:rPr spc="-15" dirty="0"/>
              <a:t>资</a:t>
            </a:r>
            <a:r>
              <a:rPr dirty="0"/>
              <a:t>本周转速</a:t>
            </a:r>
            <a:r>
              <a:rPr spc="-15" dirty="0"/>
              <a:t>度</a:t>
            </a:r>
            <a:r>
              <a:rPr spc="5" dirty="0"/>
              <a:t>的</a:t>
            </a:r>
            <a:r>
              <a:rPr spc="-5" dirty="0"/>
              <a:t>影响</a:t>
            </a:r>
            <a:endParaRPr spc="-5"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1638300" y="1215390"/>
            <a:ext cx="7242175" cy="566420"/>
          </a:xfrm>
          <a:prstGeom prst="rect">
            <a:avLst/>
          </a:prstGeom>
        </p:spPr>
        <p:txBody>
          <a:bodyPr vert="horz" wrap="square" lIns="0" tIns="12700" rIns="0" bIns="0" rtlCol="0">
            <a:spAutoFit/>
          </a:bodyPr>
          <a:lstStyle/>
          <a:p>
            <a:pPr marL="12700">
              <a:lnSpc>
                <a:spcPct val="100000"/>
              </a:lnSpc>
              <a:spcBef>
                <a:spcPts val="100"/>
              </a:spcBef>
            </a:pPr>
            <a:r>
              <a:rPr sz="3600" b="1" spc="10" dirty="0">
                <a:latin typeface="Microsoft JhengHei" panose="020B0604030504040204" charset="-120"/>
                <a:cs typeface="Microsoft JhengHei" panose="020B0604030504040204" charset="-120"/>
              </a:rPr>
              <a:t>资本结</a:t>
            </a:r>
            <a:r>
              <a:rPr sz="3600" b="1" dirty="0">
                <a:latin typeface="Microsoft JhengHei" panose="020B0604030504040204" charset="-120"/>
                <a:cs typeface="Microsoft JhengHei" panose="020B0604030504040204" charset="-120"/>
              </a:rPr>
              <a:t>构对资本周转速度</a:t>
            </a:r>
            <a:r>
              <a:rPr sz="3600" b="1" spc="5" dirty="0">
                <a:latin typeface="Microsoft JhengHei" panose="020B0604030504040204" charset="-120"/>
                <a:cs typeface="Microsoft JhengHei" panose="020B0604030504040204" charset="-120"/>
              </a:rPr>
              <a:t>的</a:t>
            </a:r>
            <a:r>
              <a:rPr sz="3600" b="1" dirty="0">
                <a:latin typeface="Microsoft JhengHei" panose="020B0604030504040204" charset="-120"/>
                <a:cs typeface="Microsoft JhengHei" panose="020B0604030504040204" charset="-120"/>
              </a:rPr>
              <a:t>影响</a:t>
            </a:r>
            <a:endParaRPr sz="3600">
              <a:latin typeface="Microsoft JhengHei" panose="020B0604030504040204" charset="-120"/>
              <a:cs typeface="Microsoft JhengHei" panose="020B0604030504040204" charset="-120"/>
            </a:endParaRPr>
          </a:p>
        </p:txBody>
      </p:sp>
      <p:sp>
        <p:nvSpPr>
          <p:cNvPr id="6" name="object 6"/>
          <p:cNvSpPr txBox="1"/>
          <p:nvPr/>
        </p:nvSpPr>
        <p:spPr>
          <a:xfrm>
            <a:off x="912113" y="2492501"/>
            <a:ext cx="2783205" cy="1297305"/>
          </a:xfrm>
          <a:prstGeom prst="rect">
            <a:avLst/>
          </a:prstGeom>
          <a:ln w="16764">
            <a:solidFill>
              <a:srgbClr val="FF0000"/>
            </a:solidFill>
          </a:ln>
        </p:spPr>
        <p:txBody>
          <a:bodyPr vert="horz" wrap="square" lIns="0" tIns="302895" rIns="0" bIns="0" rtlCol="0">
            <a:spAutoFit/>
          </a:bodyPr>
          <a:lstStyle/>
          <a:p>
            <a:pPr marL="626110" marR="620395" indent="152400">
              <a:lnSpc>
                <a:spcPts val="2590"/>
              </a:lnSpc>
              <a:spcBef>
                <a:spcPts val="2385"/>
              </a:spcBef>
            </a:pPr>
            <a:r>
              <a:rPr sz="2400" b="1" spc="10" dirty="0">
                <a:latin typeface="微软雅黑" panose="020B0503020204020204" charset="-122"/>
                <a:cs typeface="微软雅黑" panose="020B0503020204020204" charset="-122"/>
              </a:rPr>
              <a:t>预付资本 总周转</a:t>
            </a:r>
            <a:r>
              <a:rPr sz="2400" b="1" dirty="0">
                <a:latin typeface="微软雅黑" panose="020B0503020204020204" charset="-122"/>
                <a:cs typeface="微软雅黑" panose="020B0503020204020204" charset="-122"/>
              </a:rPr>
              <a:t>速度</a:t>
            </a:r>
            <a:endParaRPr sz="2400">
              <a:latin typeface="微软雅黑" panose="020B0503020204020204" charset="-122"/>
              <a:cs typeface="微软雅黑" panose="020B0503020204020204" charset="-122"/>
            </a:endParaRPr>
          </a:p>
        </p:txBody>
      </p:sp>
      <p:sp>
        <p:nvSpPr>
          <p:cNvPr id="7" name="object 7"/>
          <p:cNvSpPr txBox="1"/>
          <p:nvPr/>
        </p:nvSpPr>
        <p:spPr>
          <a:xfrm>
            <a:off x="4368546" y="2204466"/>
            <a:ext cx="4257040" cy="935990"/>
          </a:xfrm>
          <a:prstGeom prst="rect">
            <a:avLst/>
          </a:prstGeom>
          <a:ln w="16763">
            <a:solidFill>
              <a:srgbClr val="FF0000"/>
            </a:solidFill>
          </a:ln>
        </p:spPr>
        <p:txBody>
          <a:bodyPr vert="horz" wrap="square" lIns="0" tIns="122555" rIns="0" bIns="0" rtlCol="0">
            <a:spAutoFit/>
          </a:bodyPr>
          <a:lstStyle/>
          <a:p>
            <a:pPr marL="1059180" marR="747395" indent="-304800">
              <a:lnSpc>
                <a:spcPts val="2590"/>
              </a:lnSpc>
              <a:spcBef>
                <a:spcPts val="965"/>
              </a:spcBef>
            </a:pPr>
            <a:r>
              <a:rPr sz="2400" b="1" spc="5" dirty="0">
                <a:latin typeface="微软雅黑" panose="020B0503020204020204" charset="-122"/>
                <a:cs typeface="微软雅黑" panose="020B0503020204020204" charset="-122"/>
              </a:rPr>
              <a:t>固定资</a:t>
            </a:r>
            <a:r>
              <a:rPr sz="2400" b="1" dirty="0">
                <a:latin typeface="微软雅黑" panose="020B0503020204020204" charset="-122"/>
                <a:cs typeface="微软雅黑" panose="020B0503020204020204" charset="-122"/>
              </a:rPr>
              <a:t>本、流动资本 </a:t>
            </a:r>
            <a:r>
              <a:rPr sz="2400" b="1" spc="5" dirty="0">
                <a:latin typeface="微软雅黑" panose="020B0503020204020204" charset="-122"/>
                <a:cs typeface="微软雅黑" panose="020B0503020204020204" charset="-122"/>
              </a:rPr>
              <a:t>各自的</a:t>
            </a:r>
            <a:r>
              <a:rPr sz="2400" b="1" dirty="0">
                <a:latin typeface="微软雅黑" panose="020B0503020204020204" charset="-122"/>
                <a:cs typeface="微软雅黑" panose="020B0503020204020204" charset="-122"/>
              </a:rPr>
              <a:t>周转速度</a:t>
            </a:r>
            <a:endParaRPr sz="2400">
              <a:latin typeface="微软雅黑" panose="020B0503020204020204" charset="-122"/>
              <a:cs typeface="微软雅黑" panose="020B0503020204020204" charset="-122"/>
            </a:endParaRPr>
          </a:p>
        </p:txBody>
      </p:sp>
      <p:sp>
        <p:nvSpPr>
          <p:cNvPr id="8" name="object 8"/>
          <p:cNvSpPr/>
          <p:nvPr/>
        </p:nvSpPr>
        <p:spPr>
          <a:xfrm>
            <a:off x="4368546" y="3284982"/>
            <a:ext cx="4145279" cy="914400"/>
          </a:xfrm>
          <a:custGeom>
            <a:avLst/>
            <a:gdLst/>
            <a:ahLst/>
            <a:cxnLst/>
            <a:rect l="l" t="t" r="r" b="b"/>
            <a:pathLst>
              <a:path w="4145279" h="914400">
                <a:moveTo>
                  <a:pt x="0" y="914400"/>
                </a:moveTo>
                <a:lnTo>
                  <a:pt x="4145279" y="914400"/>
                </a:lnTo>
                <a:lnTo>
                  <a:pt x="4145279" y="0"/>
                </a:lnTo>
                <a:lnTo>
                  <a:pt x="0" y="0"/>
                </a:lnTo>
                <a:lnTo>
                  <a:pt x="0" y="914400"/>
                </a:lnTo>
                <a:close/>
              </a:path>
            </a:pathLst>
          </a:custGeom>
          <a:ln w="16764">
            <a:solidFill>
              <a:srgbClr val="FF0000"/>
            </a:solidFill>
          </a:ln>
        </p:spPr>
        <p:txBody>
          <a:bodyPr wrap="square" lIns="0" tIns="0" rIns="0" bIns="0" rtlCol="0"/>
          <a:lstStyle/>
          <a:p/>
        </p:txBody>
      </p:sp>
      <p:sp>
        <p:nvSpPr>
          <p:cNvPr id="9" name="object 9"/>
          <p:cNvSpPr txBox="1"/>
          <p:nvPr/>
        </p:nvSpPr>
        <p:spPr>
          <a:xfrm>
            <a:off x="4368546" y="3284982"/>
            <a:ext cx="4145279" cy="914400"/>
          </a:xfrm>
          <a:prstGeom prst="rect">
            <a:avLst/>
          </a:prstGeom>
          <a:ln w="16763">
            <a:solidFill>
              <a:srgbClr val="FF0000"/>
            </a:solidFill>
          </a:ln>
        </p:spPr>
        <p:txBody>
          <a:bodyPr vert="horz" wrap="square" lIns="0" tIns="69215" rIns="0" bIns="0" rtlCol="0">
            <a:spAutoFit/>
          </a:bodyPr>
          <a:lstStyle/>
          <a:p>
            <a:pPr algn="ctr">
              <a:lnSpc>
                <a:spcPts val="2735"/>
              </a:lnSpc>
              <a:spcBef>
                <a:spcPts val="545"/>
              </a:spcBef>
            </a:pPr>
            <a:r>
              <a:rPr sz="2400" b="1" spc="5" dirty="0">
                <a:latin typeface="微软雅黑" panose="020B0503020204020204" charset="-122"/>
                <a:cs typeface="微软雅黑" panose="020B0503020204020204" charset="-122"/>
              </a:rPr>
              <a:t>固定资</a:t>
            </a:r>
            <a:r>
              <a:rPr sz="2400" b="1" dirty="0">
                <a:latin typeface="微软雅黑" panose="020B0503020204020204" charset="-122"/>
                <a:cs typeface="微软雅黑" panose="020B0503020204020204" charset="-122"/>
              </a:rPr>
              <a:t>本、流</a:t>
            </a:r>
            <a:r>
              <a:rPr sz="2400" b="1" spc="-10" dirty="0">
                <a:latin typeface="微软雅黑" panose="020B0503020204020204" charset="-122"/>
                <a:cs typeface="微软雅黑" panose="020B0503020204020204" charset="-122"/>
              </a:rPr>
              <a:t>动</a:t>
            </a:r>
            <a:r>
              <a:rPr sz="2400" b="1" dirty="0">
                <a:latin typeface="微软雅黑" panose="020B0503020204020204" charset="-122"/>
                <a:cs typeface="微软雅黑" panose="020B0503020204020204" charset="-122"/>
              </a:rPr>
              <a:t>资本</a:t>
            </a:r>
            <a:endParaRPr sz="2400">
              <a:latin typeface="微软雅黑" panose="020B0503020204020204" charset="-122"/>
              <a:cs typeface="微软雅黑" panose="020B0503020204020204" charset="-122"/>
            </a:endParaRPr>
          </a:p>
          <a:p>
            <a:pPr algn="ctr">
              <a:lnSpc>
                <a:spcPts val="2735"/>
              </a:lnSpc>
            </a:pPr>
            <a:r>
              <a:rPr sz="2400" b="1" spc="5" dirty="0">
                <a:latin typeface="微软雅黑" panose="020B0503020204020204" charset="-122"/>
                <a:cs typeface="微软雅黑" panose="020B0503020204020204" charset="-122"/>
              </a:rPr>
              <a:t>在生产</a:t>
            </a:r>
            <a:r>
              <a:rPr sz="2400" b="1" dirty="0">
                <a:latin typeface="微软雅黑" panose="020B0503020204020204" charset="-122"/>
                <a:cs typeface="微软雅黑" panose="020B0503020204020204" charset="-122"/>
              </a:rPr>
              <a:t>资本中的比重</a:t>
            </a:r>
            <a:endParaRPr sz="2400">
              <a:latin typeface="微软雅黑" panose="020B0503020204020204" charset="-122"/>
              <a:cs typeface="微软雅黑" panose="020B0503020204020204" charset="-122"/>
            </a:endParaRPr>
          </a:p>
        </p:txBody>
      </p:sp>
      <p:sp>
        <p:nvSpPr>
          <p:cNvPr id="10" name="object 10"/>
          <p:cNvSpPr/>
          <p:nvPr/>
        </p:nvSpPr>
        <p:spPr>
          <a:xfrm>
            <a:off x="3691890" y="2637282"/>
            <a:ext cx="662940" cy="1079500"/>
          </a:xfrm>
          <a:custGeom>
            <a:avLst/>
            <a:gdLst/>
            <a:ahLst/>
            <a:cxnLst/>
            <a:rect l="l" t="t" r="r" b="b"/>
            <a:pathLst>
              <a:path w="662939" h="1079500">
                <a:moveTo>
                  <a:pt x="662939" y="1078991"/>
                </a:moveTo>
                <a:lnTo>
                  <a:pt x="533941" y="1078991"/>
                </a:lnTo>
                <a:lnTo>
                  <a:pt x="428577" y="1078991"/>
                </a:lnTo>
                <a:lnTo>
                  <a:pt x="357526" y="1078991"/>
                </a:lnTo>
                <a:lnTo>
                  <a:pt x="331470" y="1078991"/>
                </a:lnTo>
                <a:lnTo>
                  <a:pt x="331470" y="539495"/>
                </a:lnTo>
                <a:lnTo>
                  <a:pt x="305413" y="539495"/>
                </a:lnTo>
                <a:lnTo>
                  <a:pt x="234362" y="539495"/>
                </a:lnTo>
                <a:lnTo>
                  <a:pt x="128998" y="539495"/>
                </a:lnTo>
                <a:lnTo>
                  <a:pt x="0" y="539495"/>
                </a:lnTo>
                <a:lnTo>
                  <a:pt x="128998" y="539495"/>
                </a:lnTo>
                <a:lnTo>
                  <a:pt x="234362" y="539495"/>
                </a:lnTo>
                <a:lnTo>
                  <a:pt x="305413" y="539495"/>
                </a:lnTo>
                <a:lnTo>
                  <a:pt x="331470" y="539495"/>
                </a:lnTo>
                <a:lnTo>
                  <a:pt x="331470" y="0"/>
                </a:lnTo>
                <a:lnTo>
                  <a:pt x="357526" y="0"/>
                </a:lnTo>
                <a:lnTo>
                  <a:pt x="428577" y="0"/>
                </a:lnTo>
                <a:lnTo>
                  <a:pt x="533941" y="0"/>
                </a:lnTo>
                <a:lnTo>
                  <a:pt x="662939" y="0"/>
                </a:lnTo>
              </a:path>
            </a:pathLst>
          </a:custGeom>
          <a:ln w="16764">
            <a:solidFill>
              <a:srgbClr val="FF0000"/>
            </a:solidFill>
          </a:ln>
        </p:spPr>
        <p:txBody>
          <a:bodyPr wrap="square" lIns="0" tIns="0" rIns="0" bIns="0" rtlCol="0"/>
          <a:lstStyle/>
          <a:p/>
        </p:txBody>
      </p:sp>
      <p:sp>
        <p:nvSpPr>
          <p:cNvPr id="11" name="object 11"/>
          <p:cNvSpPr/>
          <p:nvPr/>
        </p:nvSpPr>
        <p:spPr>
          <a:xfrm>
            <a:off x="8621521" y="2134476"/>
            <a:ext cx="2179955" cy="862965"/>
          </a:xfrm>
          <a:custGeom>
            <a:avLst/>
            <a:gdLst/>
            <a:ahLst/>
            <a:cxnLst/>
            <a:rect l="l" t="t" r="r" b="b"/>
            <a:pathLst>
              <a:path w="2179954" h="862964">
                <a:moveTo>
                  <a:pt x="0" y="448576"/>
                </a:moveTo>
                <a:lnTo>
                  <a:pt x="367664" y="361200"/>
                </a:lnTo>
                <a:lnTo>
                  <a:pt x="379865" y="332234"/>
                </a:lnTo>
                <a:lnTo>
                  <a:pt x="395947" y="304110"/>
                </a:lnTo>
                <a:lnTo>
                  <a:pt x="439130" y="250598"/>
                </a:lnTo>
                <a:lnTo>
                  <a:pt x="495964" y="201089"/>
                </a:lnTo>
                <a:lnTo>
                  <a:pt x="529111" y="177967"/>
                </a:lnTo>
                <a:lnTo>
                  <a:pt x="565201" y="156006"/>
                </a:lnTo>
                <a:lnTo>
                  <a:pt x="604080" y="135257"/>
                </a:lnTo>
                <a:lnTo>
                  <a:pt x="645591" y="115773"/>
                </a:lnTo>
                <a:lnTo>
                  <a:pt x="689578" y="97609"/>
                </a:lnTo>
                <a:lnTo>
                  <a:pt x="735885" y="80816"/>
                </a:lnTo>
                <a:lnTo>
                  <a:pt x="784356" y="65448"/>
                </a:lnTo>
                <a:lnTo>
                  <a:pt x="834833" y="51557"/>
                </a:lnTo>
                <a:lnTo>
                  <a:pt x="887163" y="39198"/>
                </a:lnTo>
                <a:lnTo>
                  <a:pt x="941187" y="28422"/>
                </a:lnTo>
                <a:lnTo>
                  <a:pt x="996750" y="19284"/>
                </a:lnTo>
                <a:lnTo>
                  <a:pt x="1053697" y="11835"/>
                </a:lnTo>
                <a:lnTo>
                  <a:pt x="1111870" y="6129"/>
                </a:lnTo>
                <a:lnTo>
                  <a:pt x="1171113" y="2219"/>
                </a:lnTo>
                <a:lnTo>
                  <a:pt x="1231271" y="158"/>
                </a:lnTo>
                <a:lnTo>
                  <a:pt x="1292187" y="0"/>
                </a:lnTo>
                <a:lnTo>
                  <a:pt x="1353705" y="1796"/>
                </a:lnTo>
                <a:lnTo>
                  <a:pt x="1415669" y="5600"/>
                </a:lnTo>
                <a:lnTo>
                  <a:pt x="1479574" y="11661"/>
                </a:lnTo>
                <a:lnTo>
                  <a:pt x="1541533" y="19717"/>
                </a:lnTo>
                <a:lnTo>
                  <a:pt x="1601418" y="29684"/>
                </a:lnTo>
                <a:lnTo>
                  <a:pt x="1659102" y="41477"/>
                </a:lnTo>
                <a:lnTo>
                  <a:pt x="1714459" y="55014"/>
                </a:lnTo>
                <a:lnTo>
                  <a:pt x="1767360" y="70210"/>
                </a:lnTo>
                <a:lnTo>
                  <a:pt x="1817678" y="86982"/>
                </a:lnTo>
                <a:lnTo>
                  <a:pt x="1865287" y="105245"/>
                </a:lnTo>
                <a:lnTo>
                  <a:pt x="1910059" y="124916"/>
                </a:lnTo>
                <a:lnTo>
                  <a:pt x="1951867" y="145910"/>
                </a:lnTo>
                <a:lnTo>
                  <a:pt x="1990583" y="168145"/>
                </a:lnTo>
                <a:lnTo>
                  <a:pt x="2026081" y="191536"/>
                </a:lnTo>
                <a:lnTo>
                  <a:pt x="2058234" y="215999"/>
                </a:lnTo>
                <a:lnTo>
                  <a:pt x="2086913" y="241450"/>
                </a:lnTo>
                <a:lnTo>
                  <a:pt x="2133345" y="294983"/>
                </a:lnTo>
                <a:lnTo>
                  <a:pt x="2164359" y="351463"/>
                </a:lnTo>
                <a:lnTo>
                  <a:pt x="2178937" y="410219"/>
                </a:lnTo>
                <a:lnTo>
                  <a:pt x="2179745" y="440241"/>
                </a:lnTo>
                <a:lnTo>
                  <a:pt x="2176063" y="470581"/>
                </a:lnTo>
                <a:lnTo>
                  <a:pt x="2155562" y="530120"/>
                </a:lnTo>
                <a:lnTo>
                  <a:pt x="2119673" y="585474"/>
                </a:lnTo>
                <a:lnTo>
                  <a:pt x="2069508" y="637037"/>
                </a:lnTo>
                <a:lnTo>
                  <a:pt x="2039463" y="661265"/>
                </a:lnTo>
                <a:lnTo>
                  <a:pt x="2006316" y="684387"/>
                </a:lnTo>
                <a:lnTo>
                  <a:pt x="1970226" y="706348"/>
                </a:lnTo>
                <a:lnTo>
                  <a:pt x="1931347" y="727097"/>
                </a:lnTo>
                <a:lnTo>
                  <a:pt x="1889836" y="746581"/>
                </a:lnTo>
                <a:lnTo>
                  <a:pt x="1845849" y="764745"/>
                </a:lnTo>
                <a:lnTo>
                  <a:pt x="1799542" y="781538"/>
                </a:lnTo>
                <a:lnTo>
                  <a:pt x="1751071" y="796906"/>
                </a:lnTo>
                <a:lnTo>
                  <a:pt x="1700594" y="810797"/>
                </a:lnTo>
                <a:lnTo>
                  <a:pt x="1648264" y="823156"/>
                </a:lnTo>
                <a:lnTo>
                  <a:pt x="1594240" y="833932"/>
                </a:lnTo>
                <a:lnTo>
                  <a:pt x="1538677" y="843070"/>
                </a:lnTo>
                <a:lnTo>
                  <a:pt x="1481730" y="850519"/>
                </a:lnTo>
                <a:lnTo>
                  <a:pt x="1423557" y="856225"/>
                </a:lnTo>
                <a:lnTo>
                  <a:pt x="1364314" y="860135"/>
                </a:lnTo>
                <a:lnTo>
                  <a:pt x="1304156" y="862196"/>
                </a:lnTo>
                <a:lnTo>
                  <a:pt x="1243240" y="862354"/>
                </a:lnTo>
                <a:lnTo>
                  <a:pt x="1181722" y="860558"/>
                </a:lnTo>
                <a:lnTo>
                  <a:pt x="1119758" y="856754"/>
                </a:lnTo>
                <a:lnTo>
                  <a:pt x="1055801" y="850681"/>
                </a:lnTo>
                <a:lnTo>
                  <a:pt x="993537" y="842554"/>
                </a:lnTo>
                <a:lnTo>
                  <a:pt x="933135" y="832448"/>
                </a:lnTo>
                <a:lnTo>
                  <a:pt x="874765" y="820440"/>
                </a:lnTo>
                <a:lnTo>
                  <a:pt x="818596" y="806606"/>
                </a:lnTo>
                <a:lnTo>
                  <a:pt x="764797" y="791021"/>
                </a:lnTo>
                <a:lnTo>
                  <a:pt x="713537" y="773761"/>
                </a:lnTo>
                <a:lnTo>
                  <a:pt x="664985" y="754903"/>
                </a:lnTo>
                <a:lnTo>
                  <a:pt x="619312" y="734523"/>
                </a:lnTo>
                <a:lnTo>
                  <a:pt x="576685" y="712696"/>
                </a:lnTo>
                <a:lnTo>
                  <a:pt x="537274" y="689499"/>
                </a:lnTo>
                <a:lnTo>
                  <a:pt x="501249" y="665007"/>
                </a:lnTo>
                <a:lnTo>
                  <a:pt x="468778" y="639297"/>
                </a:lnTo>
                <a:lnTo>
                  <a:pt x="440031" y="612445"/>
                </a:lnTo>
                <a:lnTo>
                  <a:pt x="394385" y="555616"/>
                </a:lnTo>
                <a:lnTo>
                  <a:pt x="377825" y="525792"/>
                </a:lnTo>
                <a:lnTo>
                  <a:pt x="0" y="448576"/>
                </a:lnTo>
                <a:close/>
              </a:path>
            </a:pathLst>
          </a:custGeom>
          <a:ln w="16764">
            <a:solidFill>
              <a:srgbClr val="FF0000"/>
            </a:solidFill>
          </a:ln>
        </p:spPr>
        <p:txBody>
          <a:bodyPr wrap="square" lIns="0" tIns="0" rIns="0" bIns="0" rtlCol="0"/>
          <a:lstStyle/>
          <a:p/>
        </p:txBody>
      </p:sp>
      <p:sp>
        <p:nvSpPr>
          <p:cNvPr id="12" name="object 12"/>
          <p:cNvSpPr txBox="1"/>
          <p:nvPr/>
        </p:nvSpPr>
        <p:spPr>
          <a:xfrm>
            <a:off x="9570211" y="2182114"/>
            <a:ext cx="638175" cy="757555"/>
          </a:xfrm>
          <a:prstGeom prst="rect">
            <a:avLst/>
          </a:prstGeom>
        </p:spPr>
        <p:txBody>
          <a:bodyPr vert="horz" wrap="square" lIns="0" tIns="12700" rIns="0" bIns="0" rtlCol="0">
            <a:spAutoFit/>
          </a:bodyPr>
          <a:lstStyle/>
          <a:p>
            <a:pPr marL="12700" marR="5080">
              <a:lnSpc>
                <a:spcPct val="100000"/>
              </a:lnSpc>
              <a:spcBef>
                <a:spcPts val="100"/>
              </a:spcBef>
            </a:pPr>
            <a:r>
              <a:rPr sz="2400" b="1" spc="10" dirty="0">
                <a:solidFill>
                  <a:srgbClr val="0000FF"/>
                </a:solidFill>
                <a:latin typeface="Microsoft JhengHei" panose="020B0604030504040204" charset="-120"/>
                <a:cs typeface="Microsoft JhengHei" panose="020B0604030504040204" charset="-120"/>
              </a:rPr>
              <a:t>均成 </a:t>
            </a:r>
            <a:r>
              <a:rPr sz="2400" b="1" spc="5" dirty="0">
                <a:solidFill>
                  <a:srgbClr val="0000FF"/>
                </a:solidFill>
                <a:latin typeface="Microsoft JhengHei" panose="020B0604030504040204" charset="-120"/>
                <a:cs typeface="Microsoft JhengHei" panose="020B0604030504040204" charset="-120"/>
              </a:rPr>
              <a:t>正比</a:t>
            </a:r>
            <a:endParaRPr sz="2400">
              <a:latin typeface="Microsoft JhengHei" panose="020B0604030504040204" charset="-120"/>
              <a:cs typeface="Microsoft JhengHei" panose="020B0604030504040204" charset="-120"/>
            </a:endParaRPr>
          </a:p>
        </p:txBody>
      </p:sp>
      <p:sp>
        <p:nvSpPr>
          <p:cNvPr id="13" name="object 13"/>
          <p:cNvSpPr/>
          <p:nvPr/>
        </p:nvSpPr>
        <p:spPr>
          <a:xfrm>
            <a:off x="8484996" y="3429730"/>
            <a:ext cx="2893060" cy="1341755"/>
          </a:xfrm>
          <a:custGeom>
            <a:avLst/>
            <a:gdLst/>
            <a:ahLst/>
            <a:cxnLst/>
            <a:rect l="l" t="t" r="r" b="b"/>
            <a:pathLst>
              <a:path w="2893059" h="1341754">
                <a:moveTo>
                  <a:pt x="0" y="292004"/>
                </a:moveTo>
                <a:lnTo>
                  <a:pt x="541654" y="279812"/>
                </a:lnTo>
                <a:lnTo>
                  <a:pt x="575416" y="256533"/>
                </a:lnTo>
                <a:lnTo>
                  <a:pt x="610741" y="234224"/>
                </a:lnTo>
                <a:lnTo>
                  <a:pt x="647563" y="212890"/>
                </a:lnTo>
                <a:lnTo>
                  <a:pt x="685814" y="192537"/>
                </a:lnTo>
                <a:lnTo>
                  <a:pt x="725425" y="173172"/>
                </a:lnTo>
                <a:lnTo>
                  <a:pt x="766328" y="154800"/>
                </a:lnTo>
                <a:lnTo>
                  <a:pt x="808456" y="137427"/>
                </a:lnTo>
                <a:lnTo>
                  <a:pt x="851742" y="121058"/>
                </a:lnTo>
                <a:lnTo>
                  <a:pt x="896116" y="105699"/>
                </a:lnTo>
                <a:lnTo>
                  <a:pt x="941511" y="91357"/>
                </a:lnTo>
                <a:lnTo>
                  <a:pt x="987859" y="78036"/>
                </a:lnTo>
                <a:lnTo>
                  <a:pt x="1035092" y="65744"/>
                </a:lnTo>
                <a:lnTo>
                  <a:pt x="1083143" y="54484"/>
                </a:lnTo>
                <a:lnTo>
                  <a:pt x="1131943" y="44264"/>
                </a:lnTo>
                <a:lnTo>
                  <a:pt x="1181425" y="35089"/>
                </a:lnTo>
                <a:lnTo>
                  <a:pt x="1231520" y="26964"/>
                </a:lnTo>
                <a:lnTo>
                  <a:pt x="1282160" y="19896"/>
                </a:lnTo>
                <a:lnTo>
                  <a:pt x="1333279" y="13891"/>
                </a:lnTo>
                <a:lnTo>
                  <a:pt x="1384807" y="8953"/>
                </a:lnTo>
                <a:lnTo>
                  <a:pt x="1436678" y="5089"/>
                </a:lnTo>
                <a:lnTo>
                  <a:pt x="1488822" y="2305"/>
                </a:lnTo>
                <a:lnTo>
                  <a:pt x="1541173" y="607"/>
                </a:lnTo>
                <a:lnTo>
                  <a:pt x="1593662" y="0"/>
                </a:lnTo>
                <a:lnTo>
                  <a:pt x="1646221" y="489"/>
                </a:lnTo>
                <a:lnTo>
                  <a:pt x="1698782" y="2081"/>
                </a:lnTo>
                <a:lnTo>
                  <a:pt x="1751278" y="4782"/>
                </a:lnTo>
                <a:lnTo>
                  <a:pt x="1803641" y="8598"/>
                </a:lnTo>
                <a:lnTo>
                  <a:pt x="1855802" y="13533"/>
                </a:lnTo>
                <a:lnTo>
                  <a:pt x="1907694" y="19594"/>
                </a:lnTo>
                <a:lnTo>
                  <a:pt x="1959249" y="26787"/>
                </a:lnTo>
                <a:lnTo>
                  <a:pt x="2010399" y="35117"/>
                </a:lnTo>
                <a:lnTo>
                  <a:pt x="2061077" y="44590"/>
                </a:lnTo>
                <a:lnTo>
                  <a:pt x="2111213" y="55213"/>
                </a:lnTo>
                <a:lnTo>
                  <a:pt x="2160740" y="66990"/>
                </a:lnTo>
                <a:lnTo>
                  <a:pt x="2209591" y="79928"/>
                </a:lnTo>
                <a:lnTo>
                  <a:pt x="2257697" y="94031"/>
                </a:lnTo>
                <a:lnTo>
                  <a:pt x="2304991" y="109307"/>
                </a:lnTo>
                <a:lnTo>
                  <a:pt x="2351404" y="125761"/>
                </a:lnTo>
                <a:lnTo>
                  <a:pt x="2406327" y="147266"/>
                </a:lnTo>
                <a:lnTo>
                  <a:pt x="2458427" y="169975"/>
                </a:lnTo>
                <a:lnTo>
                  <a:pt x="2507685" y="193823"/>
                </a:lnTo>
                <a:lnTo>
                  <a:pt x="2554080" y="218746"/>
                </a:lnTo>
                <a:lnTo>
                  <a:pt x="2597591" y="244678"/>
                </a:lnTo>
                <a:lnTo>
                  <a:pt x="2638198" y="271555"/>
                </a:lnTo>
                <a:lnTo>
                  <a:pt x="2675880" y="299313"/>
                </a:lnTo>
                <a:lnTo>
                  <a:pt x="2710617" y="327887"/>
                </a:lnTo>
                <a:lnTo>
                  <a:pt x="2742388" y="357212"/>
                </a:lnTo>
                <a:lnTo>
                  <a:pt x="2771172" y="387222"/>
                </a:lnTo>
                <a:lnTo>
                  <a:pt x="2796950" y="417855"/>
                </a:lnTo>
                <a:lnTo>
                  <a:pt x="2819700" y="449044"/>
                </a:lnTo>
                <a:lnTo>
                  <a:pt x="2856034" y="512834"/>
                </a:lnTo>
                <a:lnTo>
                  <a:pt x="2880011" y="578075"/>
                </a:lnTo>
                <a:lnTo>
                  <a:pt x="2891466" y="644249"/>
                </a:lnTo>
                <a:lnTo>
                  <a:pt x="2892447" y="677524"/>
                </a:lnTo>
                <a:lnTo>
                  <a:pt x="2890236" y="710838"/>
                </a:lnTo>
                <a:lnTo>
                  <a:pt x="2876154" y="777326"/>
                </a:lnTo>
                <a:lnTo>
                  <a:pt x="2849057" y="843193"/>
                </a:lnTo>
                <a:lnTo>
                  <a:pt x="2808780" y="907922"/>
                </a:lnTo>
                <a:lnTo>
                  <a:pt x="2783648" y="939698"/>
                </a:lnTo>
                <a:lnTo>
                  <a:pt x="2755159" y="970996"/>
                </a:lnTo>
                <a:lnTo>
                  <a:pt x="2723293" y="1001750"/>
                </a:lnTo>
                <a:lnTo>
                  <a:pt x="2688029" y="1031897"/>
                </a:lnTo>
                <a:lnTo>
                  <a:pt x="2649347" y="1061370"/>
                </a:lnTo>
                <a:lnTo>
                  <a:pt x="2615585" y="1084650"/>
                </a:lnTo>
                <a:lnTo>
                  <a:pt x="2580260" y="1106959"/>
                </a:lnTo>
                <a:lnTo>
                  <a:pt x="2543438" y="1128293"/>
                </a:lnTo>
                <a:lnTo>
                  <a:pt x="2505187" y="1148645"/>
                </a:lnTo>
                <a:lnTo>
                  <a:pt x="2465576" y="1168010"/>
                </a:lnTo>
                <a:lnTo>
                  <a:pt x="2424673" y="1186383"/>
                </a:lnTo>
                <a:lnTo>
                  <a:pt x="2382545" y="1203756"/>
                </a:lnTo>
                <a:lnTo>
                  <a:pt x="2339259" y="1220125"/>
                </a:lnTo>
                <a:lnTo>
                  <a:pt x="2294885" y="1235483"/>
                </a:lnTo>
                <a:lnTo>
                  <a:pt x="2249490" y="1249826"/>
                </a:lnTo>
                <a:lnTo>
                  <a:pt x="2203142" y="1263146"/>
                </a:lnTo>
                <a:lnTo>
                  <a:pt x="2155909" y="1275439"/>
                </a:lnTo>
                <a:lnTo>
                  <a:pt x="2107858" y="1286699"/>
                </a:lnTo>
                <a:lnTo>
                  <a:pt x="2059058" y="1296919"/>
                </a:lnTo>
                <a:lnTo>
                  <a:pt x="2009576" y="1306094"/>
                </a:lnTo>
                <a:lnTo>
                  <a:pt x="1959481" y="1314219"/>
                </a:lnTo>
                <a:lnTo>
                  <a:pt x="1908841" y="1321286"/>
                </a:lnTo>
                <a:lnTo>
                  <a:pt x="1857722" y="1327292"/>
                </a:lnTo>
                <a:lnTo>
                  <a:pt x="1806193" y="1332230"/>
                </a:lnTo>
                <a:lnTo>
                  <a:pt x="1754323" y="1336093"/>
                </a:lnTo>
                <a:lnTo>
                  <a:pt x="1702179" y="1338877"/>
                </a:lnTo>
                <a:lnTo>
                  <a:pt x="1649828" y="1340576"/>
                </a:lnTo>
                <a:lnTo>
                  <a:pt x="1597339" y="1341183"/>
                </a:lnTo>
                <a:lnTo>
                  <a:pt x="1544780" y="1340694"/>
                </a:lnTo>
                <a:lnTo>
                  <a:pt x="1492219" y="1339101"/>
                </a:lnTo>
                <a:lnTo>
                  <a:pt x="1439723" y="1336400"/>
                </a:lnTo>
                <a:lnTo>
                  <a:pt x="1387360" y="1332585"/>
                </a:lnTo>
                <a:lnTo>
                  <a:pt x="1335199" y="1327650"/>
                </a:lnTo>
                <a:lnTo>
                  <a:pt x="1283307" y="1321589"/>
                </a:lnTo>
                <a:lnTo>
                  <a:pt x="1231752" y="1314396"/>
                </a:lnTo>
                <a:lnTo>
                  <a:pt x="1180602" y="1306066"/>
                </a:lnTo>
                <a:lnTo>
                  <a:pt x="1129924" y="1296592"/>
                </a:lnTo>
                <a:lnTo>
                  <a:pt x="1079788" y="1285970"/>
                </a:lnTo>
                <a:lnTo>
                  <a:pt x="1030261" y="1274193"/>
                </a:lnTo>
                <a:lnTo>
                  <a:pt x="981410" y="1261255"/>
                </a:lnTo>
                <a:lnTo>
                  <a:pt x="933304" y="1247151"/>
                </a:lnTo>
                <a:lnTo>
                  <a:pt x="886010" y="1231875"/>
                </a:lnTo>
                <a:lnTo>
                  <a:pt x="839597" y="1215421"/>
                </a:lnTo>
                <a:lnTo>
                  <a:pt x="782444" y="1192979"/>
                </a:lnTo>
                <a:lnTo>
                  <a:pt x="728198" y="1169136"/>
                </a:lnTo>
                <a:lnTo>
                  <a:pt x="676910" y="1143966"/>
                </a:lnTo>
                <a:lnTo>
                  <a:pt x="628635" y="1117543"/>
                </a:lnTo>
                <a:lnTo>
                  <a:pt x="583424" y="1089942"/>
                </a:lnTo>
                <a:lnTo>
                  <a:pt x="541331" y="1061237"/>
                </a:lnTo>
                <a:lnTo>
                  <a:pt x="502409" y="1031502"/>
                </a:lnTo>
                <a:lnTo>
                  <a:pt x="466711" y="1000812"/>
                </a:lnTo>
                <a:lnTo>
                  <a:pt x="434290" y="969240"/>
                </a:lnTo>
                <a:lnTo>
                  <a:pt x="405199" y="936860"/>
                </a:lnTo>
                <a:lnTo>
                  <a:pt x="379491" y="903747"/>
                </a:lnTo>
                <a:lnTo>
                  <a:pt x="357220" y="869976"/>
                </a:lnTo>
                <a:lnTo>
                  <a:pt x="338437" y="835620"/>
                </a:lnTo>
                <a:lnTo>
                  <a:pt x="311551" y="765450"/>
                </a:lnTo>
                <a:lnTo>
                  <a:pt x="299258" y="693833"/>
                </a:lnTo>
                <a:lnTo>
                  <a:pt x="298716" y="657667"/>
                </a:lnTo>
                <a:lnTo>
                  <a:pt x="301982" y="621361"/>
                </a:lnTo>
                <a:lnTo>
                  <a:pt x="309108" y="584990"/>
                </a:lnTo>
                <a:lnTo>
                  <a:pt x="320147" y="548628"/>
                </a:lnTo>
                <a:lnTo>
                  <a:pt x="335152" y="512349"/>
                </a:lnTo>
                <a:lnTo>
                  <a:pt x="0" y="292004"/>
                </a:lnTo>
                <a:close/>
              </a:path>
            </a:pathLst>
          </a:custGeom>
          <a:ln w="16764">
            <a:solidFill>
              <a:srgbClr val="FF0000"/>
            </a:solidFill>
          </a:ln>
        </p:spPr>
        <p:txBody>
          <a:bodyPr wrap="square" lIns="0" tIns="0" rIns="0" bIns="0" rtlCol="0"/>
          <a:lstStyle/>
          <a:p/>
        </p:txBody>
      </p:sp>
      <p:sp>
        <p:nvSpPr>
          <p:cNvPr id="14" name="object 14"/>
          <p:cNvSpPr txBox="1"/>
          <p:nvPr/>
        </p:nvSpPr>
        <p:spPr>
          <a:xfrm>
            <a:off x="9554718" y="3687288"/>
            <a:ext cx="1049655" cy="756920"/>
          </a:xfrm>
          <a:prstGeom prst="rect">
            <a:avLst/>
          </a:prstGeom>
        </p:spPr>
        <p:txBody>
          <a:bodyPr vert="horz" wrap="square" lIns="0" tIns="73025" rIns="0" bIns="0" rtlCol="0">
            <a:spAutoFit/>
          </a:bodyPr>
          <a:lstStyle/>
          <a:p>
            <a:pPr marL="12700">
              <a:lnSpc>
                <a:spcPct val="100000"/>
              </a:lnSpc>
              <a:spcBef>
                <a:spcPts val="575"/>
              </a:spcBef>
            </a:pPr>
            <a:r>
              <a:rPr sz="2000" b="1" spc="10" dirty="0">
                <a:solidFill>
                  <a:srgbClr val="0000FF"/>
                </a:solidFill>
                <a:latin typeface="Microsoft JhengHei" panose="020B0604030504040204" charset="-120"/>
                <a:cs typeface="Microsoft JhengHei" panose="020B0604030504040204" charset="-120"/>
              </a:rPr>
              <a:t>比重不同</a:t>
            </a:r>
            <a:endParaRPr sz="2000">
              <a:latin typeface="Microsoft JhengHei" panose="020B0604030504040204" charset="-120"/>
              <a:cs typeface="Microsoft JhengHei" panose="020B0604030504040204" charset="-120"/>
            </a:endParaRPr>
          </a:p>
          <a:p>
            <a:pPr marL="12700">
              <a:lnSpc>
                <a:spcPct val="100000"/>
              </a:lnSpc>
              <a:spcBef>
                <a:spcPts val="480"/>
              </a:spcBef>
            </a:pPr>
            <a:r>
              <a:rPr sz="2000" b="1" spc="10" dirty="0">
                <a:solidFill>
                  <a:srgbClr val="0000FF"/>
                </a:solidFill>
                <a:latin typeface="Microsoft JhengHei" panose="020B0604030504040204" charset="-120"/>
                <a:cs typeface="Microsoft JhengHei" panose="020B0604030504040204" charset="-120"/>
              </a:rPr>
              <a:t>影响不同</a:t>
            </a:r>
            <a:endParaRPr sz="2000">
              <a:latin typeface="Microsoft JhengHei" panose="020B0604030504040204" charset="-120"/>
              <a:cs typeface="Microsoft JhengHei" panose="020B0604030504040204" charset="-120"/>
            </a:endParaRPr>
          </a:p>
        </p:txBody>
      </p:sp>
      <p:sp>
        <p:nvSpPr>
          <p:cNvPr id="17" name="object 1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18" name="object 1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15" name="object 15"/>
          <p:cNvSpPr txBox="1"/>
          <p:nvPr/>
        </p:nvSpPr>
        <p:spPr>
          <a:xfrm>
            <a:off x="1333246" y="4861181"/>
            <a:ext cx="9204960" cy="962025"/>
          </a:xfrm>
          <a:prstGeom prst="rect">
            <a:avLst/>
          </a:prstGeom>
        </p:spPr>
        <p:txBody>
          <a:bodyPr vert="horz" wrap="square" lIns="0" tIns="1905" rIns="0" bIns="0" rtlCol="0">
            <a:spAutoFit/>
          </a:bodyPr>
          <a:lstStyle/>
          <a:p>
            <a:pPr marL="12700" marR="5080" indent="644525">
              <a:lnSpc>
                <a:spcPct val="121000"/>
              </a:lnSpc>
              <a:spcBef>
                <a:spcPts val="15"/>
              </a:spcBef>
            </a:pPr>
            <a:r>
              <a:rPr sz="2400" dirty="0">
                <a:latin typeface="微软雅黑" panose="020B0503020204020204" charset="-122"/>
                <a:cs typeface="微软雅黑" panose="020B0503020204020204" charset="-122"/>
              </a:rPr>
              <a:t>加快资本的周转速度并提高资本的有机构成，才能够在同样的时 间内获得更多的剩余价值，赚到更多的利</a:t>
            </a:r>
            <a:r>
              <a:rPr sz="2400" spc="5" dirty="0">
                <a:latin typeface="微软雅黑" panose="020B0503020204020204" charset="-122"/>
                <a:cs typeface="微软雅黑" panose="020B0503020204020204" charset="-122"/>
              </a:rPr>
              <a:t>润</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16" name="object 16"/>
          <p:cNvSpPr txBox="1">
            <a:spLocks noGrp="1"/>
          </p:cNvSpPr>
          <p:nvPr>
            <p:ph type="title"/>
          </p:nvPr>
        </p:nvSpPr>
        <p:spPr>
          <a:xfrm>
            <a:off x="615315" y="63500"/>
            <a:ext cx="925893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0183"/>
            <a:ext cx="12191999" cy="6147814"/>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9511665" cy="50482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rPr>
              <a:t>四、生产剩余价值是资</a:t>
            </a:r>
            <a:r>
              <a:rPr sz="3200" spc="-15" dirty="0">
                <a:solidFill>
                  <a:srgbClr val="FFFFFF"/>
                </a:solidFill>
              </a:rPr>
              <a:t>本</a:t>
            </a:r>
            <a:r>
              <a:rPr sz="3200" dirty="0">
                <a:solidFill>
                  <a:srgbClr val="FFFFFF"/>
                </a:solidFill>
              </a:rPr>
              <a:t>主义</a:t>
            </a:r>
            <a:r>
              <a:rPr sz="3200" spc="-15" dirty="0">
                <a:solidFill>
                  <a:srgbClr val="FFFFFF"/>
                </a:solidFill>
              </a:rPr>
              <a:t>生</a:t>
            </a:r>
            <a:r>
              <a:rPr sz="3200" dirty="0">
                <a:solidFill>
                  <a:srgbClr val="FFFFFF"/>
                </a:solidFill>
              </a:rPr>
              <a:t>产方</a:t>
            </a:r>
            <a:r>
              <a:rPr sz="3200" spc="-15" dirty="0">
                <a:solidFill>
                  <a:srgbClr val="FFFFFF"/>
                </a:solidFill>
              </a:rPr>
              <a:t>式</a:t>
            </a:r>
            <a:r>
              <a:rPr sz="3200" dirty="0">
                <a:solidFill>
                  <a:srgbClr val="FFFFFF"/>
                </a:solidFill>
              </a:rPr>
              <a:t>的绝</a:t>
            </a:r>
            <a:r>
              <a:rPr sz="3200" spc="-15" dirty="0">
                <a:solidFill>
                  <a:srgbClr val="FFFFFF"/>
                </a:solidFill>
              </a:rPr>
              <a:t>对</a:t>
            </a:r>
            <a:r>
              <a:rPr sz="3200" dirty="0">
                <a:solidFill>
                  <a:srgbClr val="FFFFFF"/>
                </a:solidFill>
              </a:rPr>
              <a:t>规律</a:t>
            </a:r>
            <a:endParaRPr sz="3200"/>
          </a:p>
        </p:txBody>
      </p:sp>
      <p:sp>
        <p:nvSpPr>
          <p:cNvPr id="7" name="object 7"/>
          <p:cNvSpPr txBox="1"/>
          <p:nvPr/>
        </p:nvSpPr>
        <p:spPr>
          <a:xfrm>
            <a:off x="6946518"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222106" y="6366702"/>
            <a:ext cx="393192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资本主义经济制度的本质</a:t>
            </a:r>
            <a:endParaRPr sz="2800">
              <a:latin typeface="PMingLiU" panose="02020500000000000000" charset="-120"/>
              <a:cs typeface="PMingLiU" panose="02020500000000000000" charset="-120"/>
            </a:endParaRPr>
          </a:p>
        </p:txBody>
      </p:sp>
      <p:sp>
        <p:nvSpPr>
          <p:cNvPr id="6" name="object 6"/>
          <p:cNvSpPr txBox="1"/>
          <p:nvPr/>
        </p:nvSpPr>
        <p:spPr>
          <a:xfrm>
            <a:off x="1278382" y="999235"/>
            <a:ext cx="9474200" cy="4488815"/>
          </a:xfrm>
          <a:prstGeom prst="rect">
            <a:avLst/>
          </a:prstGeom>
        </p:spPr>
        <p:txBody>
          <a:bodyPr vert="horz" wrap="square" lIns="0" tIns="12700" rIns="0" bIns="0" rtlCol="0">
            <a:spAutoFit/>
          </a:bodyPr>
          <a:lstStyle/>
          <a:p>
            <a:pPr marL="228600">
              <a:lnSpc>
                <a:spcPct val="100000"/>
              </a:lnSpc>
              <a:spcBef>
                <a:spcPts val="100"/>
              </a:spcBef>
            </a:pPr>
            <a:r>
              <a:rPr sz="3600" b="1" spc="10" dirty="0">
                <a:latin typeface="Microsoft JhengHei" panose="020B0604030504040204" charset="-120"/>
                <a:cs typeface="Microsoft JhengHei" panose="020B0604030504040204" charset="-120"/>
              </a:rPr>
              <a:t>资本结</a:t>
            </a:r>
            <a:r>
              <a:rPr sz="3600" b="1" dirty="0">
                <a:latin typeface="Microsoft JhengHei" panose="020B0604030504040204" charset="-120"/>
                <a:cs typeface="Microsoft JhengHei" panose="020B0604030504040204" charset="-120"/>
              </a:rPr>
              <a:t>构对资本周转速度</a:t>
            </a:r>
            <a:r>
              <a:rPr sz="3600" b="1" spc="-15" dirty="0">
                <a:latin typeface="Microsoft JhengHei" panose="020B0604030504040204" charset="-120"/>
                <a:cs typeface="Microsoft JhengHei" panose="020B0604030504040204" charset="-120"/>
              </a:rPr>
              <a:t>的</a:t>
            </a:r>
            <a:r>
              <a:rPr sz="3600" b="1" dirty="0">
                <a:latin typeface="Microsoft JhengHei" panose="020B0604030504040204" charset="-120"/>
                <a:cs typeface="Microsoft JhengHei" panose="020B0604030504040204" charset="-120"/>
              </a:rPr>
              <a:t>影响</a:t>
            </a:r>
            <a:endParaRPr sz="3600">
              <a:latin typeface="Microsoft JhengHei" panose="020B0604030504040204" charset="-120"/>
              <a:cs typeface="Microsoft JhengHei" panose="020B0604030504040204" charset="-120"/>
            </a:endParaRPr>
          </a:p>
          <a:p>
            <a:pPr>
              <a:lnSpc>
                <a:spcPct val="100000"/>
              </a:lnSpc>
              <a:spcBef>
                <a:spcPts val="25"/>
              </a:spcBef>
            </a:pPr>
            <a:endParaRPr sz="2900">
              <a:latin typeface="Times New Roman" panose="02020603050405020304"/>
              <a:cs typeface="Times New Roman" panose="02020603050405020304"/>
            </a:endParaRPr>
          </a:p>
          <a:p>
            <a:pPr marL="12700">
              <a:lnSpc>
                <a:spcPct val="100000"/>
              </a:lnSpc>
            </a:pPr>
            <a:r>
              <a:rPr sz="2400" dirty="0">
                <a:latin typeface="微软雅黑" panose="020B0503020204020204" charset="-122"/>
                <a:cs typeface="微软雅黑" panose="020B0503020204020204" charset="-122"/>
              </a:rPr>
              <a:t>生产资本按其价值周转方式不同，可区分</a:t>
            </a:r>
            <a:r>
              <a:rPr sz="2400" spc="5" dirty="0">
                <a:latin typeface="微软雅黑" panose="020B0503020204020204" charset="-122"/>
                <a:cs typeface="微软雅黑" panose="020B0503020204020204" charset="-122"/>
              </a:rPr>
              <a:t>为</a:t>
            </a:r>
            <a:r>
              <a:rPr sz="2400" b="1" dirty="0">
                <a:latin typeface="微软雅黑" panose="020B0503020204020204" charset="-122"/>
                <a:cs typeface="微软雅黑" panose="020B0503020204020204" charset="-122"/>
              </a:rPr>
              <a:t>固定资</a:t>
            </a:r>
            <a:r>
              <a:rPr sz="2400" b="1" spc="-5" dirty="0">
                <a:latin typeface="微软雅黑" panose="020B0503020204020204" charset="-122"/>
                <a:cs typeface="微软雅黑" panose="020B0503020204020204" charset="-122"/>
              </a:rPr>
              <a:t>本</a:t>
            </a:r>
            <a:r>
              <a:rPr sz="2400" dirty="0">
                <a:latin typeface="微软雅黑" panose="020B0503020204020204" charset="-122"/>
                <a:cs typeface="微软雅黑" panose="020B0503020204020204" charset="-122"/>
              </a:rPr>
              <a:t>和</a:t>
            </a:r>
            <a:r>
              <a:rPr sz="2400" b="1" dirty="0">
                <a:latin typeface="微软雅黑" panose="020B0503020204020204" charset="-122"/>
                <a:cs typeface="微软雅黑" panose="020B0503020204020204" charset="-122"/>
              </a:rPr>
              <a:t>流动资本</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205740">
              <a:lnSpc>
                <a:spcPct val="120000"/>
              </a:lnSpc>
              <a:buFont typeface="Wingdings" panose="05000000000000000000"/>
              <a:buChar char=""/>
              <a:tabLst>
                <a:tab pos="725805" algn="l"/>
                <a:tab pos="726440" algn="l"/>
              </a:tabLst>
            </a:pPr>
            <a:r>
              <a:rPr sz="2400" b="1" dirty="0">
                <a:latin typeface="微软雅黑" panose="020B0503020204020204" charset="-122"/>
                <a:cs typeface="微软雅黑" panose="020B0503020204020204" charset="-122"/>
              </a:rPr>
              <a:t>固定资本</a:t>
            </a:r>
            <a:r>
              <a:rPr sz="2400" dirty="0">
                <a:latin typeface="微软雅黑" panose="020B0503020204020204" charset="-122"/>
                <a:cs typeface="微软雅黑" panose="020B0503020204020204" charset="-122"/>
              </a:rPr>
              <a:t>：指用于购买机器、设备、工具、厂房等耐用的劳动资 料的那部分资本，属于不变资本的一部分。它的物质形态全部参加生</a:t>
            </a:r>
            <a:endParaRPr sz="2400">
              <a:latin typeface="微软雅黑" panose="020B0503020204020204" charset="-122"/>
              <a:cs typeface="微软雅黑" panose="020B0503020204020204" charset="-122"/>
            </a:endParaRPr>
          </a:p>
          <a:p>
            <a:pPr marL="12700" marR="309880" algn="just">
              <a:lnSpc>
                <a:spcPct val="120000"/>
              </a:lnSpc>
              <a:spcBef>
                <a:spcPts val="5"/>
              </a:spcBef>
            </a:pPr>
            <a:r>
              <a:rPr sz="2400" dirty="0">
                <a:latin typeface="微软雅黑" panose="020B0503020204020204" charset="-122"/>
                <a:cs typeface="微软雅黑" panose="020B0503020204020204" charset="-122"/>
              </a:rPr>
              <a:t>产过程，虽然受到磨损，但仍然长期保持固定的物质形态。它的价值 不是一次全部转移，而是在生产过程中随着磨损一部分一部分地转移 到新产品中去。</a:t>
            </a:r>
            <a:endParaRPr sz="2400" dirty="0">
              <a:latin typeface="微软雅黑" panose="020B0503020204020204" charset="-122"/>
              <a:cs typeface="微软雅黑" panose="020B0503020204020204" charset="-122"/>
            </a:endParaRPr>
          </a:p>
          <a:p>
            <a:pPr marL="355600" marR="309880" indent="-342900" algn="just">
              <a:lnSpc>
                <a:spcPct val="120000"/>
              </a:lnSpc>
              <a:spcBef>
                <a:spcPts val="5"/>
              </a:spcBef>
              <a:buFont typeface="Wingdings" panose="05000000000000000000" charset="0"/>
              <a:buChar char="Ø"/>
            </a:pPr>
            <a:r>
              <a:rPr sz="2400" b="1" spc="-5" dirty="0">
                <a:latin typeface="微软雅黑" panose="020B0503020204020204" charset="-122"/>
                <a:cs typeface="微软雅黑" panose="020B0503020204020204" charset="-122"/>
              </a:rPr>
              <a:t>流动资</a:t>
            </a:r>
            <a:r>
              <a:rPr sz="2400" b="1" dirty="0">
                <a:latin typeface="微软雅黑" panose="020B0503020204020204" charset="-122"/>
                <a:cs typeface="微软雅黑" panose="020B0503020204020204" charset="-122"/>
              </a:rPr>
              <a:t>本</a:t>
            </a:r>
            <a:r>
              <a:rPr sz="2400" spc="-5" dirty="0">
                <a:latin typeface="微软雅黑" panose="020B0503020204020204" charset="-122"/>
                <a:cs typeface="微软雅黑" panose="020B0503020204020204" charset="-122"/>
              </a:rPr>
              <a:t>：指生产资本中用于购买原料、燃料、辅助材料等劳动</a:t>
            </a:r>
            <a:endParaRPr sz="2400">
              <a:latin typeface="微软雅黑" panose="020B0503020204020204" charset="-122"/>
              <a:cs typeface="微软雅黑" panose="020B0503020204020204" charset="-122"/>
            </a:endParaRPr>
          </a:p>
          <a:p>
            <a:pPr marL="12700">
              <a:lnSpc>
                <a:spcPct val="100000"/>
              </a:lnSpc>
              <a:spcBef>
                <a:spcPts val="580"/>
              </a:spcBef>
            </a:pPr>
            <a:r>
              <a:rPr sz="2400" dirty="0">
                <a:latin typeface="微软雅黑" panose="020B0503020204020204" charset="-122"/>
                <a:cs typeface="微软雅黑" panose="020B0503020204020204" charset="-122"/>
              </a:rPr>
              <a:t>资料和用于购买劳动力的部分，包括全部可变资本和一部分不变资本。</a:t>
            </a:r>
            <a:endParaRPr sz="2400">
              <a:latin typeface="微软雅黑" panose="020B0503020204020204" charset="-122"/>
              <a:cs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3"/>
  <p:tag name="KSO_WM_UNIT_COLOR_SCHEME_PARENT_PAGE" val="2_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5"/>
  <p:tag name="KSO_WM_UNIT_COLOR_SCHEME_PARENT_PAGE" val="2_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4"/>
  <p:tag name="KSO_WM_UNIT_COLOR_SCHEME_PARENT_PAGE" val="2_1"/>
</p:tagLst>
</file>

<file path=ppt/tags/tag13.xml><?xml version="1.0" encoding="utf-8"?>
<p:tagLst xmlns:p="http://schemas.openxmlformats.org/presentationml/2006/main">
  <p:tag name="KSO_WM_SLIDE_COLORSCHEME_VERSION" val="3.2"/>
  <p:tag name="KSO_WM_UNIT_COLOR_SCHEME_SHAPE_ID" val="4"/>
  <p:tag name="KSO_WM_UNIT_COLOR_SCHEME_PARENT_PAGE" val="2_1"/>
  <p:tag name="KSO_WM_SLIDE_BACKGROUND_SUBSTITUTE_COLOR" val="16744448"/>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9"/>
  <p:tag name="KSO_WM_UNIT_COLOR_SCHEME_PARENT_PAGE" val="2_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11"/>
  <p:tag name="KSO_WM_UNIT_COLOR_SCHEME_PARENT_PAGE" val="2_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7"/>
  <p:tag name="KSO_WM_UNIT_COLOR_SCHEME_PARENT_PAGE" val="2_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2"/>
  <p:tag name="KSO_WM_UNIT_COLOR_SCHEME_PARENT_PAGE" val="2_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3"/>
  <p:tag name="KSO_WM_UNIT_COLOR_SCHEME_PARENT_PAGE" val="2_2"/>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4"/>
  <p:tag name="KSO_WM_UNIT_COLOR_SCHEME_PARENT_PAGE" val="2_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6"/>
  <p:tag name="KSO_WM_UNIT_COLOR_SCHEME_PARENT_PAGE" val="2_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5"/>
  <p:tag name="KSO_WM_UNIT_COLOR_SCHEME_PARENT_PAGE" val="2_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COLOR_SCHEME_SHAPE_ID" val="6"/>
  <p:tag name="KSO_WM_UNIT_COLOR_SCHEME_PARENT_PAGE" val="2_2"/>
</p:tagLst>
</file>

<file path=ppt/tags/tag22.xml><?xml version="1.0" encoding="utf-8"?>
<p:tagLst xmlns:p="http://schemas.openxmlformats.org/presentationml/2006/main">
  <p:tag name="KSO_WM_SLIDE_COLORSCHEME_VERSION" val="3.2"/>
  <p:tag name="KSO_WM_UNIT_COLOR_SCHEME_SHAPE_ID" val="8"/>
  <p:tag name="KSO_WM_UNIT_COLOR_SCHEME_PARENT_PAGE" val="2_2"/>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3"/>
  <p:tag name="KSO_WM_UNIT_COLOR_SCHEME_PARENT_PAGE" val="2_3"/>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
  <p:tag name="KSO_WM_UNIT_COLOR_SCHEME_PARENT_PAGE" val="2_3"/>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4"/>
  <p:tag name="KSO_WM_UNIT_COLOR_SCHEME_PARENT_PAGE" val="2_3"/>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5"/>
  <p:tag name="KSO_WM_UNIT_COLOR_SCHEME_PARENT_PAGE" val="2_3"/>
</p:tagLst>
</file>

<file path=ppt/tags/tag27.xml><?xml version="1.0" encoding="utf-8"?>
<p:tagLst xmlns:p="http://schemas.openxmlformats.org/presentationml/2006/main">
  <p:tag name="KSO_WM_SLIDE_COLORSCHEME_VERSION" val="3.2"/>
  <p:tag name="KSO_WM_UNIT_COLOR_SCHEME_SHAPE_ID" val="6"/>
  <p:tag name="KSO_WM_UNIT_COLOR_SCHEME_PARENT_PAGE" val="2_3"/>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0"/>
  <p:tag name="KSO_WM_UNIT_COLOR_SCHEME_PARENT_PAGE" val="2_3"/>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COLOR_SCHEME_SHAPE_ID" val="21"/>
  <p:tag name="KSO_WM_UNIT_COLOR_SCHEME_PARENT_PAGE" val="2_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8"/>
  <p:tag name="KSO_WM_UNIT_COLOR_SCHEME_PARENT_PAGE" val="2_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2"/>
  <p:tag name="KSO_WM_UNIT_COLOR_SCHEME_PARENT_PAGE" val="2_4"/>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3"/>
  <p:tag name="KSO_WM_UNIT_COLOR_SCHEME_PARENT_PAGE" val="2_4"/>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4"/>
  <p:tag name="KSO_WM_UNIT_COLOR_SCHEME_PARENT_PAGE" val="2_4"/>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5"/>
  <p:tag name="KSO_WM_UNIT_COLOR_SCHEME_PARENT_PAGE" val="2_4"/>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6"/>
  <p:tag name="KSO_WM_UNIT_COLOR_SCHEME_PARENT_PAGE" val="2_4"/>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COLOR_SCHEME_SHAPE_ID" val="7"/>
  <p:tag name="KSO_WM_UNIT_COLOR_SCHEME_PARENT_PAGE" val="2_4"/>
</p:tagLst>
</file>

<file path=ppt/tags/tag36.xml><?xml version="1.0" encoding="utf-8"?>
<p:tagLst xmlns:p="http://schemas.openxmlformats.org/presentationml/2006/main">
  <p:tag name="KSO_WM_SLIDE_COLORSCHEME_VERSION" val="3.2"/>
  <p:tag name="KSO_WM_UNIT_COLOR_SCHEME_SHAPE_ID" val="8"/>
  <p:tag name="KSO_WM_UNIT_COLOR_SCHEME_PARENT_PAGE" val="2_4"/>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2"/>
  <p:tag name="KSO_WM_UNIT_COLOR_SCHEME_PARENT_PAGE" val="2_5"/>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3"/>
  <p:tag name="KSO_WM_UNIT_COLOR_SCHEME_PARENT_PAGE" val="2_5"/>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4"/>
  <p:tag name="KSO_WM_UNIT_COLOR_SCHEME_PARENT_PAGE" val="2_5"/>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2"/>
  <p:tag name="KSO_WM_UNIT_COLOR_SCHEME_PARENT_PAGE" val="2_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5"/>
  <p:tag name="KSO_WM_UNIT_COLOR_SCHEME_PARENT_PAGE" val="2_5"/>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6"/>
  <p:tag name="KSO_WM_UNIT_COLOR_SCHEME_PARENT_PAGE" val="2_5"/>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7"/>
  <p:tag name="KSO_WM_UNIT_COLOR_SCHEME_PARENT_PAGE" val="2_5"/>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8"/>
  <p:tag name="KSO_WM_UNIT_COLOR_SCHEME_PARENT_PAGE" val="2_5"/>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COLOR_SCHEME_SHAPE_ID" val="9"/>
  <p:tag name="KSO_WM_UNIT_COLOR_SCHEME_PARENT_PAGE" val="2_5"/>
</p:tagLst>
</file>

<file path=ppt/tags/tag45.xml><?xml version="1.0" encoding="utf-8"?>
<p:tagLst xmlns:p="http://schemas.openxmlformats.org/presentationml/2006/main">
  <p:tag name="KSO_WM_SLIDE_COLORSCHEME_VERSION" val="3.2"/>
  <p:tag name="KSO_WM_UNIT_COLOR_SCHEME_SHAPE_ID" val="10"/>
  <p:tag name="KSO_WM_UNIT_COLOR_SCHEME_PARENT_PAGE" val="2_5"/>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2"/>
  <p:tag name="KSO_WM_UNIT_COLOR_SCHEME_PARENT_PAGE" val="2_6"/>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3"/>
  <p:tag name="KSO_WM_UNIT_COLOR_SCHEME_PARENT_PAGE" val="2_6"/>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4"/>
  <p:tag name="KSO_WM_UNIT_COLOR_SCHEME_PARENT_PAGE" val="2_6"/>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COLOR_SCHEME_SHAPE_ID" val="5"/>
  <p:tag name="KSO_WM_UNIT_COLOR_SCHEME_PARENT_PAGE" val="2_6"/>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9801"/>
  <p:tag name="KSO_WM_UNIT_COLOR_SCHEME_PARENT_PAGE" val="2_1"/>
</p:tagLst>
</file>

<file path=ppt/tags/tag50.xml><?xml version="1.0" encoding="utf-8"?>
<p:tagLst xmlns:p="http://schemas.openxmlformats.org/presentationml/2006/main">
  <p:tag name="KSO_WM_SLIDE_COLORSCHEME_VERSION" val="3.2"/>
  <p:tag name="KSO_WM_UNIT_COLOR_SCHEME_SHAPE_ID" val="6"/>
  <p:tag name="KSO_WM_UNIT_COLOR_SCHEME_PARENT_PAGE" val="2_6"/>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2"/>
  <p:tag name="KSO_WM_UNIT_COLOR_SCHEME_PARENT_PAGE" val="2_7"/>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3"/>
  <p:tag name="KSO_WM_UNIT_COLOR_SCHEME_PARENT_PAGE" val="2_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COLOR_SCHEME_SHAPE_ID" val="4"/>
  <p:tag name="KSO_WM_UNIT_COLOR_SCHEME_PARENT_PAGE" val="2_7"/>
</p:tagLst>
</file>

<file path=ppt/tags/tag54.xml><?xml version="1.0" encoding="utf-8"?>
<p:tagLst xmlns:p="http://schemas.openxmlformats.org/presentationml/2006/main">
  <p:tag name="KSO_WM_SLIDE_COLORSCHEME_VERSION" val="3.2"/>
  <p:tag name="KSO_WM_UNIT_COLOR_SCHEME_SHAPE_ID" val="5"/>
  <p:tag name="KSO_WM_UNIT_COLOR_SCHEME_PARENT_PAGE" val="2_7"/>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2"/>
  <p:tag name="KSO_WM_UNIT_COLOR_SCHEME_PARENT_PAGE" val="2_8"/>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3"/>
  <p:tag name="KSO_WM_UNIT_COLOR_SCHEME_PARENT_PAGE" val="2_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4"/>
  <p:tag name="KSO_WM_UNIT_COLOR_SCHEME_PARENT_PAGE" val="2_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5"/>
  <p:tag name="KSO_WM_UNIT_COLOR_SCHEME_PARENT_PAGE" val="2_8"/>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6"/>
  <p:tag name="KSO_WM_UNIT_COLOR_SCHEME_PARENT_PAGE" val="2_8"/>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2"/>
  <p:tag name="KSO_WM_UNIT_COLOR_SCHEME_PARENT_PAGE" val="2_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COLOR_SCHEME_SHAPE_ID" val="7"/>
  <p:tag name="KSO_WM_UNIT_COLOR_SCHEME_PARENT_PAGE" val="2_8"/>
</p:tagLst>
</file>

<file path=ppt/tags/tag61.xml><?xml version="1.0" encoding="utf-8"?>
<p:tagLst xmlns:p="http://schemas.openxmlformats.org/presentationml/2006/main">
  <p:tag name="KSO_WM_SLIDE_COLORSCHEME_VERSION" val="3.2"/>
  <p:tag name="KSO_WM_UNIT_COLOR_SCHEME_SHAPE_ID" val="8"/>
  <p:tag name="KSO_WM_UNIT_COLOR_SCHEME_PARENT_PAGE" val="2_8"/>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2"/>
  <p:tag name="KSO_WM_UNIT_COLOR_SCHEME_PARENT_PAGE" val="2_9"/>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3"/>
  <p:tag name="KSO_WM_UNIT_COLOR_SCHEME_PARENT_PAGE" val="2_9"/>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4"/>
  <p:tag name="KSO_WM_UNIT_COLOR_SCHEME_PARENT_PAGE" val="2_9"/>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5"/>
  <p:tag name="KSO_WM_UNIT_COLOR_SCHEME_PARENT_PAGE" val="2_9"/>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COLOR_SCHEME_SHAPE_ID" val="6"/>
  <p:tag name="KSO_WM_UNIT_COLOR_SCHEME_PARENT_PAGE" val="2_9"/>
</p:tagLst>
</file>

<file path=ppt/tags/tag67.xml><?xml version="1.0" encoding="utf-8"?>
<p:tagLst xmlns:p="http://schemas.openxmlformats.org/presentationml/2006/main">
  <p:tag name="KSO_WM_SLIDE_COLORSCHEME_VERSION" val="3.2"/>
  <p:tag name="KSO_WM_UNIT_COLOR_SCHEME_SHAPE_ID" val="7"/>
  <p:tag name="KSO_WM_UNIT_COLOR_SCHEME_PARENT_PAGE" val="2_9"/>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3"/>
  <p:tag name="KSO_WM_UNIT_COLOR_SCHEME_PARENT_PAGE" val="2_10"/>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4"/>
  <p:tag name="KSO_WM_UNIT_COLOR_SCHEME_PARENT_PAGE" val="2_1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13"/>
  <p:tag name="KSO_WM_UNIT_COLOR_SCHEME_PARENT_PAGE" val="2_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5"/>
  <p:tag name="KSO_WM_UNIT_COLOR_SCHEME_PARENT_PAGE" val="2_10"/>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COLOR_SCHEME_SHAPE_ID" val="7"/>
  <p:tag name="KSO_WM_UNIT_COLOR_SCHEME_PARENT_PAGE" val="2_10"/>
</p:tagLst>
</file>

<file path=ppt/tags/tag72.xml><?xml version="1.0" encoding="utf-8"?>
<p:tagLst xmlns:p="http://schemas.openxmlformats.org/presentationml/2006/main">
  <p:tag name="KSO_WM_SLIDE_COLORSCHEME_VERSION" val="3.2"/>
  <p:tag name="KSO_WM_UNIT_COLOR_SCHEME_SHAPE_ID" val="2"/>
  <p:tag name="KSO_WM_UNIT_COLOR_SCHEME_PARENT_PAGE" val="2_10"/>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2"/>
  <p:tag name="KSO_WM_UNIT_COLOR_SCHEME_PARENT_PAGE" val="2_1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13"/>
  <p:tag name="KSO_WM_UNIT_COLOR_SCHEME_PARENT_PAGE" val="2_1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3"/>
  <p:tag name="KSO_WM_UNIT_COLOR_SCHEME_PARENT_PAGE" val="2_1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4"/>
  <p:tag name="KSO_WM_UNIT_COLOR_SCHEME_PARENT_PAGE" val="2_1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COLOR_SCHEME_SHAPE_ID" val="5"/>
  <p:tag name="KSO_WM_UNIT_COLOR_SCHEME_PARENT_PAGE" val="2_11"/>
</p:tagLst>
</file>

<file path=ppt/tags/tag78.xml><?xml version="1.0" encoding="utf-8"?>
<p:tagLst xmlns:p="http://schemas.openxmlformats.org/presentationml/2006/main">
  <p:tag name="KSO_WM_SLIDE_COLORSCHEME_VERSION" val="3.2"/>
  <p:tag name="KSO_WM_UNIT_COLOR_SCHEME_SHAPE_ID" val="6"/>
  <p:tag name="KSO_WM_UNIT_COLOR_SCHEME_PARENT_PAGE" val="2_1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UNIT_COLOR_SCHEME_SHAPE_ID" val="2"/>
  <p:tag name="KSO_WM_UNIT_COLOR_SCHEME_PARENT_PAGE" val="1_1"/>
  <p:tag name="KSO_WM_TEMPLATE_CATEGORY" val="custom"/>
  <p:tag name="KSO_WM_TEMPLATE_INDEX" val="2019211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7"/>
  <p:tag name="KSO_WM_UNIT_COLOR_SCHEME_PARENT_PAGE" val="2_1"/>
</p:tagLst>
</file>

<file path=ppt/tags/tag80.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UNIT_COLOR_SCHEME_SHAPE_ID" val="3"/>
  <p:tag name="KSO_WM_UNIT_COLOR_SCHEME_PARENT_PAGE" val="1_1"/>
  <p:tag name="KSO_WM_TEMPLATE_CATEGORY" val="custom"/>
  <p:tag name="KSO_WM_TEMPLATE_INDEX" val="2019211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4"/>
  <p:tag name="KSO_WM_UNIT_COLOR_SCHEME_PARENT_PAGE" val="1_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5"/>
  <p:tag name="KSO_WM_UNIT_COLOR_SCHEME_PARENT_PAGE" val="1_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COLOR_SCHEME_SHAPE_ID" val="6"/>
  <p:tag name="KSO_WM_UNIT_COLOR_SCHEME_PARENT_PAGE" val="1_1"/>
</p:tagLst>
</file>

<file path=ppt/tags/tag84.xml><?xml version="1.0" encoding="utf-8"?>
<p:tagLst xmlns:p="http://schemas.openxmlformats.org/presentationml/2006/main">
  <p:tag name="KSO_WM_SLIDE_COLORSCHEME_VERSION" val="3.2"/>
  <p:tag name="KSO_WM_UNIT_COLOR_SCHEME_SHAPE_ID" val="7"/>
  <p:tag name="KSO_WM_UNIT_COLOR_SCHEME_PARENT_PAGE" val="1_1"/>
  <p:tag name="KSO_WM_UNIT_SHOW_EDIT_AREA_INDICATION" val="0"/>
  <p:tag name="KSO_WM_TAG_VERSION" val="1.0"/>
  <p:tag name="KSO_WM_BEAUTIFY_FLAG" val="#wm#"/>
  <p:tag name="KSO_WM_TEMPLATE_CATEGORY" val="custom"/>
  <p:tag name="KSO_WM_TEMPLATE_INDEX" val="20192116"/>
  <p:tag name="KSO_WM_TEMPLATE_THUMBS_INDEX" val="1、8"/>
  <p:tag name="KSO_WM_TEMPLATE_SUBCATEGORY" val="0"/>
</p:tagLst>
</file>

<file path=ppt/tags/tag85.xml><?xml version="1.0" encoding="utf-8"?>
<p:tagLst xmlns:p="http://schemas.openxmlformats.org/presentationml/2006/main">
  <p:tag name="KSO_WM_SLIDE_ID" val="custom20192116_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92116"/>
  <p:tag name="KSO_WM_SLIDE_LAYOUT" val="a_b"/>
  <p:tag name="KSO_WM_SLIDE_LAYOUT_CNT" val="1_3"/>
  <p:tag name="KSO_WM_SLIDE_COVER_HASPICTURE" val="2"/>
  <p:tag name="KSO_WM_SLIDE_COLORSCHEME_VERSION" val="3.2"/>
  <p:tag name="KSO_WM_SLIDE_BACKGROUND_SUBSTITUTE_COLOR" val="16744448"/>
  <p:tag name="KSO_WM_TEMPLATE_SUBCATEGORY" val="0"/>
  <p:tag name="KSO_WM_TEMPLATE_THUMBS_INDEX" val="1、8"/>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COLOR_SCHEME_SHAPE_ID" val="2"/>
  <p:tag name="KSO_WM_UNIT_COLOR_SCHEME_PARENT_PAGE" val="2_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A20192116">
      <a:dk1>
        <a:srgbClr val="000000"/>
      </a:dk1>
      <a:lt1>
        <a:srgbClr val="FFFFFF"/>
      </a:lt1>
      <a:dk2>
        <a:srgbClr val="FDBA4E"/>
      </a:dk2>
      <a:lt2>
        <a:srgbClr val="FFFFFF"/>
      </a:lt2>
      <a:accent1>
        <a:srgbClr val="D93C5B"/>
      </a:accent1>
      <a:accent2>
        <a:srgbClr val="FF8A80"/>
      </a:accent2>
      <a:accent3>
        <a:srgbClr val="FF96B7"/>
      </a:accent3>
      <a:accent4>
        <a:srgbClr val="F5A9DA"/>
      </a:accent4>
      <a:accent5>
        <a:srgbClr val="FFC9E4"/>
      </a:accent5>
      <a:accent6>
        <a:srgbClr val="9C7FF4"/>
      </a:accent6>
      <a:hlink>
        <a:srgbClr val="304FFE"/>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17091</Words>
  <Application>WPS 演示</Application>
  <PresentationFormat>自定义</PresentationFormat>
  <Paragraphs>1755</Paragraphs>
  <Slides>117</Slides>
  <Notes>3</Notes>
  <HiddenSlides>0</HiddenSlides>
  <MMClips>0</MMClips>
  <ScaleCrop>false</ScaleCrop>
  <HeadingPairs>
    <vt:vector size="8" baseType="variant">
      <vt:variant>
        <vt:lpstr>已用的字体</vt:lpstr>
      </vt:variant>
      <vt:variant>
        <vt:i4>31</vt:i4>
      </vt:variant>
      <vt:variant>
        <vt:lpstr>主题</vt:lpstr>
      </vt:variant>
      <vt:variant>
        <vt:i4>2</vt:i4>
      </vt:variant>
      <vt:variant>
        <vt:lpstr>嵌入 OLE 服务器</vt:lpstr>
      </vt:variant>
      <vt:variant>
        <vt:i4>0</vt:i4>
      </vt:variant>
      <vt:variant>
        <vt:lpstr>幻灯片标题</vt:lpstr>
      </vt:variant>
      <vt:variant>
        <vt:i4>117</vt:i4>
      </vt:variant>
    </vt:vector>
  </HeadingPairs>
  <TitlesOfParts>
    <vt:vector size="150" baseType="lpstr">
      <vt:lpstr>Arial</vt:lpstr>
      <vt:lpstr>宋体</vt:lpstr>
      <vt:lpstr>Wingdings</vt:lpstr>
      <vt:lpstr>Microsoft JhengHei</vt:lpstr>
      <vt:lpstr>微软雅黑</vt:lpstr>
      <vt:lpstr>Candara</vt:lpstr>
      <vt:lpstr>汉仪旗黑-85S</vt:lpstr>
      <vt:lpstr>方正粗黑宋简体</vt:lpstr>
      <vt:lpstr>Arial</vt:lpstr>
      <vt:lpstr>PMingLiU</vt:lpstr>
      <vt:lpstr>Symbol</vt:lpstr>
      <vt:lpstr>Wingdings</vt:lpstr>
      <vt:lpstr>华文楷体</vt:lpstr>
      <vt:lpstr>Times New Roman</vt:lpstr>
      <vt:lpstr>Wingdings</vt:lpstr>
      <vt:lpstr>楷体_GB2312</vt:lpstr>
      <vt:lpstr>新宋体</vt:lpstr>
      <vt:lpstr>Calibri</vt:lpstr>
      <vt:lpstr>Arial Unicode MS</vt:lpstr>
      <vt:lpstr>隶书</vt:lpstr>
      <vt:lpstr>方正美黑简体</vt:lpstr>
      <vt:lpstr>黑体</vt:lpstr>
      <vt:lpstr>华文行楷</vt:lpstr>
      <vt:lpstr>Times New Roman</vt:lpstr>
      <vt:lpstr>华文新魏</vt:lpstr>
      <vt:lpstr>_x000B__x000C_</vt:lpstr>
      <vt:lpstr>Calibri</vt:lpstr>
      <vt:lpstr>Symbol</vt:lpstr>
      <vt:lpstr>Arial Black</vt:lpstr>
      <vt:lpstr>MS Gothic</vt:lpstr>
      <vt:lpstr>Segoe Print</vt:lpstr>
      <vt:lpstr>Office Theme</vt:lpstr>
      <vt:lpstr>2_Office 主题​​</vt:lpstr>
      <vt:lpstr>PowerPoint 演示文稿</vt:lpstr>
      <vt:lpstr>PowerPoint 演示文稿</vt:lpstr>
      <vt:lpstr>PowerPoint 演示文稿</vt:lpstr>
      <vt:lpstr>PowerPoint 演示文稿</vt:lpstr>
      <vt:lpstr>PowerPoint 演示文稿</vt:lpstr>
      <vt:lpstr>马克思主义政治经济学的革命性变革</vt:lpstr>
      <vt:lpstr>第一节	商品经济和价值规律</vt:lpstr>
      <vt:lpstr>一、商品经济的形成和发展</vt:lpstr>
      <vt:lpstr>一、商品经济的形成和发展</vt:lpstr>
      <vt:lpstr>一、商品经济的形成和发展</vt:lpstr>
      <vt:lpstr>PowerPoint 演示文稿</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一、商品经济的形成和发展</vt:lpstr>
      <vt:lpstr>第一阶段：简单的、偶然的价值形式</vt:lpstr>
      <vt:lpstr>第三阶段：一般价值形式</vt:lpstr>
      <vt:lpstr>PowerPoint 演示文稿</vt:lpstr>
      <vt:lpstr>PowerPoint 演示文稿</vt:lpstr>
      <vt:lpstr>一、商品经济的形成和发展</vt:lpstr>
      <vt:lpstr>PowerPoint 演示文稿</vt:lpstr>
      <vt:lpstr>二、价值规律及其作用</vt:lpstr>
      <vt:lpstr>价值规律的作用</vt:lpstr>
      <vt:lpstr>三、以私有制为基础的商品经济的基本矛盾</vt:lpstr>
      <vt:lpstr>三、以私有制为基础的商品经济的基本矛盾</vt:lpstr>
      <vt:lpstr>三、以私有制为基础的商品经济的基本矛盾</vt:lpstr>
      <vt:lpstr>四、科学认识马克思劳动价值论</vt:lpstr>
      <vt:lpstr>现实意义</vt:lpstr>
      <vt:lpstr>四、科学认识马克思劳动价值论</vt:lpstr>
      <vt:lpstr>四、科学认识马克思劳动价值论</vt:lpstr>
      <vt:lpstr>第二节	资本主义经济制度的本质</vt:lpstr>
      <vt:lpstr>一、资本主义经济制度的产生</vt:lpstr>
      <vt:lpstr>一、资本主义经济制度的产生</vt:lpstr>
      <vt:lpstr>一、资本主义经济制度的产生</vt:lpstr>
      <vt:lpstr>一、资本主义经济制度的产生</vt:lpstr>
      <vt:lpstr>马克思恩格斯曾经这样评价资本主义：</vt:lpstr>
      <vt:lpstr>一、资本主义经济制度的产生</vt:lpstr>
      <vt:lpstr>一、资本主义经济制度的产生</vt:lpstr>
      <vt:lpstr>PowerPoint 演示文稿</vt:lpstr>
      <vt:lpstr>PowerPoint 演示文稿</vt:lpstr>
      <vt:lpstr>PowerPoint 演示文稿</vt:lpstr>
      <vt:lpstr>二、劳动力成为商品与货币转化为资本</vt:lpstr>
      <vt:lpstr>二、劳动力成为商品与货币转化为资本</vt:lpstr>
      <vt:lpstr>二、劳动力成为商品与货币转化为资本</vt:lpstr>
      <vt:lpstr>二、劳动力成为商品与货币转化为资本</vt:lpstr>
      <vt:lpstr>三、资本主义所有制</vt:lpstr>
      <vt:lpstr>三、资本主义所有制</vt:lpstr>
      <vt:lpstr>四、生产剩余价值是资本主义生产方式的绝对规律</vt:lpstr>
      <vt:lpstr>四、生产剩余价值是资本主义生产方式的绝对规律</vt:lpstr>
      <vt:lpstr>四、生产剩余价值是资本主义生产方式的绝对规律</vt:lpstr>
      <vt:lpstr>PowerPoint 演示文稿</vt:lpstr>
      <vt:lpstr>PowerPoint 演示文稿</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3、剩余价值率</vt:lpstr>
      <vt:lpstr>四、生产剩余价值是资本主义生产方式的绝对规律</vt:lpstr>
      <vt:lpstr>四、生产剩余价值是资本主义生产方式的绝对规律</vt:lpstr>
      <vt:lpstr>四、生产剩余价值是资本主义生产方式的绝对规律</vt:lpstr>
      <vt:lpstr>限制劳动日延长的因素</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影响资本积累的因素</vt:lpstr>
      <vt:lpstr>单个资本规模扩大的两个途径—— 资本积聚与集中</vt:lpstr>
      <vt:lpstr>PowerPoint 演示文稿</vt:lpstr>
      <vt:lpstr>PowerPoint 演示文稿</vt:lpstr>
      <vt:lpstr>四、生产剩余价值是资本主义生产方式的绝对规律</vt:lpstr>
      <vt:lpstr>相对过剩人口的三种形式</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资本周转时间对资本周转速度的影响</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利润转化为平均利润</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四、生产剩余价值是资本主义生产方式的绝对规律</vt:lpstr>
      <vt:lpstr>五、资本主义的基本矛盾与经济危机</vt:lpstr>
      <vt:lpstr>五、资本主义的基本矛盾与经济危机</vt:lpstr>
      <vt:lpstr>五、资本主义的基本矛盾与经济危机</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walkinnet</dc:creator>
  <cp:keywords>online presentation communicate exchange information on-screen projector whiteboard nouveau abstract</cp:keywords>
  <cp:lastModifiedBy>木棉1425886160</cp:lastModifiedBy>
  <cp:revision>12</cp:revision>
  <dcterms:created xsi:type="dcterms:W3CDTF">2019-02-28T06:25:00Z</dcterms:created>
  <dcterms:modified xsi:type="dcterms:W3CDTF">2019-06-05T01:16:37Z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2018-10-22T00:00:00Z</vt:filetime>
  </property>
  <property fmtid="{D5CDD505-2E9C-101B-9397-08002B2CF9AE}" pid="3" name="Creator">
    <vt:lpwstr>Microsoft® PowerPoint® 2016</vt:lpwstr>
  </property>
  <property fmtid="{D5CDD505-2E9C-101B-9397-08002B2CF9AE}" pid="4" name="LastSaved">
    <vt:filetime>2019-02-28T00:00:00Z</vt:filetime>
  </property>
  <property fmtid="{D5CDD505-2E9C-101B-9397-08002B2CF9AE}" pid="5" name="KSOProductBuildVer">
    <vt:lpwstr>2052-11.1.0.8696</vt:lpwstr>
  </property>
</Properties>
</file>